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6"/>
  </p:notesMasterIdLst>
  <p:sldIdLst>
    <p:sldId id="256" r:id="rId2"/>
    <p:sldId id="342" r:id="rId3"/>
    <p:sldId id="344" r:id="rId4"/>
    <p:sldId id="345" r:id="rId5"/>
    <p:sldId id="347" r:id="rId6"/>
    <p:sldId id="348" r:id="rId7"/>
    <p:sldId id="350" r:id="rId8"/>
    <p:sldId id="351" r:id="rId9"/>
    <p:sldId id="352" r:id="rId10"/>
    <p:sldId id="353" r:id="rId11"/>
    <p:sldId id="354" r:id="rId12"/>
    <p:sldId id="355" r:id="rId13"/>
    <p:sldId id="356" r:id="rId14"/>
    <p:sldId id="357" r:id="rId15"/>
    <p:sldId id="358" r:id="rId16"/>
    <p:sldId id="360" r:id="rId17"/>
    <p:sldId id="361" r:id="rId18"/>
    <p:sldId id="362" r:id="rId19"/>
    <p:sldId id="363" r:id="rId20"/>
    <p:sldId id="364" r:id="rId21"/>
    <p:sldId id="365" r:id="rId22"/>
    <p:sldId id="366" r:id="rId23"/>
    <p:sldId id="367" r:id="rId24"/>
    <p:sldId id="368" r:id="rId25"/>
    <p:sldId id="369" r:id="rId26"/>
    <p:sldId id="370" r:id="rId27"/>
    <p:sldId id="372" r:id="rId28"/>
    <p:sldId id="388" r:id="rId29"/>
    <p:sldId id="389" r:id="rId30"/>
    <p:sldId id="480" r:id="rId31"/>
    <p:sldId id="481" r:id="rId32"/>
    <p:sldId id="262" r:id="rId33"/>
    <p:sldId id="257" r:id="rId34"/>
    <p:sldId id="259" r:id="rId35"/>
    <p:sldId id="261" r:id="rId36"/>
    <p:sldId id="258" r:id="rId37"/>
    <p:sldId id="260" r:id="rId38"/>
    <p:sldId id="268" r:id="rId39"/>
    <p:sldId id="264" r:id="rId40"/>
    <p:sldId id="265" r:id="rId41"/>
    <p:sldId id="266" r:id="rId42"/>
    <p:sldId id="399" r:id="rId43"/>
    <p:sldId id="400" r:id="rId44"/>
    <p:sldId id="482" r:id="rId45"/>
    <p:sldId id="483" r:id="rId46"/>
    <p:sldId id="267" r:id="rId47"/>
    <p:sldId id="270" r:id="rId48"/>
    <p:sldId id="390" r:id="rId49"/>
    <p:sldId id="391" r:id="rId50"/>
    <p:sldId id="392" r:id="rId51"/>
    <p:sldId id="393" r:id="rId52"/>
    <p:sldId id="394" r:id="rId53"/>
    <p:sldId id="395" r:id="rId54"/>
    <p:sldId id="396" r:id="rId55"/>
    <p:sldId id="271" r:id="rId56"/>
    <p:sldId id="273" r:id="rId57"/>
    <p:sldId id="484" r:id="rId58"/>
    <p:sldId id="485" r:id="rId59"/>
    <p:sldId id="272" r:id="rId60"/>
    <p:sldId id="274" r:id="rId61"/>
    <p:sldId id="275" r:id="rId62"/>
    <p:sldId id="284" r:id="rId63"/>
    <p:sldId id="285" r:id="rId64"/>
    <p:sldId id="487" r:id="rId65"/>
    <p:sldId id="488" r:id="rId66"/>
    <p:sldId id="489" r:id="rId67"/>
    <p:sldId id="490" r:id="rId68"/>
    <p:sldId id="491" r:id="rId69"/>
    <p:sldId id="492" r:id="rId70"/>
    <p:sldId id="493" r:id="rId71"/>
    <p:sldId id="494" r:id="rId72"/>
    <p:sldId id="495" r:id="rId73"/>
    <p:sldId id="496" r:id="rId74"/>
    <p:sldId id="497" r:id="rId75"/>
    <p:sldId id="498" r:id="rId76"/>
    <p:sldId id="499" r:id="rId77"/>
    <p:sldId id="500" r:id="rId78"/>
    <p:sldId id="501" r:id="rId79"/>
    <p:sldId id="502" r:id="rId80"/>
    <p:sldId id="503" r:id="rId81"/>
    <p:sldId id="504" r:id="rId82"/>
    <p:sldId id="505" r:id="rId83"/>
    <p:sldId id="506" r:id="rId84"/>
    <p:sldId id="507" r:id="rId85"/>
    <p:sldId id="508" r:id="rId86"/>
    <p:sldId id="509" r:id="rId87"/>
    <p:sldId id="510" r:id="rId88"/>
    <p:sldId id="511" r:id="rId89"/>
    <p:sldId id="512" r:id="rId90"/>
    <p:sldId id="513" r:id="rId91"/>
    <p:sldId id="514" r:id="rId92"/>
    <p:sldId id="515" r:id="rId93"/>
    <p:sldId id="516" r:id="rId94"/>
    <p:sldId id="517" r:id="rId95"/>
    <p:sldId id="518" r:id="rId96"/>
    <p:sldId id="519" r:id="rId97"/>
    <p:sldId id="520" r:id="rId98"/>
    <p:sldId id="521" r:id="rId99"/>
    <p:sldId id="522" r:id="rId100"/>
    <p:sldId id="523" r:id="rId101"/>
    <p:sldId id="524" r:id="rId102"/>
    <p:sldId id="525" r:id="rId103"/>
    <p:sldId id="526" r:id="rId104"/>
    <p:sldId id="527" r:id="rId105"/>
    <p:sldId id="528" r:id="rId106"/>
    <p:sldId id="529" r:id="rId107"/>
    <p:sldId id="530" r:id="rId108"/>
    <p:sldId id="531" r:id="rId109"/>
    <p:sldId id="532" r:id="rId110"/>
    <p:sldId id="276" r:id="rId111"/>
    <p:sldId id="286" r:id="rId112"/>
    <p:sldId id="471" r:id="rId113"/>
    <p:sldId id="472" r:id="rId114"/>
    <p:sldId id="473" r:id="rId115"/>
    <p:sldId id="474" r:id="rId116"/>
    <p:sldId id="460" r:id="rId117"/>
    <p:sldId id="461" r:id="rId118"/>
    <p:sldId id="462" r:id="rId119"/>
    <p:sldId id="463" r:id="rId120"/>
    <p:sldId id="464" r:id="rId121"/>
    <p:sldId id="465" r:id="rId122"/>
    <p:sldId id="466" r:id="rId123"/>
    <p:sldId id="467" r:id="rId124"/>
    <p:sldId id="468" r:id="rId125"/>
    <p:sldId id="469" r:id="rId126"/>
    <p:sldId id="470" r:id="rId127"/>
    <p:sldId id="429" r:id="rId128"/>
    <p:sldId id="430" r:id="rId129"/>
    <p:sldId id="431" r:id="rId130"/>
    <p:sldId id="455" r:id="rId131"/>
    <p:sldId id="456" r:id="rId132"/>
    <p:sldId id="459" r:id="rId133"/>
    <p:sldId id="288" r:id="rId134"/>
    <p:sldId id="289" r:id="rId135"/>
    <p:sldId id="277" r:id="rId136"/>
    <p:sldId id="316" r:id="rId137"/>
    <p:sldId id="317" r:id="rId138"/>
    <p:sldId id="318" r:id="rId139"/>
    <p:sldId id="319" r:id="rId140"/>
    <p:sldId id="320" r:id="rId141"/>
    <p:sldId id="321" r:id="rId142"/>
    <p:sldId id="333" r:id="rId143"/>
    <p:sldId id="323" r:id="rId144"/>
    <p:sldId id="334" r:id="rId145"/>
    <p:sldId id="335" r:id="rId146"/>
    <p:sldId id="336" r:id="rId147"/>
    <p:sldId id="337" r:id="rId148"/>
    <p:sldId id="338" r:id="rId149"/>
    <p:sldId id="341" r:id="rId150"/>
    <p:sldId id="322" r:id="rId151"/>
    <p:sldId id="324" r:id="rId152"/>
    <p:sldId id="328" r:id="rId153"/>
    <p:sldId id="329" r:id="rId154"/>
    <p:sldId id="533" r:id="rId155"/>
    <p:sldId id="534" r:id="rId156"/>
    <p:sldId id="535" r:id="rId157"/>
    <p:sldId id="536" r:id="rId158"/>
    <p:sldId id="537" r:id="rId159"/>
    <p:sldId id="538" r:id="rId160"/>
    <p:sldId id="539" r:id="rId161"/>
    <p:sldId id="397" r:id="rId162"/>
    <p:sldId id="398" r:id="rId163"/>
    <p:sldId id="281" r:id="rId164"/>
    <p:sldId id="432" r:id="rId165"/>
    <p:sldId id="433" r:id="rId166"/>
    <p:sldId id="434" r:id="rId167"/>
    <p:sldId id="477" r:id="rId168"/>
    <p:sldId id="435" r:id="rId169"/>
    <p:sldId id="436" r:id="rId170"/>
    <p:sldId id="437" r:id="rId171"/>
    <p:sldId id="438" r:id="rId172"/>
    <p:sldId id="478" r:id="rId173"/>
    <p:sldId id="439" r:id="rId174"/>
    <p:sldId id="479" r:id="rId175"/>
    <p:sldId id="440" r:id="rId176"/>
    <p:sldId id="441" r:id="rId177"/>
    <p:sldId id="442" r:id="rId178"/>
    <p:sldId id="443" r:id="rId179"/>
    <p:sldId id="444" r:id="rId180"/>
    <p:sldId id="445" r:id="rId181"/>
    <p:sldId id="446" r:id="rId182"/>
    <p:sldId id="447" r:id="rId183"/>
    <p:sldId id="448" r:id="rId184"/>
    <p:sldId id="449" r:id="rId185"/>
    <p:sldId id="457" r:id="rId186"/>
    <p:sldId id="451" r:id="rId187"/>
    <p:sldId id="540" r:id="rId188"/>
    <p:sldId id="541" r:id="rId189"/>
    <p:sldId id="458" r:id="rId190"/>
    <p:sldId id="282" r:id="rId191"/>
    <p:sldId id="283" r:id="rId192"/>
    <p:sldId id="330" r:id="rId193"/>
    <p:sldId id="331" r:id="rId194"/>
    <p:sldId id="332" r:id="rId19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736" autoAdjust="0"/>
  </p:normalViewPr>
  <p:slideViewPr>
    <p:cSldViewPr snapToGrid="0">
      <p:cViewPr varScale="1">
        <p:scale>
          <a:sx n="105" d="100"/>
          <a:sy n="105" d="100"/>
        </p:scale>
        <p:origin x="834" y="96"/>
      </p:cViewPr>
      <p:guideLst/>
    </p:cSldViewPr>
  </p:slideViewPr>
  <p:outlineViewPr>
    <p:cViewPr>
      <p:scale>
        <a:sx n="33" d="100"/>
        <a:sy n="33" d="100"/>
      </p:scale>
      <p:origin x="0" y="-73688"/>
    </p:cViewPr>
  </p:outlineViewPr>
  <p:notesTextViewPr>
    <p:cViewPr>
      <p:scale>
        <a:sx n="1" d="1"/>
        <a:sy n="1" d="1"/>
      </p:scale>
      <p:origin x="0" y="0"/>
    </p:cViewPr>
  </p:notesTextViewPr>
  <p:sorterViewPr>
    <p:cViewPr>
      <p:scale>
        <a:sx n="100" d="100"/>
        <a:sy n="100" d="100"/>
      </p:scale>
      <p:origin x="0" y="-4398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09FAAD-79EB-4E7A-927A-55907BE58983}"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de-DE"/>
        </a:p>
      </dgm:t>
    </dgm:pt>
    <dgm:pt modelId="{03961272-921A-4F6B-8CF8-FBA32B1A5024}">
      <dgm:prSet/>
      <dgm:spPr/>
      <dgm:t>
        <a:bodyPr/>
        <a:lstStyle/>
        <a:p>
          <a:pPr rtl="0"/>
          <a:r>
            <a:rPr lang="de-DE" smtClean="0"/>
            <a:t>Fragestellung definieren</a:t>
          </a:r>
          <a:endParaRPr lang="de-DE"/>
        </a:p>
      </dgm:t>
    </dgm:pt>
    <dgm:pt modelId="{5875DF91-7DBC-45BA-AC87-85BA2BC888D8}" type="parTrans" cxnId="{DF05263E-47F6-48E6-ABFD-4C89E2C52364}">
      <dgm:prSet/>
      <dgm:spPr/>
      <dgm:t>
        <a:bodyPr/>
        <a:lstStyle/>
        <a:p>
          <a:endParaRPr lang="de-DE"/>
        </a:p>
      </dgm:t>
    </dgm:pt>
    <dgm:pt modelId="{BB19ED04-8F88-4712-B1CF-E5B65D7140AA}" type="sibTrans" cxnId="{DF05263E-47F6-48E6-ABFD-4C89E2C52364}">
      <dgm:prSet/>
      <dgm:spPr/>
      <dgm:t>
        <a:bodyPr/>
        <a:lstStyle/>
        <a:p>
          <a:endParaRPr lang="de-DE"/>
        </a:p>
      </dgm:t>
    </dgm:pt>
    <dgm:pt modelId="{ACC7C867-2A79-44BB-A720-4B5AB8F2B327}">
      <dgm:prSet/>
      <dgm:spPr/>
      <dgm:t>
        <a:bodyPr/>
        <a:lstStyle/>
        <a:p>
          <a:pPr rtl="0"/>
          <a:r>
            <a:rPr lang="de-DE" smtClean="0"/>
            <a:t>Dokumente oder Sätze finden, die für die Fragestellung relevant sind</a:t>
          </a:r>
          <a:endParaRPr lang="de-DE"/>
        </a:p>
      </dgm:t>
    </dgm:pt>
    <dgm:pt modelId="{7CD31F3D-DB07-4DA3-8AA2-63229ED31A2C}" type="parTrans" cxnId="{AC7B2441-F1F1-45A4-9987-33D95AB93351}">
      <dgm:prSet/>
      <dgm:spPr/>
      <dgm:t>
        <a:bodyPr/>
        <a:lstStyle/>
        <a:p>
          <a:endParaRPr lang="de-DE"/>
        </a:p>
      </dgm:t>
    </dgm:pt>
    <dgm:pt modelId="{86194B6A-ECE4-496E-A131-E79FD191C127}" type="sibTrans" cxnId="{AC7B2441-F1F1-45A4-9987-33D95AB93351}">
      <dgm:prSet/>
      <dgm:spPr/>
      <dgm:t>
        <a:bodyPr/>
        <a:lstStyle/>
        <a:p>
          <a:endParaRPr lang="de-DE"/>
        </a:p>
      </dgm:t>
    </dgm:pt>
    <dgm:pt modelId="{BC0B29F3-696A-45A7-8058-90C181116A57}">
      <dgm:prSet/>
      <dgm:spPr/>
      <dgm:t>
        <a:bodyPr/>
        <a:lstStyle/>
        <a:p>
          <a:pPr rtl="0"/>
          <a:r>
            <a:rPr lang="de-DE" smtClean="0"/>
            <a:t>Entscheiden, ob die Dokumente oder Sätze Meinungsäußerungen enthalten</a:t>
          </a:r>
          <a:endParaRPr lang="de-DE"/>
        </a:p>
      </dgm:t>
    </dgm:pt>
    <dgm:pt modelId="{A703EA15-E63E-4F73-9FA0-737FF832B572}" type="parTrans" cxnId="{7BF34F96-A804-490C-A115-47F9EA6BC9F7}">
      <dgm:prSet/>
      <dgm:spPr/>
      <dgm:t>
        <a:bodyPr/>
        <a:lstStyle/>
        <a:p>
          <a:endParaRPr lang="de-DE"/>
        </a:p>
      </dgm:t>
    </dgm:pt>
    <dgm:pt modelId="{44C59054-8C62-4E8C-8F2A-938AB7B805DE}" type="sibTrans" cxnId="{7BF34F96-A804-490C-A115-47F9EA6BC9F7}">
      <dgm:prSet/>
      <dgm:spPr/>
      <dgm:t>
        <a:bodyPr/>
        <a:lstStyle/>
        <a:p>
          <a:endParaRPr lang="de-DE"/>
        </a:p>
      </dgm:t>
    </dgm:pt>
    <dgm:pt modelId="{15E96413-C76C-4577-960C-1D804D824F0F}">
      <dgm:prSet/>
      <dgm:spPr/>
      <dgm:t>
        <a:bodyPr/>
        <a:lstStyle/>
        <a:p>
          <a:pPr rtl="0"/>
          <a:r>
            <a:rPr lang="de-DE" smtClean="0"/>
            <a:t>Entscheiden, ob diese Meinungsäußerung positiv oder negativ ist</a:t>
          </a:r>
          <a:endParaRPr lang="de-DE"/>
        </a:p>
      </dgm:t>
    </dgm:pt>
    <dgm:pt modelId="{D6E3D83C-C1A2-4ED4-8E94-F1D494C277C8}" type="parTrans" cxnId="{54F02DA4-7DEA-49F6-AE24-D13898D66DC2}">
      <dgm:prSet/>
      <dgm:spPr/>
      <dgm:t>
        <a:bodyPr/>
        <a:lstStyle/>
        <a:p>
          <a:endParaRPr lang="de-DE"/>
        </a:p>
      </dgm:t>
    </dgm:pt>
    <dgm:pt modelId="{69705F9A-3A99-4B3D-BF53-6F2E44B58149}" type="sibTrans" cxnId="{54F02DA4-7DEA-49F6-AE24-D13898D66DC2}">
      <dgm:prSet/>
      <dgm:spPr/>
      <dgm:t>
        <a:bodyPr/>
        <a:lstStyle/>
        <a:p>
          <a:endParaRPr lang="de-DE"/>
        </a:p>
      </dgm:t>
    </dgm:pt>
    <dgm:pt modelId="{7FA153BA-2312-4617-BB99-D1E8ED85F564}" type="pres">
      <dgm:prSet presAssocID="{2E09FAAD-79EB-4E7A-927A-55907BE58983}" presName="CompostProcess" presStyleCnt="0">
        <dgm:presLayoutVars>
          <dgm:dir/>
          <dgm:resizeHandles val="exact"/>
        </dgm:presLayoutVars>
      </dgm:prSet>
      <dgm:spPr/>
      <dgm:t>
        <a:bodyPr/>
        <a:lstStyle/>
        <a:p>
          <a:endParaRPr lang="de-DE"/>
        </a:p>
      </dgm:t>
    </dgm:pt>
    <dgm:pt modelId="{88ED027C-AD20-4A0D-B094-13C67DDACB09}" type="pres">
      <dgm:prSet presAssocID="{2E09FAAD-79EB-4E7A-927A-55907BE58983}" presName="arrow" presStyleLbl="bgShp" presStyleIdx="0" presStyleCnt="1"/>
      <dgm:spPr/>
    </dgm:pt>
    <dgm:pt modelId="{F7E5DCE9-9FF7-4AD7-A20D-A9D4A7E1F615}" type="pres">
      <dgm:prSet presAssocID="{2E09FAAD-79EB-4E7A-927A-55907BE58983}" presName="linearProcess" presStyleCnt="0"/>
      <dgm:spPr/>
    </dgm:pt>
    <dgm:pt modelId="{1A2E64A2-61FC-49CE-A5A1-D067522CB0F6}" type="pres">
      <dgm:prSet presAssocID="{03961272-921A-4F6B-8CF8-FBA32B1A5024}" presName="textNode" presStyleLbl="node1" presStyleIdx="0" presStyleCnt="4">
        <dgm:presLayoutVars>
          <dgm:bulletEnabled val="1"/>
        </dgm:presLayoutVars>
      </dgm:prSet>
      <dgm:spPr/>
      <dgm:t>
        <a:bodyPr/>
        <a:lstStyle/>
        <a:p>
          <a:endParaRPr lang="de-DE"/>
        </a:p>
      </dgm:t>
    </dgm:pt>
    <dgm:pt modelId="{EA5D4854-DEA4-4D3C-8A38-95491E400417}" type="pres">
      <dgm:prSet presAssocID="{BB19ED04-8F88-4712-B1CF-E5B65D7140AA}" presName="sibTrans" presStyleCnt="0"/>
      <dgm:spPr/>
    </dgm:pt>
    <dgm:pt modelId="{993E5783-846D-4C03-BE0E-85FCC92C18E6}" type="pres">
      <dgm:prSet presAssocID="{ACC7C867-2A79-44BB-A720-4B5AB8F2B327}" presName="textNode" presStyleLbl="node1" presStyleIdx="1" presStyleCnt="4">
        <dgm:presLayoutVars>
          <dgm:bulletEnabled val="1"/>
        </dgm:presLayoutVars>
      </dgm:prSet>
      <dgm:spPr/>
      <dgm:t>
        <a:bodyPr/>
        <a:lstStyle/>
        <a:p>
          <a:endParaRPr lang="de-DE"/>
        </a:p>
      </dgm:t>
    </dgm:pt>
    <dgm:pt modelId="{2EBFF12A-3400-4540-826C-33617B089269}" type="pres">
      <dgm:prSet presAssocID="{86194B6A-ECE4-496E-A131-E79FD191C127}" presName="sibTrans" presStyleCnt="0"/>
      <dgm:spPr/>
    </dgm:pt>
    <dgm:pt modelId="{B2F5150A-04BE-412D-89E8-7625C2AFC481}" type="pres">
      <dgm:prSet presAssocID="{BC0B29F3-696A-45A7-8058-90C181116A57}" presName="textNode" presStyleLbl="node1" presStyleIdx="2" presStyleCnt="4">
        <dgm:presLayoutVars>
          <dgm:bulletEnabled val="1"/>
        </dgm:presLayoutVars>
      </dgm:prSet>
      <dgm:spPr/>
      <dgm:t>
        <a:bodyPr/>
        <a:lstStyle/>
        <a:p>
          <a:endParaRPr lang="de-DE"/>
        </a:p>
      </dgm:t>
    </dgm:pt>
    <dgm:pt modelId="{F08825AE-43AE-41F7-A161-32404475DBA6}" type="pres">
      <dgm:prSet presAssocID="{44C59054-8C62-4E8C-8F2A-938AB7B805DE}" presName="sibTrans" presStyleCnt="0"/>
      <dgm:spPr/>
    </dgm:pt>
    <dgm:pt modelId="{B6FF933F-6DEF-4DA2-801E-EAEC79DA9BDC}" type="pres">
      <dgm:prSet presAssocID="{15E96413-C76C-4577-960C-1D804D824F0F}" presName="textNode" presStyleLbl="node1" presStyleIdx="3" presStyleCnt="4">
        <dgm:presLayoutVars>
          <dgm:bulletEnabled val="1"/>
        </dgm:presLayoutVars>
      </dgm:prSet>
      <dgm:spPr/>
      <dgm:t>
        <a:bodyPr/>
        <a:lstStyle/>
        <a:p>
          <a:endParaRPr lang="de-DE"/>
        </a:p>
      </dgm:t>
    </dgm:pt>
  </dgm:ptLst>
  <dgm:cxnLst>
    <dgm:cxn modelId="{88DDF986-3DC6-4488-B89F-84F17A7F0406}" type="presOf" srcId="{03961272-921A-4F6B-8CF8-FBA32B1A5024}" destId="{1A2E64A2-61FC-49CE-A5A1-D067522CB0F6}" srcOrd="0" destOrd="0" presId="urn:microsoft.com/office/officeart/2005/8/layout/hProcess9"/>
    <dgm:cxn modelId="{D9ADB06B-2FCF-4542-80E0-5CFB3A6748D3}" type="presOf" srcId="{15E96413-C76C-4577-960C-1D804D824F0F}" destId="{B6FF933F-6DEF-4DA2-801E-EAEC79DA9BDC}" srcOrd="0" destOrd="0" presId="urn:microsoft.com/office/officeart/2005/8/layout/hProcess9"/>
    <dgm:cxn modelId="{DBEE9AA0-3C84-4364-A956-798B34B06937}" type="presOf" srcId="{2E09FAAD-79EB-4E7A-927A-55907BE58983}" destId="{7FA153BA-2312-4617-BB99-D1E8ED85F564}" srcOrd="0" destOrd="0" presId="urn:microsoft.com/office/officeart/2005/8/layout/hProcess9"/>
    <dgm:cxn modelId="{B1D1C661-EB89-4868-8D9D-485544A9EAA2}" type="presOf" srcId="{ACC7C867-2A79-44BB-A720-4B5AB8F2B327}" destId="{993E5783-846D-4C03-BE0E-85FCC92C18E6}" srcOrd="0" destOrd="0" presId="urn:microsoft.com/office/officeart/2005/8/layout/hProcess9"/>
    <dgm:cxn modelId="{80C90677-C4E3-41D1-86BE-B890465B4D12}" type="presOf" srcId="{BC0B29F3-696A-45A7-8058-90C181116A57}" destId="{B2F5150A-04BE-412D-89E8-7625C2AFC481}" srcOrd="0" destOrd="0" presId="urn:microsoft.com/office/officeart/2005/8/layout/hProcess9"/>
    <dgm:cxn modelId="{AC7B2441-F1F1-45A4-9987-33D95AB93351}" srcId="{2E09FAAD-79EB-4E7A-927A-55907BE58983}" destId="{ACC7C867-2A79-44BB-A720-4B5AB8F2B327}" srcOrd="1" destOrd="0" parTransId="{7CD31F3D-DB07-4DA3-8AA2-63229ED31A2C}" sibTransId="{86194B6A-ECE4-496E-A131-E79FD191C127}"/>
    <dgm:cxn modelId="{DF05263E-47F6-48E6-ABFD-4C89E2C52364}" srcId="{2E09FAAD-79EB-4E7A-927A-55907BE58983}" destId="{03961272-921A-4F6B-8CF8-FBA32B1A5024}" srcOrd="0" destOrd="0" parTransId="{5875DF91-7DBC-45BA-AC87-85BA2BC888D8}" sibTransId="{BB19ED04-8F88-4712-B1CF-E5B65D7140AA}"/>
    <dgm:cxn modelId="{54F02DA4-7DEA-49F6-AE24-D13898D66DC2}" srcId="{2E09FAAD-79EB-4E7A-927A-55907BE58983}" destId="{15E96413-C76C-4577-960C-1D804D824F0F}" srcOrd="3" destOrd="0" parTransId="{D6E3D83C-C1A2-4ED4-8E94-F1D494C277C8}" sibTransId="{69705F9A-3A99-4B3D-BF53-6F2E44B58149}"/>
    <dgm:cxn modelId="{7BF34F96-A804-490C-A115-47F9EA6BC9F7}" srcId="{2E09FAAD-79EB-4E7A-927A-55907BE58983}" destId="{BC0B29F3-696A-45A7-8058-90C181116A57}" srcOrd="2" destOrd="0" parTransId="{A703EA15-E63E-4F73-9FA0-737FF832B572}" sibTransId="{44C59054-8C62-4E8C-8F2A-938AB7B805DE}"/>
    <dgm:cxn modelId="{0516C85A-5088-439D-B460-389575D76B4C}" type="presParOf" srcId="{7FA153BA-2312-4617-BB99-D1E8ED85F564}" destId="{88ED027C-AD20-4A0D-B094-13C67DDACB09}" srcOrd="0" destOrd="0" presId="urn:microsoft.com/office/officeart/2005/8/layout/hProcess9"/>
    <dgm:cxn modelId="{4FA95188-F40D-4CE6-949D-3CD8144BBFE6}" type="presParOf" srcId="{7FA153BA-2312-4617-BB99-D1E8ED85F564}" destId="{F7E5DCE9-9FF7-4AD7-A20D-A9D4A7E1F615}" srcOrd="1" destOrd="0" presId="urn:microsoft.com/office/officeart/2005/8/layout/hProcess9"/>
    <dgm:cxn modelId="{30A81EBD-12F1-496B-A71C-EAFF7D7AF5B5}" type="presParOf" srcId="{F7E5DCE9-9FF7-4AD7-A20D-A9D4A7E1F615}" destId="{1A2E64A2-61FC-49CE-A5A1-D067522CB0F6}" srcOrd="0" destOrd="0" presId="urn:microsoft.com/office/officeart/2005/8/layout/hProcess9"/>
    <dgm:cxn modelId="{DBAF6BB1-905C-47E5-89DC-74DEFF1AB59F}" type="presParOf" srcId="{F7E5DCE9-9FF7-4AD7-A20D-A9D4A7E1F615}" destId="{EA5D4854-DEA4-4D3C-8A38-95491E400417}" srcOrd="1" destOrd="0" presId="urn:microsoft.com/office/officeart/2005/8/layout/hProcess9"/>
    <dgm:cxn modelId="{CBB986BF-6862-476A-B5A9-3E782C74C353}" type="presParOf" srcId="{F7E5DCE9-9FF7-4AD7-A20D-A9D4A7E1F615}" destId="{993E5783-846D-4C03-BE0E-85FCC92C18E6}" srcOrd="2" destOrd="0" presId="urn:microsoft.com/office/officeart/2005/8/layout/hProcess9"/>
    <dgm:cxn modelId="{0C7E53CB-70AA-4DC3-91F7-C73AFF8C2D9E}" type="presParOf" srcId="{F7E5DCE9-9FF7-4AD7-A20D-A9D4A7E1F615}" destId="{2EBFF12A-3400-4540-826C-33617B089269}" srcOrd="3" destOrd="0" presId="urn:microsoft.com/office/officeart/2005/8/layout/hProcess9"/>
    <dgm:cxn modelId="{E47F6B14-E124-4682-9335-2E8DCBFB2BB1}" type="presParOf" srcId="{F7E5DCE9-9FF7-4AD7-A20D-A9D4A7E1F615}" destId="{B2F5150A-04BE-412D-89E8-7625C2AFC481}" srcOrd="4" destOrd="0" presId="urn:microsoft.com/office/officeart/2005/8/layout/hProcess9"/>
    <dgm:cxn modelId="{A48AECC5-FB88-456F-B4DC-FC9082E6C88C}" type="presParOf" srcId="{F7E5DCE9-9FF7-4AD7-A20D-A9D4A7E1F615}" destId="{F08825AE-43AE-41F7-A161-32404475DBA6}" srcOrd="5" destOrd="0" presId="urn:microsoft.com/office/officeart/2005/8/layout/hProcess9"/>
    <dgm:cxn modelId="{79705C61-2524-40D5-B732-6F3CE0723BF1}" type="presParOf" srcId="{F7E5DCE9-9FF7-4AD7-A20D-A9D4A7E1F615}" destId="{B6FF933F-6DEF-4DA2-801E-EAEC79DA9BDC}"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C9B481-4A2A-4FBB-81FA-B2038ABCA19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de-DE"/>
        </a:p>
      </dgm:t>
    </dgm:pt>
    <dgm:pt modelId="{93E0B26D-BED4-425B-AE06-6D832F062D03}">
      <dgm:prSet/>
      <dgm:spPr/>
      <dgm:t>
        <a:bodyPr/>
        <a:lstStyle/>
        <a:p>
          <a:pPr rtl="0"/>
          <a:r>
            <a:rPr lang="de-DE" smtClean="0"/>
            <a:t>Entitäten e</a:t>
          </a:r>
          <a:r>
            <a:rPr lang="de-DE" baseline="-25000" smtClean="0"/>
            <a:t>i  </a:t>
          </a:r>
          <a:r>
            <a:rPr lang="de-DE" smtClean="0"/>
            <a:t>extrahieren</a:t>
          </a:r>
          <a:endParaRPr lang="de-DE"/>
        </a:p>
      </dgm:t>
    </dgm:pt>
    <dgm:pt modelId="{EE2D17D0-E172-41C2-BD25-3B022CC50110}" type="parTrans" cxnId="{2E7A0819-BB52-4C11-A900-34D366500C01}">
      <dgm:prSet/>
      <dgm:spPr/>
      <dgm:t>
        <a:bodyPr/>
        <a:lstStyle/>
        <a:p>
          <a:endParaRPr lang="de-DE"/>
        </a:p>
      </dgm:t>
    </dgm:pt>
    <dgm:pt modelId="{9C66B452-A6C2-45D7-9651-77A33FDD2D82}" type="sibTrans" cxnId="{2E7A0819-BB52-4C11-A900-34D366500C01}">
      <dgm:prSet/>
      <dgm:spPr/>
      <dgm:t>
        <a:bodyPr/>
        <a:lstStyle/>
        <a:p>
          <a:endParaRPr lang="de-DE"/>
        </a:p>
      </dgm:t>
    </dgm:pt>
    <dgm:pt modelId="{1EEF2F46-0A51-4924-8A85-6343A693D0E1}">
      <dgm:prSet/>
      <dgm:spPr/>
      <dgm:t>
        <a:bodyPr/>
        <a:lstStyle/>
        <a:p>
          <a:pPr rtl="0"/>
          <a:r>
            <a:rPr lang="de-DE" smtClean="0"/>
            <a:t>Varianten und Synonyme erkennen</a:t>
          </a:r>
          <a:endParaRPr lang="de-DE"/>
        </a:p>
      </dgm:t>
    </dgm:pt>
    <dgm:pt modelId="{B8A52787-C16A-497D-9A25-9C22F88AF882}" type="parTrans" cxnId="{01FD03DD-8AE4-41FC-BEB5-B2E3BA76407C}">
      <dgm:prSet/>
      <dgm:spPr/>
      <dgm:t>
        <a:bodyPr/>
        <a:lstStyle/>
        <a:p>
          <a:endParaRPr lang="de-DE"/>
        </a:p>
      </dgm:t>
    </dgm:pt>
    <dgm:pt modelId="{BD8AA84E-9888-46F9-8B48-5F2A579F83D9}" type="sibTrans" cxnId="{01FD03DD-8AE4-41FC-BEB5-B2E3BA76407C}">
      <dgm:prSet/>
      <dgm:spPr/>
      <dgm:t>
        <a:bodyPr/>
        <a:lstStyle/>
        <a:p>
          <a:endParaRPr lang="de-DE"/>
        </a:p>
      </dgm:t>
    </dgm:pt>
    <dgm:pt modelId="{0F88D371-725E-4260-A16A-2B0EE59EDAF3}">
      <dgm:prSet/>
      <dgm:spPr/>
      <dgm:t>
        <a:bodyPr/>
        <a:lstStyle/>
        <a:p>
          <a:pPr rtl="0"/>
          <a:r>
            <a:rPr lang="de-DE" smtClean="0"/>
            <a:t>Aspekte der Entitäten a</a:t>
          </a:r>
          <a:r>
            <a:rPr lang="de-DE" baseline="-25000" smtClean="0"/>
            <a:t>ij </a:t>
          </a:r>
          <a:r>
            <a:rPr lang="de-DE" smtClean="0"/>
            <a:t>identifizieren</a:t>
          </a:r>
          <a:endParaRPr lang="de-DE"/>
        </a:p>
      </dgm:t>
    </dgm:pt>
    <dgm:pt modelId="{82CBC9B1-15FC-48DD-96EF-29B248A567FE}" type="parTrans" cxnId="{99962358-02E2-45D8-819D-DD32DF30D15C}">
      <dgm:prSet/>
      <dgm:spPr/>
      <dgm:t>
        <a:bodyPr/>
        <a:lstStyle/>
        <a:p>
          <a:endParaRPr lang="de-DE"/>
        </a:p>
      </dgm:t>
    </dgm:pt>
    <dgm:pt modelId="{354AE155-DEAD-4DF3-81F5-89A569DF4E68}" type="sibTrans" cxnId="{99962358-02E2-45D8-819D-DD32DF30D15C}">
      <dgm:prSet/>
      <dgm:spPr/>
      <dgm:t>
        <a:bodyPr/>
        <a:lstStyle/>
        <a:p>
          <a:endParaRPr lang="de-DE"/>
        </a:p>
      </dgm:t>
    </dgm:pt>
    <dgm:pt modelId="{1060DA81-B11C-4A25-B3A9-A0A74BEDD02A}">
      <dgm:prSet/>
      <dgm:spPr/>
      <dgm:t>
        <a:bodyPr/>
        <a:lstStyle/>
        <a:p>
          <a:pPr rtl="0"/>
          <a:r>
            <a:rPr lang="de-DE" smtClean="0"/>
            <a:t>explizite (</a:t>
          </a:r>
          <a:r>
            <a:rPr lang="de-DE" i="1" smtClean="0"/>
            <a:t>Bildqualität</a:t>
          </a:r>
          <a:r>
            <a:rPr lang="de-DE" smtClean="0"/>
            <a:t>) und implizite (</a:t>
          </a:r>
          <a:r>
            <a:rPr lang="de-DE" i="1" smtClean="0"/>
            <a:t>teuer</a:t>
          </a:r>
          <a:r>
            <a:rPr lang="de-DE" smtClean="0"/>
            <a:t>) Aspekte</a:t>
          </a:r>
          <a:endParaRPr lang="de-DE"/>
        </a:p>
      </dgm:t>
    </dgm:pt>
    <dgm:pt modelId="{F26F5F90-A503-4C93-947E-CFF41DA4002B}" type="parTrans" cxnId="{790D0895-5105-4CC3-9D66-73BE55560576}">
      <dgm:prSet/>
      <dgm:spPr/>
      <dgm:t>
        <a:bodyPr/>
        <a:lstStyle/>
        <a:p>
          <a:endParaRPr lang="de-DE"/>
        </a:p>
      </dgm:t>
    </dgm:pt>
    <dgm:pt modelId="{F52FEEFD-58FC-4F94-9F8C-215F9EF50D37}" type="sibTrans" cxnId="{790D0895-5105-4CC3-9D66-73BE55560576}">
      <dgm:prSet/>
      <dgm:spPr/>
      <dgm:t>
        <a:bodyPr/>
        <a:lstStyle/>
        <a:p>
          <a:endParaRPr lang="de-DE"/>
        </a:p>
      </dgm:t>
    </dgm:pt>
    <dgm:pt modelId="{60A09170-FF5D-439C-A742-04627787E97E}">
      <dgm:prSet/>
      <dgm:spPr/>
      <dgm:t>
        <a:bodyPr/>
        <a:lstStyle/>
        <a:p>
          <a:pPr rtl="0"/>
          <a:r>
            <a:rPr lang="de-DE" smtClean="0"/>
            <a:t>Meinung s</a:t>
          </a:r>
          <a:r>
            <a:rPr lang="de-DE" baseline="-25000" smtClean="0"/>
            <a:t>ijkl </a:t>
          </a:r>
          <a:r>
            <a:rPr lang="de-DE" smtClean="0"/>
            <a:t>erkennen</a:t>
          </a:r>
          <a:endParaRPr lang="de-DE"/>
        </a:p>
      </dgm:t>
    </dgm:pt>
    <dgm:pt modelId="{0180CB9E-0B5C-473E-B639-3E1BE4200FAE}" type="parTrans" cxnId="{1D390BB4-566B-4FB0-9320-C356FECBB773}">
      <dgm:prSet/>
      <dgm:spPr/>
      <dgm:t>
        <a:bodyPr/>
        <a:lstStyle/>
        <a:p>
          <a:endParaRPr lang="de-DE"/>
        </a:p>
      </dgm:t>
    </dgm:pt>
    <dgm:pt modelId="{A7CFB73C-F0BA-46FF-8ED5-68FD1DC8B715}" type="sibTrans" cxnId="{1D390BB4-566B-4FB0-9320-C356FECBB773}">
      <dgm:prSet/>
      <dgm:spPr/>
      <dgm:t>
        <a:bodyPr/>
        <a:lstStyle/>
        <a:p>
          <a:endParaRPr lang="de-DE"/>
        </a:p>
      </dgm:t>
    </dgm:pt>
    <dgm:pt modelId="{D8AEAE76-F9AF-4302-9A72-6103118CAC99}">
      <dgm:prSet/>
      <dgm:spPr/>
      <dgm:t>
        <a:bodyPr/>
        <a:lstStyle/>
        <a:p>
          <a:pPr rtl="0"/>
          <a:r>
            <a:rPr lang="de-DE" smtClean="0"/>
            <a:t>positiv, negativ oder neutral</a:t>
          </a:r>
          <a:endParaRPr lang="de-DE"/>
        </a:p>
      </dgm:t>
    </dgm:pt>
    <dgm:pt modelId="{9832E463-0D72-455E-90E4-8BF8A4514760}" type="parTrans" cxnId="{27861EBF-E699-4035-ACE9-8154117533A2}">
      <dgm:prSet/>
      <dgm:spPr/>
      <dgm:t>
        <a:bodyPr/>
        <a:lstStyle/>
        <a:p>
          <a:endParaRPr lang="de-DE"/>
        </a:p>
      </dgm:t>
    </dgm:pt>
    <dgm:pt modelId="{0F501B05-B6DF-4CDA-8CC0-33D683485DDD}" type="sibTrans" cxnId="{27861EBF-E699-4035-ACE9-8154117533A2}">
      <dgm:prSet/>
      <dgm:spPr/>
      <dgm:t>
        <a:bodyPr/>
        <a:lstStyle/>
        <a:p>
          <a:endParaRPr lang="de-DE"/>
        </a:p>
      </dgm:t>
    </dgm:pt>
    <dgm:pt modelId="{68CF7E7E-4B28-44FF-A259-B7499AF46240}">
      <dgm:prSet/>
      <dgm:spPr/>
      <dgm:t>
        <a:bodyPr/>
        <a:lstStyle/>
        <a:p>
          <a:pPr rtl="0"/>
          <a:r>
            <a:rPr lang="de-DE" smtClean="0"/>
            <a:t>Meinende/n h</a:t>
          </a:r>
          <a:r>
            <a:rPr lang="de-DE" baseline="-25000" smtClean="0"/>
            <a:t>k </a:t>
          </a:r>
          <a:r>
            <a:rPr lang="de-DE" smtClean="0"/>
            <a:t>erkennen</a:t>
          </a:r>
          <a:endParaRPr lang="de-DE"/>
        </a:p>
      </dgm:t>
    </dgm:pt>
    <dgm:pt modelId="{65C8A836-9380-40C3-AA76-6431910B5334}" type="parTrans" cxnId="{90181424-30DE-4486-9A99-953AA93C53CB}">
      <dgm:prSet/>
      <dgm:spPr/>
      <dgm:t>
        <a:bodyPr/>
        <a:lstStyle/>
        <a:p>
          <a:endParaRPr lang="de-DE"/>
        </a:p>
      </dgm:t>
    </dgm:pt>
    <dgm:pt modelId="{92207AE6-2072-4600-8DFA-930BF6094558}" type="sibTrans" cxnId="{90181424-30DE-4486-9A99-953AA93C53CB}">
      <dgm:prSet/>
      <dgm:spPr/>
      <dgm:t>
        <a:bodyPr/>
        <a:lstStyle/>
        <a:p>
          <a:endParaRPr lang="de-DE"/>
        </a:p>
      </dgm:t>
    </dgm:pt>
    <dgm:pt modelId="{EE00B49A-7F87-42CD-A152-D56395711581}">
      <dgm:prSet/>
      <dgm:spPr/>
      <dgm:t>
        <a:bodyPr/>
        <a:lstStyle/>
        <a:p>
          <a:pPr rtl="0"/>
          <a:r>
            <a:rPr lang="de-DE" smtClean="0"/>
            <a:t>Zeit t</a:t>
          </a:r>
          <a:r>
            <a:rPr lang="de-DE" baseline="-25000" smtClean="0"/>
            <a:t>l </a:t>
          </a:r>
          <a:r>
            <a:rPr lang="de-DE" smtClean="0"/>
            <a:t>erkennen</a:t>
          </a:r>
          <a:endParaRPr lang="de-DE"/>
        </a:p>
      </dgm:t>
    </dgm:pt>
    <dgm:pt modelId="{12D44423-444C-4A1F-87C9-3101F9FC2A6E}" type="parTrans" cxnId="{A57FBC13-B490-4C74-B95B-501F229D8143}">
      <dgm:prSet/>
      <dgm:spPr/>
      <dgm:t>
        <a:bodyPr/>
        <a:lstStyle/>
        <a:p>
          <a:endParaRPr lang="de-DE"/>
        </a:p>
      </dgm:t>
    </dgm:pt>
    <dgm:pt modelId="{F3A0B224-6612-47F8-B76A-EF25A4C54A4E}" type="sibTrans" cxnId="{A57FBC13-B490-4C74-B95B-501F229D8143}">
      <dgm:prSet/>
      <dgm:spPr/>
      <dgm:t>
        <a:bodyPr/>
        <a:lstStyle/>
        <a:p>
          <a:endParaRPr lang="de-DE"/>
        </a:p>
      </dgm:t>
    </dgm:pt>
    <dgm:pt modelId="{3BE18A65-3299-43F7-A28C-B091D2267E99}">
      <dgm:prSet/>
      <dgm:spPr/>
      <dgm:t>
        <a:bodyPr/>
        <a:lstStyle/>
        <a:p>
          <a:pPr rtl="0"/>
          <a:r>
            <a:rPr lang="de-DE" smtClean="0"/>
            <a:t>Kategorisierung</a:t>
          </a:r>
          <a:endParaRPr lang="de-DE"/>
        </a:p>
      </dgm:t>
    </dgm:pt>
    <dgm:pt modelId="{8942531D-C9EA-40FF-8968-3375FF8B1182}" type="parTrans" cxnId="{50CC399C-82B0-4CEC-87A9-878FCE3F6545}">
      <dgm:prSet/>
      <dgm:spPr/>
      <dgm:t>
        <a:bodyPr/>
        <a:lstStyle/>
        <a:p>
          <a:endParaRPr lang="de-DE"/>
        </a:p>
      </dgm:t>
    </dgm:pt>
    <dgm:pt modelId="{8FD314A0-6089-46A0-B3FE-36BF276A0340}" type="sibTrans" cxnId="{50CC399C-82B0-4CEC-87A9-878FCE3F6545}">
      <dgm:prSet/>
      <dgm:spPr/>
      <dgm:t>
        <a:bodyPr/>
        <a:lstStyle/>
        <a:p>
          <a:endParaRPr lang="de-DE"/>
        </a:p>
      </dgm:t>
    </dgm:pt>
    <dgm:pt modelId="{B22671EF-B0C1-4544-870F-B101B96DB31B}">
      <dgm:prSet/>
      <dgm:spPr/>
      <dgm:t>
        <a:bodyPr/>
        <a:lstStyle/>
        <a:p>
          <a:pPr rtl="0"/>
          <a:r>
            <a:rPr lang="de-DE" smtClean="0"/>
            <a:t>Kategorisierung, Cluster </a:t>
          </a:r>
          <a:endParaRPr lang="de-DE"/>
        </a:p>
      </dgm:t>
    </dgm:pt>
    <dgm:pt modelId="{ADD07435-35E1-4FDE-9A90-50DE6CF1382D}" type="parTrans" cxnId="{CE47C4DA-93A6-4A22-8D5A-F5A79D445D9D}">
      <dgm:prSet/>
      <dgm:spPr/>
      <dgm:t>
        <a:bodyPr/>
        <a:lstStyle/>
        <a:p>
          <a:endParaRPr lang="de-DE"/>
        </a:p>
      </dgm:t>
    </dgm:pt>
    <dgm:pt modelId="{E10AB476-4495-4205-9267-90CAD436BF7B}" type="sibTrans" cxnId="{CE47C4DA-93A6-4A22-8D5A-F5A79D445D9D}">
      <dgm:prSet/>
      <dgm:spPr/>
      <dgm:t>
        <a:bodyPr/>
        <a:lstStyle/>
        <a:p>
          <a:endParaRPr lang="de-DE"/>
        </a:p>
      </dgm:t>
    </dgm:pt>
    <dgm:pt modelId="{A217C331-CA67-477C-9CD1-27AEADC001DE}">
      <dgm:prSet/>
      <dgm:spPr/>
      <dgm:t>
        <a:bodyPr/>
        <a:lstStyle/>
        <a:p>
          <a:pPr rtl="0"/>
          <a:r>
            <a:rPr lang="de-DE" smtClean="0"/>
            <a:t>aus Text oder aus Metadaten</a:t>
          </a:r>
          <a:endParaRPr lang="de-DE"/>
        </a:p>
      </dgm:t>
    </dgm:pt>
    <dgm:pt modelId="{3ED61FB1-C53B-4E71-94C8-8AF61B558E19}" type="parTrans" cxnId="{20D9B7C1-1E0C-4FFC-986C-4B31C94E6621}">
      <dgm:prSet/>
      <dgm:spPr/>
      <dgm:t>
        <a:bodyPr/>
        <a:lstStyle/>
        <a:p>
          <a:endParaRPr lang="de-DE"/>
        </a:p>
      </dgm:t>
    </dgm:pt>
    <dgm:pt modelId="{C5633906-F71D-48B5-81CE-04733D9B6223}" type="sibTrans" cxnId="{20D9B7C1-1E0C-4FFC-986C-4B31C94E6621}">
      <dgm:prSet/>
      <dgm:spPr/>
      <dgm:t>
        <a:bodyPr/>
        <a:lstStyle/>
        <a:p>
          <a:endParaRPr lang="de-DE"/>
        </a:p>
      </dgm:t>
    </dgm:pt>
    <dgm:pt modelId="{2DC5156C-5B7A-4A6F-9C87-22A3167C1BE1}">
      <dgm:prSet/>
      <dgm:spPr/>
      <dgm:t>
        <a:bodyPr/>
        <a:lstStyle/>
        <a:p>
          <a:pPr rtl="0"/>
          <a:r>
            <a:rPr lang="de-DE" smtClean="0"/>
            <a:t>aus Text oder Metadaten</a:t>
          </a:r>
          <a:endParaRPr lang="de-DE"/>
        </a:p>
      </dgm:t>
    </dgm:pt>
    <dgm:pt modelId="{123036CE-3F04-441A-9636-34EBF909AEF9}" type="parTrans" cxnId="{E3D7B59B-F95E-412B-A9D6-64D3FD4F24ED}">
      <dgm:prSet/>
      <dgm:spPr/>
      <dgm:t>
        <a:bodyPr/>
        <a:lstStyle/>
        <a:p>
          <a:endParaRPr lang="de-DE"/>
        </a:p>
      </dgm:t>
    </dgm:pt>
    <dgm:pt modelId="{35D8CC41-2357-487F-8829-8ADAAA5161B7}" type="sibTrans" cxnId="{E3D7B59B-F95E-412B-A9D6-64D3FD4F24ED}">
      <dgm:prSet/>
      <dgm:spPr/>
      <dgm:t>
        <a:bodyPr/>
        <a:lstStyle/>
        <a:p>
          <a:endParaRPr lang="de-DE"/>
        </a:p>
      </dgm:t>
    </dgm:pt>
    <dgm:pt modelId="{3A4E2F0A-48E2-4175-B786-E5B673280AF0}">
      <dgm:prSet/>
      <dgm:spPr/>
      <dgm:t>
        <a:bodyPr/>
        <a:lstStyle/>
        <a:p>
          <a:pPr rtl="0"/>
          <a:r>
            <a:rPr lang="de-DE" smtClean="0"/>
            <a:t>Datumsangaben standardisieren</a:t>
          </a:r>
          <a:endParaRPr lang="de-DE"/>
        </a:p>
      </dgm:t>
    </dgm:pt>
    <dgm:pt modelId="{E49CA13E-1198-4B50-8F9D-9BF76E5BB2F5}" type="parTrans" cxnId="{E1D5F54E-1537-465B-BC6E-E75CBF864D83}">
      <dgm:prSet/>
      <dgm:spPr/>
      <dgm:t>
        <a:bodyPr/>
        <a:lstStyle/>
        <a:p>
          <a:endParaRPr lang="de-DE"/>
        </a:p>
      </dgm:t>
    </dgm:pt>
    <dgm:pt modelId="{7E1E378C-33BA-4C65-9A4E-47872D7D10AD}" type="sibTrans" cxnId="{E1D5F54E-1537-465B-BC6E-E75CBF864D83}">
      <dgm:prSet/>
      <dgm:spPr/>
      <dgm:t>
        <a:bodyPr/>
        <a:lstStyle/>
        <a:p>
          <a:endParaRPr lang="de-DE"/>
        </a:p>
      </dgm:t>
    </dgm:pt>
    <dgm:pt modelId="{F3D08D82-D69C-438B-B7A4-E7083E178A43}" type="pres">
      <dgm:prSet presAssocID="{A3C9B481-4A2A-4FBB-81FA-B2038ABCA195}" presName="CompostProcess" presStyleCnt="0">
        <dgm:presLayoutVars>
          <dgm:dir/>
          <dgm:resizeHandles val="exact"/>
        </dgm:presLayoutVars>
      </dgm:prSet>
      <dgm:spPr/>
      <dgm:t>
        <a:bodyPr/>
        <a:lstStyle/>
        <a:p>
          <a:endParaRPr lang="de-DE"/>
        </a:p>
      </dgm:t>
    </dgm:pt>
    <dgm:pt modelId="{52049F78-157A-4F31-8536-5C5AB969DE68}" type="pres">
      <dgm:prSet presAssocID="{A3C9B481-4A2A-4FBB-81FA-B2038ABCA195}" presName="arrow" presStyleLbl="bgShp" presStyleIdx="0" presStyleCnt="1"/>
      <dgm:spPr/>
    </dgm:pt>
    <dgm:pt modelId="{DCE7A16F-265C-471B-A55E-577A374F21DC}" type="pres">
      <dgm:prSet presAssocID="{A3C9B481-4A2A-4FBB-81FA-B2038ABCA195}" presName="linearProcess" presStyleCnt="0"/>
      <dgm:spPr/>
    </dgm:pt>
    <dgm:pt modelId="{3536806B-B508-438E-9EB8-B7355BEAB924}" type="pres">
      <dgm:prSet presAssocID="{93E0B26D-BED4-425B-AE06-6D832F062D03}" presName="textNode" presStyleLbl="node1" presStyleIdx="0" presStyleCnt="5">
        <dgm:presLayoutVars>
          <dgm:bulletEnabled val="1"/>
        </dgm:presLayoutVars>
      </dgm:prSet>
      <dgm:spPr/>
      <dgm:t>
        <a:bodyPr/>
        <a:lstStyle/>
        <a:p>
          <a:endParaRPr lang="de-DE"/>
        </a:p>
      </dgm:t>
    </dgm:pt>
    <dgm:pt modelId="{D82CE35C-DDAA-489F-B840-AB79DE301E46}" type="pres">
      <dgm:prSet presAssocID="{9C66B452-A6C2-45D7-9651-77A33FDD2D82}" presName="sibTrans" presStyleCnt="0"/>
      <dgm:spPr/>
    </dgm:pt>
    <dgm:pt modelId="{D649773B-8EF6-4082-9EB3-000D8C0E8A68}" type="pres">
      <dgm:prSet presAssocID="{0F88D371-725E-4260-A16A-2B0EE59EDAF3}" presName="textNode" presStyleLbl="node1" presStyleIdx="1" presStyleCnt="5">
        <dgm:presLayoutVars>
          <dgm:bulletEnabled val="1"/>
        </dgm:presLayoutVars>
      </dgm:prSet>
      <dgm:spPr/>
      <dgm:t>
        <a:bodyPr/>
        <a:lstStyle/>
        <a:p>
          <a:endParaRPr lang="de-DE"/>
        </a:p>
      </dgm:t>
    </dgm:pt>
    <dgm:pt modelId="{7C7C5233-4151-464E-9A67-D88089653991}" type="pres">
      <dgm:prSet presAssocID="{354AE155-DEAD-4DF3-81F5-89A569DF4E68}" presName="sibTrans" presStyleCnt="0"/>
      <dgm:spPr/>
    </dgm:pt>
    <dgm:pt modelId="{3A009B0A-E7E6-4AFE-AA33-E05AD332F90D}" type="pres">
      <dgm:prSet presAssocID="{60A09170-FF5D-439C-A742-04627787E97E}" presName="textNode" presStyleLbl="node1" presStyleIdx="2" presStyleCnt="5">
        <dgm:presLayoutVars>
          <dgm:bulletEnabled val="1"/>
        </dgm:presLayoutVars>
      </dgm:prSet>
      <dgm:spPr/>
      <dgm:t>
        <a:bodyPr/>
        <a:lstStyle/>
        <a:p>
          <a:endParaRPr lang="de-DE"/>
        </a:p>
      </dgm:t>
    </dgm:pt>
    <dgm:pt modelId="{6D37BA73-BA09-4290-937D-89B83CDFDC98}" type="pres">
      <dgm:prSet presAssocID="{A7CFB73C-F0BA-46FF-8ED5-68FD1DC8B715}" presName="sibTrans" presStyleCnt="0"/>
      <dgm:spPr/>
    </dgm:pt>
    <dgm:pt modelId="{83803FFF-3E16-4A3A-8E05-3D3886F7D971}" type="pres">
      <dgm:prSet presAssocID="{68CF7E7E-4B28-44FF-A259-B7499AF46240}" presName="textNode" presStyleLbl="node1" presStyleIdx="3" presStyleCnt="5">
        <dgm:presLayoutVars>
          <dgm:bulletEnabled val="1"/>
        </dgm:presLayoutVars>
      </dgm:prSet>
      <dgm:spPr/>
      <dgm:t>
        <a:bodyPr/>
        <a:lstStyle/>
        <a:p>
          <a:endParaRPr lang="de-DE"/>
        </a:p>
      </dgm:t>
    </dgm:pt>
    <dgm:pt modelId="{9F804D43-1C7D-4F15-B334-64961D48A2FF}" type="pres">
      <dgm:prSet presAssocID="{92207AE6-2072-4600-8DFA-930BF6094558}" presName="sibTrans" presStyleCnt="0"/>
      <dgm:spPr/>
    </dgm:pt>
    <dgm:pt modelId="{5944482B-BF2C-42A3-8E56-BC9F1F9EC6C2}" type="pres">
      <dgm:prSet presAssocID="{EE00B49A-7F87-42CD-A152-D56395711581}" presName="textNode" presStyleLbl="node1" presStyleIdx="4" presStyleCnt="5">
        <dgm:presLayoutVars>
          <dgm:bulletEnabled val="1"/>
        </dgm:presLayoutVars>
      </dgm:prSet>
      <dgm:spPr/>
      <dgm:t>
        <a:bodyPr/>
        <a:lstStyle/>
        <a:p>
          <a:endParaRPr lang="de-DE"/>
        </a:p>
      </dgm:t>
    </dgm:pt>
  </dgm:ptLst>
  <dgm:cxnLst>
    <dgm:cxn modelId="{2E7A0819-BB52-4C11-A900-34D366500C01}" srcId="{A3C9B481-4A2A-4FBB-81FA-B2038ABCA195}" destId="{93E0B26D-BED4-425B-AE06-6D832F062D03}" srcOrd="0" destOrd="0" parTransId="{EE2D17D0-E172-41C2-BD25-3B022CC50110}" sibTransId="{9C66B452-A6C2-45D7-9651-77A33FDD2D82}"/>
    <dgm:cxn modelId="{362E5C03-5292-4806-9784-66DAA035D6EA}" type="presOf" srcId="{3BE18A65-3299-43F7-A28C-B091D2267E99}" destId="{3536806B-B508-438E-9EB8-B7355BEAB924}" srcOrd="0" destOrd="2" presId="urn:microsoft.com/office/officeart/2005/8/layout/hProcess9"/>
    <dgm:cxn modelId="{708E03D0-2F03-4A3C-8E14-6A371450669D}" type="presOf" srcId="{EE00B49A-7F87-42CD-A152-D56395711581}" destId="{5944482B-BF2C-42A3-8E56-BC9F1F9EC6C2}" srcOrd="0" destOrd="0" presId="urn:microsoft.com/office/officeart/2005/8/layout/hProcess9"/>
    <dgm:cxn modelId="{50CC399C-82B0-4CEC-87A9-878FCE3F6545}" srcId="{93E0B26D-BED4-425B-AE06-6D832F062D03}" destId="{3BE18A65-3299-43F7-A28C-B091D2267E99}" srcOrd="1" destOrd="0" parTransId="{8942531D-C9EA-40FF-8968-3375FF8B1182}" sibTransId="{8FD314A0-6089-46A0-B3FE-36BF276A0340}"/>
    <dgm:cxn modelId="{D3EC6126-63CC-48B7-8D2E-9BFA7D39077F}" type="presOf" srcId="{60A09170-FF5D-439C-A742-04627787E97E}" destId="{3A009B0A-E7E6-4AFE-AA33-E05AD332F90D}" srcOrd="0" destOrd="0" presId="urn:microsoft.com/office/officeart/2005/8/layout/hProcess9"/>
    <dgm:cxn modelId="{8EABBB90-C648-4B28-A5A3-5D433C61BF24}" type="presOf" srcId="{D8AEAE76-F9AF-4302-9A72-6103118CAC99}" destId="{3A009B0A-E7E6-4AFE-AA33-E05AD332F90D}" srcOrd="0" destOrd="1" presId="urn:microsoft.com/office/officeart/2005/8/layout/hProcess9"/>
    <dgm:cxn modelId="{1610D216-D31C-4D39-8C2C-52FE508EDD06}" type="presOf" srcId="{B22671EF-B0C1-4544-870F-B101B96DB31B}" destId="{D649773B-8EF6-4082-9EB3-000D8C0E8A68}" srcOrd="0" destOrd="2" presId="urn:microsoft.com/office/officeart/2005/8/layout/hProcess9"/>
    <dgm:cxn modelId="{20D9B7C1-1E0C-4FFC-986C-4B31C94E6621}" srcId="{68CF7E7E-4B28-44FF-A259-B7499AF46240}" destId="{A217C331-CA67-477C-9CD1-27AEADC001DE}" srcOrd="0" destOrd="0" parTransId="{3ED61FB1-C53B-4E71-94C8-8AF61B558E19}" sibTransId="{C5633906-F71D-48B5-81CE-04733D9B6223}"/>
    <dgm:cxn modelId="{CE47C4DA-93A6-4A22-8D5A-F5A79D445D9D}" srcId="{0F88D371-725E-4260-A16A-2B0EE59EDAF3}" destId="{B22671EF-B0C1-4544-870F-B101B96DB31B}" srcOrd="1" destOrd="0" parTransId="{ADD07435-35E1-4FDE-9A90-50DE6CF1382D}" sibTransId="{E10AB476-4495-4205-9267-90CAD436BF7B}"/>
    <dgm:cxn modelId="{27861EBF-E699-4035-ACE9-8154117533A2}" srcId="{60A09170-FF5D-439C-A742-04627787E97E}" destId="{D8AEAE76-F9AF-4302-9A72-6103118CAC99}" srcOrd="0" destOrd="0" parTransId="{9832E463-0D72-455E-90E4-8BF8A4514760}" sibTransId="{0F501B05-B6DF-4CDA-8CC0-33D683485DDD}"/>
    <dgm:cxn modelId="{B96245A3-FEB7-47A1-AF5E-C8045BE1D11F}" type="presOf" srcId="{2DC5156C-5B7A-4A6F-9C87-22A3167C1BE1}" destId="{5944482B-BF2C-42A3-8E56-BC9F1F9EC6C2}" srcOrd="0" destOrd="1" presId="urn:microsoft.com/office/officeart/2005/8/layout/hProcess9"/>
    <dgm:cxn modelId="{90181424-30DE-4486-9A99-953AA93C53CB}" srcId="{A3C9B481-4A2A-4FBB-81FA-B2038ABCA195}" destId="{68CF7E7E-4B28-44FF-A259-B7499AF46240}" srcOrd="3" destOrd="0" parTransId="{65C8A836-9380-40C3-AA76-6431910B5334}" sibTransId="{92207AE6-2072-4600-8DFA-930BF6094558}"/>
    <dgm:cxn modelId="{01FD03DD-8AE4-41FC-BEB5-B2E3BA76407C}" srcId="{93E0B26D-BED4-425B-AE06-6D832F062D03}" destId="{1EEF2F46-0A51-4924-8A85-6343A693D0E1}" srcOrd="0" destOrd="0" parTransId="{B8A52787-C16A-497D-9A25-9C22F88AF882}" sibTransId="{BD8AA84E-9888-46F9-8B48-5F2A579F83D9}"/>
    <dgm:cxn modelId="{E1D5F54E-1537-465B-BC6E-E75CBF864D83}" srcId="{EE00B49A-7F87-42CD-A152-D56395711581}" destId="{3A4E2F0A-48E2-4175-B786-E5B673280AF0}" srcOrd="1" destOrd="0" parTransId="{E49CA13E-1198-4B50-8F9D-9BF76E5BB2F5}" sibTransId="{7E1E378C-33BA-4C65-9A4E-47872D7D10AD}"/>
    <dgm:cxn modelId="{8A485C47-6BCB-4487-81A0-9F6AD82D58EF}" type="presOf" srcId="{1060DA81-B11C-4A25-B3A9-A0A74BEDD02A}" destId="{D649773B-8EF6-4082-9EB3-000D8C0E8A68}" srcOrd="0" destOrd="1" presId="urn:microsoft.com/office/officeart/2005/8/layout/hProcess9"/>
    <dgm:cxn modelId="{65F428E7-759E-4221-9759-14912398A6D1}" type="presOf" srcId="{A3C9B481-4A2A-4FBB-81FA-B2038ABCA195}" destId="{F3D08D82-D69C-438B-B7A4-E7083E178A43}" srcOrd="0" destOrd="0" presId="urn:microsoft.com/office/officeart/2005/8/layout/hProcess9"/>
    <dgm:cxn modelId="{050D1A66-8735-408A-A5B7-12C731D4CD7A}" type="presOf" srcId="{3A4E2F0A-48E2-4175-B786-E5B673280AF0}" destId="{5944482B-BF2C-42A3-8E56-BC9F1F9EC6C2}" srcOrd="0" destOrd="2" presId="urn:microsoft.com/office/officeart/2005/8/layout/hProcess9"/>
    <dgm:cxn modelId="{1D390BB4-566B-4FB0-9320-C356FECBB773}" srcId="{A3C9B481-4A2A-4FBB-81FA-B2038ABCA195}" destId="{60A09170-FF5D-439C-A742-04627787E97E}" srcOrd="2" destOrd="0" parTransId="{0180CB9E-0B5C-473E-B639-3E1BE4200FAE}" sibTransId="{A7CFB73C-F0BA-46FF-8ED5-68FD1DC8B715}"/>
    <dgm:cxn modelId="{42D99722-6962-43C4-ACA5-B22112EF152A}" type="presOf" srcId="{A217C331-CA67-477C-9CD1-27AEADC001DE}" destId="{83803FFF-3E16-4A3A-8E05-3D3886F7D971}" srcOrd="0" destOrd="1" presId="urn:microsoft.com/office/officeart/2005/8/layout/hProcess9"/>
    <dgm:cxn modelId="{DBA6F99E-573C-42CA-AC0E-50993895E530}" type="presOf" srcId="{0F88D371-725E-4260-A16A-2B0EE59EDAF3}" destId="{D649773B-8EF6-4082-9EB3-000D8C0E8A68}" srcOrd="0" destOrd="0" presId="urn:microsoft.com/office/officeart/2005/8/layout/hProcess9"/>
    <dgm:cxn modelId="{790D0895-5105-4CC3-9D66-73BE55560576}" srcId="{0F88D371-725E-4260-A16A-2B0EE59EDAF3}" destId="{1060DA81-B11C-4A25-B3A9-A0A74BEDD02A}" srcOrd="0" destOrd="0" parTransId="{F26F5F90-A503-4C93-947E-CFF41DA4002B}" sibTransId="{F52FEEFD-58FC-4F94-9F8C-215F9EF50D37}"/>
    <dgm:cxn modelId="{A57FBC13-B490-4C74-B95B-501F229D8143}" srcId="{A3C9B481-4A2A-4FBB-81FA-B2038ABCA195}" destId="{EE00B49A-7F87-42CD-A152-D56395711581}" srcOrd="4" destOrd="0" parTransId="{12D44423-444C-4A1F-87C9-3101F9FC2A6E}" sibTransId="{F3A0B224-6612-47F8-B76A-EF25A4C54A4E}"/>
    <dgm:cxn modelId="{C9FB43D7-2641-436C-A605-5DC0B4B23180}" type="presOf" srcId="{93E0B26D-BED4-425B-AE06-6D832F062D03}" destId="{3536806B-B508-438E-9EB8-B7355BEAB924}" srcOrd="0" destOrd="0" presId="urn:microsoft.com/office/officeart/2005/8/layout/hProcess9"/>
    <dgm:cxn modelId="{99962358-02E2-45D8-819D-DD32DF30D15C}" srcId="{A3C9B481-4A2A-4FBB-81FA-B2038ABCA195}" destId="{0F88D371-725E-4260-A16A-2B0EE59EDAF3}" srcOrd="1" destOrd="0" parTransId="{82CBC9B1-15FC-48DD-96EF-29B248A567FE}" sibTransId="{354AE155-DEAD-4DF3-81F5-89A569DF4E68}"/>
    <dgm:cxn modelId="{D7D2B92B-BC6A-4490-8E89-FCC38EA41385}" type="presOf" srcId="{1EEF2F46-0A51-4924-8A85-6343A693D0E1}" destId="{3536806B-B508-438E-9EB8-B7355BEAB924}" srcOrd="0" destOrd="1" presId="urn:microsoft.com/office/officeart/2005/8/layout/hProcess9"/>
    <dgm:cxn modelId="{E3D7B59B-F95E-412B-A9D6-64D3FD4F24ED}" srcId="{EE00B49A-7F87-42CD-A152-D56395711581}" destId="{2DC5156C-5B7A-4A6F-9C87-22A3167C1BE1}" srcOrd="0" destOrd="0" parTransId="{123036CE-3F04-441A-9636-34EBF909AEF9}" sibTransId="{35D8CC41-2357-487F-8829-8ADAAA5161B7}"/>
    <dgm:cxn modelId="{AB04436D-0243-4A6A-A0A9-7C00A90674BE}" type="presOf" srcId="{68CF7E7E-4B28-44FF-A259-B7499AF46240}" destId="{83803FFF-3E16-4A3A-8E05-3D3886F7D971}" srcOrd="0" destOrd="0" presId="urn:microsoft.com/office/officeart/2005/8/layout/hProcess9"/>
    <dgm:cxn modelId="{DAB0287A-F2DA-4689-A7E9-02BF4E6D461F}" type="presParOf" srcId="{F3D08D82-D69C-438B-B7A4-E7083E178A43}" destId="{52049F78-157A-4F31-8536-5C5AB969DE68}" srcOrd="0" destOrd="0" presId="urn:microsoft.com/office/officeart/2005/8/layout/hProcess9"/>
    <dgm:cxn modelId="{0DEFB5E6-51BD-4FC1-A283-DC71195A18E7}" type="presParOf" srcId="{F3D08D82-D69C-438B-B7A4-E7083E178A43}" destId="{DCE7A16F-265C-471B-A55E-577A374F21DC}" srcOrd="1" destOrd="0" presId="urn:microsoft.com/office/officeart/2005/8/layout/hProcess9"/>
    <dgm:cxn modelId="{2F6CD8FB-C647-4433-851F-C52A19B14EB0}" type="presParOf" srcId="{DCE7A16F-265C-471B-A55E-577A374F21DC}" destId="{3536806B-B508-438E-9EB8-B7355BEAB924}" srcOrd="0" destOrd="0" presId="urn:microsoft.com/office/officeart/2005/8/layout/hProcess9"/>
    <dgm:cxn modelId="{8D017DE2-E489-46E9-9DE9-29F28D347DB9}" type="presParOf" srcId="{DCE7A16F-265C-471B-A55E-577A374F21DC}" destId="{D82CE35C-DDAA-489F-B840-AB79DE301E46}" srcOrd="1" destOrd="0" presId="urn:microsoft.com/office/officeart/2005/8/layout/hProcess9"/>
    <dgm:cxn modelId="{33D7ACCF-0A56-4F98-BA61-A062DAF6895A}" type="presParOf" srcId="{DCE7A16F-265C-471B-A55E-577A374F21DC}" destId="{D649773B-8EF6-4082-9EB3-000D8C0E8A68}" srcOrd="2" destOrd="0" presId="urn:microsoft.com/office/officeart/2005/8/layout/hProcess9"/>
    <dgm:cxn modelId="{BEA6F101-B699-4679-A5F9-9F1E76500125}" type="presParOf" srcId="{DCE7A16F-265C-471B-A55E-577A374F21DC}" destId="{7C7C5233-4151-464E-9A67-D88089653991}" srcOrd="3" destOrd="0" presId="urn:microsoft.com/office/officeart/2005/8/layout/hProcess9"/>
    <dgm:cxn modelId="{9D53AD24-330E-4506-A71C-06BC9A7E6CA6}" type="presParOf" srcId="{DCE7A16F-265C-471B-A55E-577A374F21DC}" destId="{3A009B0A-E7E6-4AFE-AA33-E05AD332F90D}" srcOrd="4" destOrd="0" presId="urn:microsoft.com/office/officeart/2005/8/layout/hProcess9"/>
    <dgm:cxn modelId="{661114CB-8CB2-4D2E-A0A5-A7184D632035}" type="presParOf" srcId="{DCE7A16F-265C-471B-A55E-577A374F21DC}" destId="{6D37BA73-BA09-4290-937D-89B83CDFDC98}" srcOrd="5" destOrd="0" presId="urn:microsoft.com/office/officeart/2005/8/layout/hProcess9"/>
    <dgm:cxn modelId="{60D77800-D528-4E8A-8FA4-38E3A2539C47}" type="presParOf" srcId="{DCE7A16F-265C-471B-A55E-577A374F21DC}" destId="{83803FFF-3E16-4A3A-8E05-3D3886F7D971}" srcOrd="6" destOrd="0" presId="urn:microsoft.com/office/officeart/2005/8/layout/hProcess9"/>
    <dgm:cxn modelId="{304388D0-EA1F-4071-9316-9EB22CBB8709}" type="presParOf" srcId="{DCE7A16F-265C-471B-A55E-577A374F21DC}" destId="{9F804D43-1C7D-4F15-B334-64961D48A2FF}" srcOrd="7" destOrd="0" presId="urn:microsoft.com/office/officeart/2005/8/layout/hProcess9"/>
    <dgm:cxn modelId="{7897E05C-574F-40FE-BBD4-89B33595B157}" type="presParOf" srcId="{DCE7A16F-265C-471B-A55E-577A374F21DC}" destId="{5944482B-BF2C-42A3-8E56-BC9F1F9EC6C2}"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D027C-AD20-4A0D-B094-13C67DDACB09}">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E64A2-61FC-49CE-A5A1-D067522CB0F6}">
      <dsp:nvSpPr>
        <dsp:cNvPr id="0" name=""/>
        <dsp:cNvSpPr/>
      </dsp:nvSpPr>
      <dsp:spPr>
        <a:xfrm>
          <a:off x="4118" y="1357788"/>
          <a:ext cx="1981051"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de-DE" sz="1400" kern="1200" smtClean="0"/>
            <a:t>Fragestellung definieren</a:t>
          </a:r>
          <a:endParaRPr lang="de-DE" sz="1400" kern="1200"/>
        </a:p>
      </dsp:txBody>
      <dsp:txXfrm>
        <a:off x="92494" y="1446164"/>
        <a:ext cx="1804299" cy="1633633"/>
      </dsp:txXfrm>
    </dsp:sp>
    <dsp:sp modelId="{993E5783-846D-4C03-BE0E-85FCC92C18E6}">
      <dsp:nvSpPr>
        <dsp:cNvPr id="0" name=""/>
        <dsp:cNvSpPr/>
      </dsp:nvSpPr>
      <dsp:spPr>
        <a:xfrm>
          <a:off x="2084222" y="1357788"/>
          <a:ext cx="1981051"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de-DE" sz="1400" kern="1200" smtClean="0"/>
            <a:t>Dokumente oder Sätze finden, die für die Fragestellung relevant sind</a:t>
          </a:r>
          <a:endParaRPr lang="de-DE" sz="1400" kern="1200"/>
        </a:p>
      </dsp:txBody>
      <dsp:txXfrm>
        <a:off x="2172598" y="1446164"/>
        <a:ext cx="1804299" cy="1633633"/>
      </dsp:txXfrm>
    </dsp:sp>
    <dsp:sp modelId="{B2F5150A-04BE-412D-89E8-7625C2AFC481}">
      <dsp:nvSpPr>
        <dsp:cNvPr id="0" name=""/>
        <dsp:cNvSpPr/>
      </dsp:nvSpPr>
      <dsp:spPr>
        <a:xfrm>
          <a:off x="4164326" y="1357788"/>
          <a:ext cx="1981051"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de-DE" sz="1400" kern="1200" smtClean="0"/>
            <a:t>Entscheiden, ob die Dokumente oder Sätze Meinungsäußerungen enthalten</a:t>
          </a:r>
          <a:endParaRPr lang="de-DE" sz="1400" kern="1200"/>
        </a:p>
      </dsp:txBody>
      <dsp:txXfrm>
        <a:off x="4252702" y="1446164"/>
        <a:ext cx="1804299" cy="1633633"/>
      </dsp:txXfrm>
    </dsp:sp>
    <dsp:sp modelId="{B6FF933F-6DEF-4DA2-801E-EAEC79DA9BDC}">
      <dsp:nvSpPr>
        <dsp:cNvPr id="0" name=""/>
        <dsp:cNvSpPr/>
      </dsp:nvSpPr>
      <dsp:spPr>
        <a:xfrm>
          <a:off x="6244430" y="1357788"/>
          <a:ext cx="1981051"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de-DE" sz="1400" kern="1200" smtClean="0"/>
            <a:t>Entscheiden, ob diese Meinungsäußerung positiv oder negativ ist</a:t>
          </a:r>
          <a:endParaRPr lang="de-DE" sz="1400" kern="1200"/>
        </a:p>
      </dsp:txBody>
      <dsp:txXfrm>
        <a:off x="6332806" y="1446164"/>
        <a:ext cx="1804299" cy="1633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49F78-157A-4F31-8536-5C5AB969DE68}">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6806B-B508-438E-9EB8-B7355BEAB924}">
      <dsp:nvSpPr>
        <dsp:cNvPr id="0" name=""/>
        <dsp:cNvSpPr/>
      </dsp:nvSpPr>
      <dsp:spPr>
        <a:xfrm>
          <a:off x="3616" y="1357788"/>
          <a:ext cx="1581224"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de-DE" sz="1400" kern="1200" smtClean="0"/>
            <a:t>Entitäten e</a:t>
          </a:r>
          <a:r>
            <a:rPr lang="de-DE" sz="1400" kern="1200" baseline="-25000" smtClean="0"/>
            <a:t>i  </a:t>
          </a:r>
          <a:r>
            <a:rPr lang="de-DE" sz="1400" kern="1200" smtClean="0"/>
            <a:t>extrahieren</a:t>
          </a:r>
          <a:endParaRPr lang="de-DE" sz="1400" kern="1200"/>
        </a:p>
        <a:p>
          <a:pPr marL="57150" lvl="1" indent="-57150" algn="l" defTabSz="488950" rtl="0">
            <a:lnSpc>
              <a:spcPct val="90000"/>
            </a:lnSpc>
            <a:spcBef>
              <a:spcPct val="0"/>
            </a:spcBef>
            <a:spcAft>
              <a:spcPct val="15000"/>
            </a:spcAft>
            <a:buChar char="••"/>
          </a:pPr>
          <a:r>
            <a:rPr lang="de-DE" sz="1100" kern="1200" smtClean="0"/>
            <a:t>Varianten und Synonyme erkennen</a:t>
          </a:r>
          <a:endParaRPr lang="de-DE" sz="1100" kern="1200"/>
        </a:p>
        <a:p>
          <a:pPr marL="57150" lvl="1" indent="-57150" algn="l" defTabSz="488950" rtl="0">
            <a:lnSpc>
              <a:spcPct val="90000"/>
            </a:lnSpc>
            <a:spcBef>
              <a:spcPct val="0"/>
            </a:spcBef>
            <a:spcAft>
              <a:spcPct val="15000"/>
            </a:spcAft>
            <a:buChar char="••"/>
          </a:pPr>
          <a:r>
            <a:rPr lang="de-DE" sz="1100" kern="1200" smtClean="0"/>
            <a:t>Kategorisierung</a:t>
          </a:r>
          <a:endParaRPr lang="de-DE" sz="1100" kern="1200"/>
        </a:p>
      </dsp:txBody>
      <dsp:txXfrm>
        <a:off x="80805" y="1434977"/>
        <a:ext cx="1426846" cy="1656007"/>
      </dsp:txXfrm>
    </dsp:sp>
    <dsp:sp modelId="{D649773B-8EF6-4082-9EB3-000D8C0E8A68}">
      <dsp:nvSpPr>
        <dsp:cNvPr id="0" name=""/>
        <dsp:cNvSpPr/>
      </dsp:nvSpPr>
      <dsp:spPr>
        <a:xfrm>
          <a:off x="1663902" y="1357788"/>
          <a:ext cx="1581224"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de-DE" sz="1400" kern="1200" smtClean="0"/>
            <a:t>Aspekte der Entitäten a</a:t>
          </a:r>
          <a:r>
            <a:rPr lang="de-DE" sz="1400" kern="1200" baseline="-25000" smtClean="0"/>
            <a:t>ij </a:t>
          </a:r>
          <a:r>
            <a:rPr lang="de-DE" sz="1400" kern="1200" smtClean="0"/>
            <a:t>identifizieren</a:t>
          </a:r>
          <a:endParaRPr lang="de-DE" sz="1400" kern="1200"/>
        </a:p>
        <a:p>
          <a:pPr marL="57150" lvl="1" indent="-57150" algn="l" defTabSz="488950" rtl="0">
            <a:lnSpc>
              <a:spcPct val="90000"/>
            </a:lnSpc>
            <a:spcBef>
              <a:spcPct val="0"/>
            </a:spcBef>
            <a:spcAft>
              <a:spcPct val="15000"/>
            </a:spcAft>
            <a:buChar char="••"/>
          </a:pPr>
          <a:r>
            <a:rPr lang="de-DE" sz="1100" kern="1200" smtClean="0"/>
            <a:t>explizite (</a:t>
          </a:r>
          <a:r>
            <a:rPr lang="de-DE" sz="1100" i="1" kern="1200" smtClean="0"/>
            <a:t>Bildqualität</a:t>
          </a:r>
          <a:r>
            <a:rPr lang="de-DE" sz="1100" kern="1200" smtClean="0"/>
            <a:t>) und implizite (</a:t>
          </a:r>
          <a:r>
            <a:rPr lang="de-DE" sz="1100" i="1" kern="1200" smtClean="0"/>
            <a:t>teuer</a:t>
          </a:r>
          <a:r>
            <a:rPr lang="de-DE" sz="1100" kern="1200" smtClean="0"/>
            <a:t>) Aspekte</a:t>
          </a:r>
          <a:endParaRPr lang="de-DE" sz="1100" kern="1200"/>
        </a:p>
        <a:p>
          <a:pPr marL="57150" lvl="1" indent="-57150" algn="l" defTabSz="488950" rtl="0">
            <a:lnSpc>
              <a:spcPct val="90000"/>
            </a:lnSpc>
            <a:spcBef>
              <a:spcPct val="0"/>
            </a:spcBef>
            <a:spcAft>
              <a:spcPct val="15000"/>
            </a:spcAft>
            <a:buChar char="••"/>
          </a:pPr>
          <a:r>
            <a:rPr lang="de-DE" sz="1100" kern="1200" smtClean="0"/>
            <a:t>Kategorisierung, Cluster </a:t>
          </a:r>
          <a:endParaRPr lang="de-DE" sz="1100" kern="1200"/>
        </a:p>
      </dsp:txBody>
      <dsp:txXfrm>
        <a:off x="1741091" y="1434977"/>
        <a:ext cx="1426846" cy="1656007"/>
      </dsp:txXfrm>
    </dsp:sp>
    <dsp:sp modelId="{3A009B0A-E7E6-4AFE-AA33-E05AD332F90D}">
      <dsp:nvSpPr>
        <dsp:cNvPr id="0" name=""/>
        <dsp:cNvSpPr/>
      </dsp:nvSpPr>
      <dsp:spPr>
        <a:xfrm>
          <a:off x="3324187" y="1357788"/>
          <a:ext cx="1581224"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de-DE" sz="1400" kern="1200" smtClean="0"/>
            <a:t>Meinung s</a:t>
          </a:r>
          <a:r>
            <a:rPr lang="de-DE" sz="1400" kern="1200" baseline="-25000" smtClean="0"/>
            <a:t>ijkl </a:t>
          </a:r>
          <a:r>
            <a:rPr lang="de-DE" sz="1400" kern="1200" smtClean="0"/>
            <a:t>erkennen</a:t>
          </a:r>
          <a:endParaRPr lang="de-DE" sz="1400" kern="1200"/>
        </a:p>
        <a:p>
          <a:pPr marL="57150" lvl="1" indent="-57150" algn="l" defTabSz="488950" rtl="0">
            <a:lnSpc>
              <a:spcPct val="90000"/>
            </a:lnSpc>
            <a:spcBef>
              <a:spcPct val="0"/>
            </a:spcBef>
            <a:spcAft>
              <a:spcPct val="15000"/>
            </a:spcAft>
            <a:buChar char="••"/>
          </a:pPr>
          <a:r>
            <a:rPr lang="de-DE" sz="1100" kern="1200" smtClean="0"/>
            <a:t>positiv, negativ oder neutral</a:t>
          </a:r>
          <a:endParaRPr lang="de-DE" sz="1100" kern="1200"/>
        </a:p>
      </dsp:txBody>
      <dsp:txXfrm>
        <a:off x="3401376" y="1434977"/>
        <a:ext cx="1426846" cy="1656007"/>
      </dsp:txXfrm>
    </dsp:sp>
    <dsp:sp modelId="{83803FFF-3E16-4A3A-8E05-3D3886F7D971}">
      <dsp:nvSpPr>
        <dsp:cNvPr id="0" name=""/>
        <dsp:cNvSpPr/>
      </dsp:nvSpPr>
      <dsp:spPr>
        <a:xfrm>
          <a:off x="4984473" y="1357788"/>
          <a:ext cx="1581224"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de-DE" sz="1400" kern="1200" smtClean="0"/>
            <a:t>Meinende/n h</a:t>
          </a:r>
          <a:r>
            <a:rPr lang="de-DE" sz="1400" kern="1200" baseline="-25000" smtClean="0"/>
            <a:t>k </a:t>
          </a:r>
          <a:r>
            <a:rPr lang="de-DE" sz="1400" kern="1200" smtClean="0"/>
            <a:t>erkennen</a:t>
          </a:r>
          <a:endParaRPr lang="de-DE" sz="1400" kern="1200"/>
        </a:p>
        <a:p>
          <a:pPr marL="57150" lvl="1" indent="-57150" algn="l" defTabSz="488950" rtl="0">
            <a:lnSpc>
              <a:spcPct val="90000"/>
            </a:lnSpc>
            <a:spcBef>
              <a:spcPct val="0"/>
            </a:spcBef>
            <a:spcAft>
              <a:spcPct val="15000"/>
            </a:spcAft>
            <a:buChar char="••"/>
          </a:pPr>
          <a:r>
            <a:rPr lang="de-DE" sz="1100" kern="1200" smtClean="0"/>
            <a:t>aus Text oder aus Metadaten</a:t>
          </a:r>
          <a:endParaRPr lang="de-DE" sz="1100" kern="1200"/>
        </a:p>
      </dsp:txBody>
      <dsp:txXfrm>
        <a:off x="5061662" y="1434977"/>
        <a:ext cx="1426846" cy="1656007"/>
      </dsp:txXfrm>
    </dsp:sp>
    <dsp:sp modelId="{5944482B-BF2C-42A3-8E56-BC9F1F9EC6C2}">
      <dsp:nvSpPr>
        <dsp:cNvPr id="0" name=""/>
        <dsp:cNvSpPr/>
      </dsp:nvSpPr>
      <dsp:spPr>
        <a:xfrm>
          <a:off x="6644759" y="1357788"/>
          <a:ext cx="1581224"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de-DE" sz="1400" kern="1200" smtClean="0"/>
            <a:t>Zeit t</a:t>
          </a:r>
          <a:r>
            <a:rPr lang="de-DE" sz="1400" kern="1200" baseline="-25000" smtClean="0"/>
            <a:t>l </a:t>
          </a:r>
          <a:r>
            <a:rPr lang="de-DE" sz="1400" kern="1200" smtClean="0"/>
            <a:t>erkennen</a:t>
          </a:r>
          <a:endParaRPr lang="de-DE" sz="1400" kern="1200"/>
        </a:p>
        <a:p>
          <a:pPr marL="57150" lvl="1" indent="-57150" algn="l" defTabSz="488950" rtl="0">
            <a:lnSpc>
              <a:spcPct val="90000"/>
            </a:lnSpc>
            <a:spcBef>
              <a:spcPct val="0"/>
            </a:spcBef>
            <a:spcAft>
              <a:spcPct val="15000"/>
            </a:spcAft>
            <a:buChar char="••"/>
          </a:pPr>
          <a:r>
            <a:rPr lang="de-DE" sz="1100" kern="1200" smtClean="0"/>
            <a:t>aus Text oder Metadaten</a:t>
          </a:r>
          <a:endParaRPr lang="de-DE" sz="1100" kern="1200"/>
        </a:p>
        <a:p>
          <a:pPr marL="57150" lvl="1" indent="-57150" algn="l" defTabSz="488950" rtl="0">
            <a:lnSpc>
              <a:spcPct val="90000"/>
            </a:lnSpc>
            <a:spcBef>
              <a:spcPct val="0"/>
            </a:spcBef>
            <a:spcAft>
              <a:spcPct val="15000"/>
            </a:spcAft>
            <a:buChar char="••"/>
          </a:pPr>
          <a:r>
            <a:rPr lang="de-DE" sz="1100" kern="1200" smtClean="0"/>
            <a:t>Datumsangaben standardisieren</a:t>
          </a:r>
          <a:endParaRPr lang="de-DE" sz="1100" kern="1200"/>
        </a:p>
      </dsp:txBody>
      <dsp:txXfrm>
        <a:off x="6721948" y="1434977"/>
        <a:ext cx="1426846" cy="165600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DCED6-F568-480D-9040-488AFFE4B0B5}" type="datetimeFigureOut">
              <a:rPr lang="de-DE" smtClean="0"/>
              <a:t>17.06.2021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F0EA6-9238-4F7A-B156-AEA5F17E8A73}" type="slidenum">
              <a:rPr lang="de-DE" smtClean="0"/>
              <a:t>‹Nr.›</a:t>
            </a:fld>
            <a:endParaRPr lang="de-DE"/>
          </a:p>
        </p:txBody>
      </p:sp>
    </p:spTree>
    <p:extLst>
      <p:ext uri="{BB962C8B-B14F-4D97-AF65-F5344CB8AC3E}">
        <p14:creationId xmlns:p14="http://schemas.microsoft.com/office/powerpoint/2010/main" val="3580723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mtClean="0"/>
              <a:t>1 Klick: klassische Informationsextraktion</a:t>
            </a:r>
          </a:p>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5</a:t>
            </a:fld>
            <a:endParaRPr lang="de-DE"/>
          </a:p>
        </p:txBody>
      </p:sp>
    </p:spTree>
    <p:extLst>
      <p:ext uri="{BB962C8B-B14F-4D97-AF65-F5344CB8AC3E}">
        <p14:creationId xmlns:p14="http://schemas.microsoft.com/office/powerpoint/2010/main" val="1198854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Ziel</a:t>
            </a:r>
            <a:r>
              <a:rPr lang="de-DE" baseline="0" smtClean="0"/>
              <a:t> des OM: Quintupel automatisch erzeugen</a:t>
            </a:r>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16</a:t>
            </a:fld>
            <a:endParaRPr lang="de-DE"/>
          </a:p>
        </p:txBody>
      </p:sp>
    </p:spTree>
    <p:extLst>
      <p:ext uri="{BB962C8B-B14F-4D97-AF65-F5344CB8AC3E}">
        <p14:creationId xmlns:p14="http://schemas.microsoft.com/office/powerpoint/2010/main" val="72722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Folien vom</a:t>
            </a:r>
            <a:r>
              <a:rPr lang="de-DE" baseline="0" dirty="0" smtClean="0"/>
              <a:t> Vortrag in Wachtberg, September 2017</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190</a:t>
            </a:fld>
            <a:endParaRPr lang="de-DE"/>
          </a:p>
        </p:txBody>
      </p:sp>
    </p:spTree>
    <p:extLst>
      <p:ext uri="{BB962C8B-B14F-4D97-AF65-F5344CB8AC3E}">
        <p14:creationId xmlns:p14="http://schemas.microsoft.com/office/powerpoint/2010/main" val="8790004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wichtig ist es, Sarkasmus</a:t>
            </a:r>
            <a:r>
              <a:rPr lang="de-DE" baseline="0" dirty="0" smtClean="0"/>
              <a:t> zu erkennen, weil das sonst zu falschen Ergebnissen führt – und wenn man diese Sätze nur von der Analyse ausschließen möchte</a:t>
            </a:r>
          </a:p>
        </p:txBody>
      </p:sp>
      <p:sp>
        <p:nvSpPr>
          <p:cNvPr id="4" name="Foliennummernplatzhalter 3"/>
          <p:cNvSpPr>
            <a:spLocks noGrp="1"/>
          </p:cNvSpPr>
          <p:nvPr>
            <p:ph type="sldNum" sz="quarter" idx="10"/>
          </p:nvPr>
        </p:nvSpPr>
        <p:spPr/>
        <p:txBody>
          <a:bodyPr/>
          <a:lstStyle/>
          <a:p>
            <a:fld id="{8A6ADE98-CDF9-4BB5-98C0-7ABEDB9CF6AF}" type="slidenum">
              <a:rPr lang="de-DE" smtClean="0"/>
              <a:t>193</a:t>
            </a:fld>
            <a:endParaRPr lang="de-DE"/>
          </a:p>
        </p:txBody>
      </p:sp>
    </p:spTree>
    <p:extLst>
      <p:ext uri="{BB962C8B-B14F-4D97-AF65-F5344CB8AC3E}">
        <p14:creationId xmlns:p14="http://schemas.microsoft.com/office/powerpoint/2010/main" val="3795556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vorlesen lassen</a:t>
            </a:r>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18</a:t>
            </a:fld>
            <a:endParaRPr lang="de-DE"/>
          </a:p>
        </p:txBody>
      </p:sp>
    </p:spTree>
    <p:extLst>
      <p:ext uri="{BB962C8B-B14F-4D97-AF65-F5344CB8AC3E}">
        <p14:creationId xmlns:p14="http://schemas.microsoft.com/office/powerpoint/2010/main" val="934658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Achtung, Aspekte</a:t>
            </a:r>
            <a:r>
              <a:rPr lang="de-DE" baseline="0" smtClean="0"/>
              <a:t> kommen im nächsten Schritt</a:t>
            </a:r>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19</a:t>
            </a:fld>
            <a:endParaRPr lang="de-DE"/>
          </a:p>
        </p:txBody>
      </p:sp>
    </p:spTree>
    <p:extLst>
      <p:ext uri="{BB962C8B-B14F-4D97-AF65-F5344CB8AC3E}">
        <p14:creationId xmlns:p14="http://schemas.microsoft.com/office/powerpoint/2010/main" val="400237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Figur</a:t>
            </a:r>
            <a:r>
              <a:rPr lang="de-DE" baseline="0" smtClean="0"/>
              <a:t> des Dr. Siri - </a:t>
            </a:r>
            <a:r>
              <a:rPr lang="de-DE" smtClean="0">
                <a:solidFill>
                  <a:srgbClr val="FF0000"/>
                </a:solidFill>
              </a:rPr>
              <a:t>Der alte, schlitzohrige, clevere und intelligente Pathologe – Charakter – Siri – Ermittler</a:t>
            </a:r>
          </a:p>
          <a:p>
            <a:r>
              <a:rPr lang="de-DE" smtClean="0">
                <a:solidFill>
                  <a:srgbClr val="FF0000"/>
                </a:solidFill>
              </a:rPr>
              <a:t>Roman – Romanstoff – Geschichte - Storybook</a:t>
            </a:r>
          </a:p>
          <a:p>
            <a:r>
              <a:rPr lang="de-DE" smtClean="0">
                <a:solidFill>
                  <a:srgbClr val="FF0000"/>
                </a:solidFill>
              </a:rPr>
              <a:t>Cotterill – Colin Cotterill</a:t>
            </a:r>
          </a:p>
          <a:p>
            <a:r>
              <a:rPr lang="de-DE" smtClean="0">
                <a:solidFill>
                  <a:srgbClr val="FF0000"/>
                </a:solidFill>
              </a:rPr>
              <a:t>Liefers – Jan Josef</a:t>
            </a:r>
            <a:r>
              <a:rPr lang="de-DE" baseline="0" smtClean="0">
                <a:solidFill>
                  <a:srgbClr val="FF0000"/>
                </a:solidFill>
              </a:rPr>
              <a:t> Liefers</a:t>
            </a:r>
          </a:p>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20</a:t>
            </a:fld>
            <a:endParaRPr lang="de-DE"/>
          </a:p>
        </p:txBody>
      </p:sp>
    </p:spTree>
    <p:extLst>
      <p:ext uri="{BB962C8B-B14F-4D97-AF65-F5344CB8AC3E}">
        <p14:creationId xmlns:p14="http://schemas.microsoft.com/office/powerpoint/2010/main" val="129761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 und jetzt mal</a:t>
            </a:r>
            <a:r>
              <a:rPr lang="de-DE" baseline="0" smtClean="0"/>
              <a:t> selbst versuchen, mit einer anderen Rezension. Allein, Partner- oder Gruppenarbeit, wie sie wollen. 15 Min.</a:t>
            </a:r>
          </a:p>
          <a:p>
            <a:r>
              <a:rPr lang="de-DE" baseline="0" smtClean="0"/>
              <a:t>Gibt es Stellen, an denen das nicht funktioniert?</a:t>
            </a:r>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24</a:t>
            </a:fld>
            <a:endParaRPr lang="de-DE"/>
          </a:p>
        </p:txBody>
      </p:sp>
    </p:spTree>
    <p:extLst>
      <p:ext uri="{BB962C8B-B14F-4D97-AF65-F5344CB8AC3E}">
        <p14:creationId xmlns:p14="http://schemas.microsoft.com/office/powerpoint/2010/main" val="1312573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SR is already useful </a:t>
            </a:r>
            <a:r>
              <a:rPr lang="en-US" smtClean="0"/>
              <a:t>for</a:t>
            </a:r>
            <a:r>
              <a:rPr lang="en-US" baseline="0" smtClean="0"/>
              <a:t> applications</a:t>
            </a:r>
            <a:endParaRPr lang="en-US"/>
          </a:p>
        </p:txBody>
      </p:sp>
      <p:sp>
        <p:nvSpPr>
          <p:cNvPr id="4" name="Foliennummernplatzhalter 3"/>
          <p:cNvSpPr>
            <a:spLocks noGrp="1"/>
          </p:cNvSpPr>
          <p:nvPr>
            <p:ph type="sldNum" sz="quarter" idx="10"/>
          </p:nvPr>
        </p:nvSpPr>
        <p:spPr/>
        <p:txBody>
          <a:bodyPr/>
          <a:lstStyle/>
          <a:p>
            <a:fld id="{ADCDEC9A-471B-4720-999A-956364FD321C}" type="slidenum">
              <a:rPr lang="de-DE" smtClean="0"/>
              <a:t>28</a:t>
            </a:fld>
            <a:endParaRPr lang="de-DE"/>
          </a:p>
        </p:txBody>
      </p:sp>
    </p:spTree>
    <p:extLst>
      <p:ext uri="{BB962C8B-B14F-4D97-AF65-F5344CB8AC3E}">
        <p14:creationId xmlns:p14="http://schemas.microsoft.com/office/powerpoint/2010/main" val="362992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CDEC9A-471B-4720-999A-956364FD321C}" type="slidenum">
              <a:rPr lang="de-DE" smtClean="0"/>
              <a:t>29</a:t>
            </a:fld>
            <a:endParaRPr lang="de-DE"/>
          </a:p>
        </p:txBody>
      </p:sp>
    </p:spTree>
    <p:extLst>
      <p:ext uri="{BB962C8B-B14F-4D97-AF65-F5344CB8AC3E}">
        <p14:creationId xmlns:p14="http://schemas.microsoft.com/office/powerpoint/2010/main" val="1113486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35</a:t>
            </a:fld>
            <a:endParaRPr lang="de-DE"/>
          </a:p>
        </p:txBody>
      </p:sp>
    </p:spTree>
    <p:extLst>
      <p:ext uri="{BB962C8B-B14F-4D97-AF65-F5344CB8AC3E}">
        <p14:creationId xmlns:p14="http://schemas.microsoft.com/office/powerpoint/2010/main" val="3401694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37</a:t>
            </a:fld>
            <a:endParaRPr lang="de-DE"/>
          </a:p>
        </p:txBody>
      </p:sp>
    </p:spTree>
    <p:extLst>
      <p:ext uri="{BB962C8B-B14F-4D97-AF65-F5344CB8AC3E}">
        <p14:creationId xmlns:p14="http://schemas.microsoft.com/office/powerpoint/2010/main" val="3044148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39</a:t>
            </a:fld>
            <a:endParaRPr lang="de-DE"/>
          </a:p>
        </p:txBody>
      </p:sp>
    </p:spTree>
    <p:extLst>
      <p:ext uri="{BB962C8B-B14F-4D97-AF65-F5344CB8AC3E}">
        <p14:creationId xmlns:p14="http://schemas.microsoft.com/office/powerpoint/2010/main" val="3572949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mehrere Meinungsäußerungen, positive und negative.</a:t>
            </a:r>
          </a:p>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7</a:t>
            </a:fld>
            <a:endParaRPr lang="de-DE"/>
          </a:p>
        </p:txBody>
      </p:sp>
    </p:spTree>
    <p:extLst>
      <p:ext uri="{BB962C8B-B14F-4D97-AF65-F5344CB8AC3E}">
        <p14:creationId xmlns:p14="http://schemas.microsoft.com/office/powerpoint/2010/main" val="269116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Annahme: 1 Dokument = 1 Meinungsäußerung</a:t>
            </a:r>
            <a:endParaRPr lang="de-DE"/>
          </a:p>
        </p:txBody>
      </p:sp>
      <p:sp>
        <p:nvSpPr>
          <p:cNvPr id="4" name="Foliennummernplatzhalter 3"/>
          <p:cNvSpPr>
            <a:spLocks noGrp="1"/>
          </p:cNvSpPr>
          <p:nvPr>
            <p:ph type="sldNum" sz="quarter" idx="10"/>
          </p:nvPr>
        </p:nvSpPr>
        <p:spPr/>
        <p:txBody>
          <a:bodyPr/>
          <a:lstStyle/>
          <a:p>
            <a:fld id="{8A6ADE98-CDF9-4BB5-98C0-7ABEDB9CF6AF}" type="slidenum">
              <a:rPr lang="de-DE" smtClean="0"/>
              <a:t>42</a:t>
            </a:fld>
            <a:endParaRPr lang="de-DE"/>
          </a:p>
        </p:txBody>
      </p:sp>
    </p:spTree>
    <p:extLst>
      <p:ext uri="{BB962C8B-B14F-4D97-AF65-F5344CB8AC3E}">
        <p14:creationId xmlns:p14="http://schemas.microsoft.com/office/powerpoint/2010/main" val="2486768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Annahme: Dokument ist</a:t>
            </a:r>
            <a:r>
              <a:rPr lang="de-DE" baseline="0" smtClean="0"/>
              <a:t> eine Meinungsäußerung über eine einzige Entität e und von einem einzigen Opion Holder h.</a:t>
            </a:r>
            <a:endParaRPr lang="de-DE"/>
          </a:p>
        </p:txBody>
      </p:sp>
      <p:sp>
        <p:nvSpPr>
          <p:cNvPr id="4" name="Foliennummernplatzhalter 3"/>
          <p:cNvSpPr>
            <a:spLocks noGrp="1"/>
          </p:cNvSpPr>
          <p:nvPr>
            <p:ph type="sldNum" sz="quarter" idx="10"/>
          </p:nvPr>
        </p:nvSpPr>
        <p:spPr/>
        <p:txBody>
          <a:bodyPr/>
          <a:lstStyle/>
          <a:p>
            <a:fld id="{8A6ADE98-CDF9-4BB5-98C0-7ABEDB9CF6AF}" type="slidenum">
              <a:rPr lang="de-DE" smtClean="0"/>
              <a:t>43</a:t>
            </a:fld>
            <a:endParaRPr lang="de-DE"/>
          </a:p>
        </p:txBody>
      </p:sp>
    </p:spTree>
    <p:extLst>
      <p:ext uri="{BB962C8B-B14F-4D97-AF65-F5344CB8AC3E}">
        <p14:creationId xmlns:p14="http://schemas.microsoft.com/office/powerpoint/2010/main" val="3437501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baseline="0" dirty="0" smtClean="0">
                <a:solidFill>
                  <a:schemeClr val="tx1"/>
                </a:solidFill>
                <a:latin typeface="+mn-lt"/>
                <a:ea typeface="+mn-ea"/>
                <a:cs typeface="+mn-cs"/>
              </a:rPr>
              <a:t>Nicht relevant</a:t>
            </a:r>
          </a:p>
          <a:p>
            <a:r>
              <a:rPr lang="de-DE" sz="1200" b="0" i="0" u="none" strike="noStrike" kern="1200" baseline="0" dirty="0" smtClean="0">
                <a:solidFill>
                  <a:schemeClr val="tx1"/>
                </a:solidFill>
                <a:latin typeface="+mn-lt"/>
                <a:ea typeface="+mn-ea"/>
                <a:cs typeface="+mn-cs"/>
              </a:rPr>
              <a:t>sind zu diesem Zeitpunkt der Aspekt (die </a:t>
            </a:r>
            <a:r>
              <a:rPr lang="de-DE" sz="1200" b="0" i="0" u="none" strike="noStrike" kern="1200" baseline="0" dirty="0" err="1" smtClean="0">
                <a:solidFill>
                  <a:schemeClr val="tx1"/>
                </a:solidFill>
                <a:latin typeface="+mn-lt"/>
                <a:ea typeface="+mn-ea"/>
                <a:cs typeface="+mn-cs"/>
              </a:rPr>
              <a:t>P¨unktlichkeit</a:t>
            </a:r>
            <a:r>
              <a:rPr lang="de-DE" sz="1200" b="0" i="0" u="none" strike="noStrike" kern="1200" baseline="0" dirty="0" smtClean="0">
                <a:solidFill>
                  <a:schemeClr val="tx1"/>
                </a:solidFill>
                <a:latin typeface="+mn-lt"/>
                <a:ea typeface="+mn-ea"/>
                <a:cs typeface="+mn-cs"/>
              </a:rPr>
              <a:t>), die meinende Person</a:t>
            </a:r>
          </a:p>
          <a:p>
            <a:r>
              <a:rPr lang="de-DE" sz="1200" b="0" i="0" u="none" strike="noStrike" kern="1200" baseline="0" dirty="0" smtClean="0">
                <a:solidFill>
                  <a:schemeClr val="tx1"/>
                </a:solidFill>
                <a:latin typeface="+mn-lt"/>
                <a:ea typeface="+mn-ea"/>
                <a:cs typeface="+mn-cs"/>
              </a:rPr>
              <a:t>(der Autor der Bewertung) und der Zeitpunkt der Bewertung. Die </a:t>
            </a:r>
            <a:r>
              <a:rPr lang="de-DE" sz="1200" b="0" i="0" u="none" strike="noStrike" kern="1200" baseline="0" dirty="0" err="1" smtClean="0">
                <a:solidFill>
                  <a:schemeClr val="tx1"/>
                </a:solidFill>
                <a:latin typeface="+mn-lt"/>
                <a:ea typeface="+mn-ea"/>
                <a:cs typeface="+mn-cs"/>
              </a:rPr>
              <a:t>Entit¨at</a:t>
            </a:r>
            <a:r>
              <a:rPr lang="de-DE" sz="1200" b="0" i="0" u="none" strike="noStrike" kern="1200" baseline="0" dirty="0" smtClean="0">
                <a:solidFill>
                  <a:schemeClr val="tx1"/>
                </a:solidFill>
                <a:latin typeface="+mn-lt"/>
                <a:ea typeface="+mn-ea"/>
                <a:cs typeface="+mn-cs"/>
              </a:rPr>
              <a:t> ist</a:t>
            </a:r>
          </a:p>
          <a:p>
            <a:r>
              <a:rPr lang="de-DE" sz="1200" b="0" i="0" u="none" strike="noStrike" kern="1200" baseline="0" dirty="0" smtClean="0">
                <a:solidFill>
                  <a:schemeClr val="tx1"/>
                </a:solidFill>
                <a:latin typeface="+mn-lt"/>
                <a:ea typeface="+mn-ea"/>
                <a:cs typeface="+mn-cs"/>
              </a:rPr>
              <a:t>durch Metadaten oder den Kontext bekannt. In diesem Beispiel beziehen sich</a:t>
            </a:r>
          </a:p>
          <a:p>
            <a:r>
              <a:rPr lang="de-DE" sz="1200" b="0" i="0" u="none" strike="noStrike" kern="1200" baseline="0" dirty="0" smtClean="0">
                <a:solidFill>
                  <a:schemeClr val="tx1"/>
                </a:solidFill>
                <a:latin typeface="+mn-lt"/>
                <a:ea typeface="+mn-ea"/>
                <a:cs typeface="+mn-cs"/>
              </a:rPr>
              <a:t>alle Texte auf die deutsche Bahn</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44</a:t>
            </a:fld>
            <a:endParaRPr lang="de-DE"/>
          </a:p>
        </p:txBody>
      </p:sp>
    </p:spTree>
    <p:extLst>
      <p:ext uri="{BB962C8B-B14F-4D97-AF65-F5344CB8AC3E}">
        <p14:creationId xmlns:p14="http://schemas.microsoft.com/office/powerpoint/2010/main" val="2107730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Zahlen,</a:t>
            </a:r>
            <a:r>
              <a:rPr lang="de-DE" baseline="0" dirty="0" smtClean="0"/>
              <a:t> Abkürzungen, Sonderzeichen</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45</a:t>
            </a:fld>
            <a:endParaRPr lang="de-DE"/>
          </a:p>
        </p:txBody>
      </p:sp>
    </p:spTree>
    <p:extLst>
      <p:ext uri="{BB962C8B-B14F-4D97-AF65-F5344CB8AC3E}">
        <p14:creationId xmlns:p14="http://schemas.microsoft.com/office/powerpoint/2010/main" val="721295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03_wortlistenvergleich.py</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46</a:t>
            </a:fld>
            <a:endParaRPr lang="de-DE"/>
          </a:p>
        </p:txBody>
      </p:sp>
    </p:spTree>
    <p:extLst>
      <p:ext uri="{BB962C8B-B14F-4D97-AF65-F5344CB8AC3E}">
        <p14:creationId xmlns:p14="http://schemas.microsoft.com/office/powerpoint/2010/main" val="34785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49</a:t>
            </a:fld>
            <a:endParaRPr lang="de-DE"/>
          </a:p>
        </p:txBody>
      </p:sp>
    </p:spTree>
    <p:extLst>
      <p:ext uri="{BB962C8B-B14F-4D97-AF65-F5344CB8AC3E}">
        <p14:creationId xmlns:p14="http://schemas.microsoft.com/office/powerpoint/2010/main" val="1656731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50</a:t>
            </a:fld>
            <a:endParaRPr lang="de-DE"/>
          </a:p>
        </p:txBody>
      </p:sp>
    </p:spTree>
    <p:extLst>
      <p:ext uri="{BB962C8B-B14F-4D97-AF65-F5344CB8AC3E}">
        <p14:creationId xmlns:p14="http://schemas.microsoft.com/office/powerpoint/2010/main" val="3853334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Aufgabe für</a:t>
            </a:r>
            <a:r>
              <a:rPr lang="de-DE" baseline="0" dirty="0" smtClean="0"/>
              <a:t> Studis: Weitere suchen, Korpus erstellen</a:t>
            </a:r>
            <a:endParaRPr lang="de-DE" dirty="0"/>
          </a:p>
        </p:txBody>
      </p:sp>
      <p:sp>
        <p:nvSpPr>
          <p:cNvPr id="4" name="Foliennummernplatzhalter 3"/>
          <p:cNvSpPr>
            <a:spLocks noGrp="1"/>
          </p:cNvSpPr>
          <p:nvPr>
            <p:ph type="sldNum" sz="quarter" idx="10"/>
          </p:nvPr>
        </p:nvSpPr>
        <p:spPr/>
        <p:txBody>
          <a:bodyPr/>
          <a:lstStyle/>
          <a:p>
            <a:fld id="{ADCDEC9A-471B-4720-999A-956364FD321C}" type="slidenum">
              <a:rPr lang="de-DE" smtClean="0"/>
              <a:t>51</a:t>
            </a:fld>
            <a:endParaRPr lang="de-DE"/>
          </a:p>
        </p:txBody>
      </p:sp>
    </p:spTree>
    <p:extLst>
      <p:ext uri="{BB962C8B-B14F-4D97-AF65-F5344CB8AC3E}">
        <p14:creationId xmlns:p14="http://schemas.microsoft.com/office/powerpoint/2010/main" val="1931617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52</a:t>
            </a:fld>
            <a:endParaRPr lang="de-DE"/>
          </a:p>
        </p:txBody>
      </p:sp>
    </p:spTree>
    <p:extLst>
      <p:ext uri="{BB962C8B-B14F-4D97-AF65-F5344CB8AC3E}">
        <p14:creationId xmlns:p14="http://schemas.microsoft.com/office/powerpoint/2010/main" val="2054103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53</a:t>
            </a:fld>
            <a:endParaRPr lang="de-DE"/>
          </a:p>
        </p:txBody>
      </p:sp>
    </p:spTree>
    <p:extLst>
      <p:ext uri="{BB962C8B-B14F-4D97-AF65-F5344CB8AC3E}">
        <p14:creationId xmlns:p14="http://schemas.microsoft.com/office/powerpoint/2010/main" val="1650793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mehrere Meinungsäußerungen, positive und negative.</a:t>
            </a:r>
          </a:p>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8</a:t>
            </a:fld>
            <a:endParaRPr lang="de-DE"/>
          </a:p>
        </p:txBody>
      </p:sp>
    </p:spTree>
    <p:extLst>
      <p:ext uri="{BB962C8B-B14F-4D97-AF65-F5344CB8AC3E}">
        <p14:creationId xmlns:p14="http://schemas.microsoft.com/office/powerpoint/2010/main" val="3279550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54</a:t>
            </a:fld>
            <a:endParaRPr lang="de-DE"/>
          </a:p>
        </p:txBody>
      </p:sp>
    </p:spTree>
    <p:extLst>
      <p:ext uri="{BB962C8B-B14F-4D97-AF65-F5344CB8AC3E}">
        <p14:creationId xmlns:p14="http://schemas.microsoft.com/office/powerpoint/2010/main" val="3238932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56</a:t>
            </a:fld>
            <a:endParaRPr lang="de-DE"/>
          </a:p>
        </p:txBody>
      </p:sp>
    </p:spTree>
    <p:extLst>
      <p:ext uri="{BB962C8B-B14F-4D97-AF65-F5344CB8AC3E}">
        <p14:creationId xmlns:p14="http://schemas.microsoft.com/office/powerpoint/2010/main" val="968171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Zuerst mal fragen, wie sich das definiert und wie das wohl für die einzelnen Kategorien aussehen würde</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57</a:t>
            </a:fld>
            <a:endParaRPr lang="de-DE"/>
          </a:p>
        </p:txBody>
      </p:sp>
    </p:spTree>
    <p:extLst>
      <p:ext uri="{BB962C8B-B14F-4D97-AF65-F5344CB8AC3E}">
        <p14:creationId xmlns:p14="http://schemas.microsoft.com/office/powerpoint/2010/main" val="3698695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04_gold_standard.txt,  </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59</a:t>
            </a:fld>
            <a:endParaRPr lang="de-DE"/>
          </a:p>
        </p:txBody>
      </p:sp>
    </p:spTree>
    <p:extLst>
      <p:ext uri="{BB962C8B-B14F-4D97-AF65-F5344CB8AC3E}">
        <p14:creationId xmlns:p14="http://schemas.microsoft.com/office/powerpoint/2010/main" val="166321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04_wortlistenvergleich.py</a:t>
            </a:r>
          </a:p>
        </p:txBody>
      </p:sp>
      <p:sp>
        <p:nvSpPr>
          <p:cNvPr id="4" name="Foliennummernplatzhalter 3"/>
          <p:cNvSpPr>
            <a:spLocks noGrp="1"/>
          </p:cNvSpPr>
          <p:nvPr>
            <p:ph type="sldNum" sz="quarter" idx="10"/>
          </p:nvPr>
        </p:nvSpPr>
        <p:spPr/>
        <p:txBody>
          <a:bodyPr/>
          <a:lstStyle/>
          <a:p>
            <a:fld id="{1DBF0EA6-9238-4F7A-B156-AEA5F17E8A73}" type="slidenum">
              <a:rPr lang="de-DE" smtClean="0"/>
              <a:t>60</a:t>
            </a:fld>
            <a:endParaRPr lang="de-DE"/>
          </a:p>
        </p:txBody>
      </p:sp>
    </p:spTree>
    <p:extLst>
      <p:ext uri="{BB962C8B-B14F-4D97-AF65-F5344CB8AC3E}">
        <p14:creationId xmlns:p14="http://schemas.microsoft.com/office/powerpoint/2010/main" val="3130786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04_evaluate_results.py</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61</a:t>
            </a:fld>
            <a:endParaRPr lang="de-DE"/>
          </a:p>
        </p:txBody>
      </p:sp>
    </p:spTree>
    <p:extLst>
      <p:ext uri="{BB962C8B-B14F-4D97-AF65-F5344CB8AC3E}">
        <p14:creationId xmlns:p14="http://schemas.microsoft.com/office/powerpoint/2010/main" val="2720431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05_wortlistenvergleich.py, 05_evaluate_results.py</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63</a:t>
            </a:fld>
            <a:endParaRPr lang="de-DE"/>
          </a:p>
        </p:txBody>
      </p:sp>
    </p:spTree>
    <p:extLst>
      <p:ext uri="{BB962C8B-B14F-4D97-AF65-F5344CB8AC3E}">
        <p14:creationId xmlns:p14="http://schemas.microsoft.com/office/powerpoint/2010/main" val="3505481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klare Unterscheidung von Trainings- und Testdaten ist</a:t>
            </a:r>
            <a:r>
              <a:rPr lang="de-DE" baseline="0" smtClean="0"/>
              <a:t> methodisch sehr wichtig</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64</a:t>
            </a:fld>
            <a:endParaRPr lang="de-DE"/>
          </a:p>
        </p:txBody>
      </p:sp>
    </p:spTree>
    <p:extLst>
      <p:ext uri="{BB962C8B-B14F-4D97-AF65-F5344CB8AC3E}">
        <p14:creationId xmlns:p14="http://schemas.microsoft.com/office/powerpoint/2010/main" val="634842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POS: often Penn</a:t>
            </a:r>
            <a:r>
              <a:rPr lang="de-DE" baseline="0" smtClean="0"/>
              <a:t> Treebank Pos tags</a:t>
            </a:r>
            <a:endParaRPr lang="de-DE"/>
          </a:p>
        </p:txBody>
      </p:sp>
      <p:sp>
        <p:nvSpPr>
          <p:cNvPr id="4" name="Foliennummernplatzhalter 3"/>
          <p:cNvSpPr>
            <a:spLocks noGrp="1"/>
          </p:cNvSpPr>
          <p:nvPr>
            <p:ph type="sldNum" sz="quarter" idx="10"/>
          </p:nvPr>
        </p:nvSpPr>
        <p:spPr/>
        <p:txBody>
          <a:bodyPr/>
          <a:lstStyle/>
          <a:p>
            <a:fld id="{8A6ADE98-CDF9-4BB5-98C0-7ABEDB9CF6AF}" type="slidenum">
              <a:rPr lang="de-DE" smtClean="0"/>
              <a:t>66</a:t>
            </a:fld>
            <a:endParaRPr lang="de-DE"/>
          </a:p>
        </p:txBody>
      </p:sp>
    </p:spTree>
    <p:extLst>
      <p:ext uri="{BB962C8B-B14F-4D97-AF65-F5344CB8AC3E}">
        <p14:creationId xmlns:p14="http://schemas.microsoft.com/office/powerpoint/2010/main" val="1374863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A6ADE98-CDF9-4BB5-98C0-7ABEDB9CF6AF}" type="slidenum">
              <a:rPr lang="de-DE" smtClean="0"/>
              <a:t>67</a:t>
            </a:fld>
            <a:endParaRPr lang="de-DE"/>
          </a:p>
        </p:txBody>
      </p:sp>
    </p:spTree>
    <p:extLst>
      <p:ext uri="{BB962C8B-B14F-4D97-AF65-F5344CB8AC3E}">
        <p14:creationId xmlns:p14="http://schemas.microsoft.com/office/powerpoint/2010/main" val="254209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mehrere Meinungsäußerungen, positive und negative.</a:t>
            </a:r>
          </a:p>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9</a:t>
            </a:fld>
            <a:endParaRPr lang="de-DE"/>
          </a:p>
        </p:txBody>
      </p:sp>
    </p:spTree>
    <p:extLst>
      <p:ext uri="{BB962C8B-B14F-4D97-AF65-F5344CB8AC3E}">
        <p14:creationId xmlns:p14="http://schemas.microsoft.com/office/powerpoint/2010/main" val="2188239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eher Hinweise auf Meinungsäußerungen</a:t>
            </a:r>
          </a:p>
          <a:p>
            <a:r>
              <a:rPr lang="de-DE" smtClean="0"/>
              <a:t>Ziel: Dokumente finden, die Meinungsäußerungen enthalten</a:t>
            </a:r>
            <a:endParaRPr lang="de-DE"/>
          </a:p>
        </p:txBody>
      </p:sp>
      <p:sp>
        <p:nvSpPr>
          <p:cNvPr id="4" name="Foliennummernplatzhalter 3"/>
          <p:cNvSpPr>
            <a:spLocks noGrp="1"/>
          </p:cNvSpPr>
          <p:nvPr>
            <p:ph type="sldNum" sz="quarter" idx="10"/>
          </p:nvPr>
        </p:nvSpPr>
        <p:spPr/>
        <p:txBody>
          <a:bodyPr/>
          <a:lstStyle/>
          <a:p>
            <a:fld id="{8A6ADE98-CDF9-4BB5-98C0-7ABEDB9CF6AF}" type="slidenum">
              <a:rPr lang="de-DE" smtClean="0"/>
              <a:t>69</a:t>
            </a:fld>
            <a:endParaRPr lang="de-DE"/>
          </a:p>
        </p:txBody>
      </p:sp>
    </p:spTree>
    <p:extLst>
      <p:ext uri="{BB962C8B-B14F-4D97-AF65-F5344CB8AC3E}">
        <p14:creationId xmlns:p14="http://schemas.microsoft.com/office/powerpoint/2010/main" val="698160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Ein Beispiel für einen Klassifikator, gute Erklärung hier</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72</a:t>
            </a:fld>
            <a:endParaRPr lang="de-DE"/>
          </a:p>
        </p:txBody>
      </p:sp>
    </p:spTree>
    <p:extLst>
      <p:ext uri="{BB962C8B-B14F-4D97-AF65-F5344CB8AC3E}">
        <p14:creationId xmlns:p14="http://schemas.microsoft.com/office/powerpoint/2010/main" val="4130710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den kleinen weißen Kreis wollen wir jetzt klassifizieren, nennen wir ihn X</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73</a:t>
            </a:fld>
            <a:endParaRPr lang="de-DE"/>
          </a:p>
        </p:txBody>
      </p:sp>
    </p:spTree>
    <p:extLst>
      <p:ext uri="{BB962C8B-B14F-4D97-AF65-F5344CB8AC3E}">
        <p14:creationId xmlns:p14="http://schemas.microsoft.com/office/powerpoint/2010/main" val="25207614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also ist X wahrscheinlich?  ROT!</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74</a:t>
            </a:fld>
            <a:endParaRPr lang="de-DE"/>
          </a:p>
        </p:txBody>
      </p:sp>
    </p:spTree>
    <p:extLst>
      <p:ext uri="{BB962C8B-B14F-4D97-AF65-F5344CB8AC3E}">
        <p14:creationId xmlns:p14="http://schemas.microsoft.com/office/powerpoint/2010/main" val="3920881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de-DE" dirty="0" smtClean="0"/>
                  <a:t>PR(A|B): Wahrscheinlichkeit (</a:t>
                </a:r>
                <a:r>
                  <a:rPr lang="de-DE" dirty="0" err="1" smtClean="0"/>
                  <a:t>Probability</a:t>
                </a:r>
                <a:r>
                  <a:rPr lang="de-DE" dirty="0" smtClean="0"/>
                  <a:t>)</a:t>
                </a:r>
                <a:r>
                  <a:rPr lang="de-DE" baseline="0" dirty="0" smtClean="0"/>
                  <a:t> für A unter der Bedingung B</a:t>
                </a:r>
              </a:p>
              <a:p>
                <a:endParaRPr lang="de-DE" baseline="0" dirty="0" smtClean="0"/>
              </a:p>
              <a:p>
                <a14:m>
                  <m:oMath xmlns:m="http://schemas.openxmlformats.org/officeDocument/2006/math">
                    <m:f>
                      <m:fPr>
                        <m:ctrlPr>
                          <a:rPr lang="de-DE" sz="1200" i="1" smtClean="0">
                            <a:latin typeface="Cambria Math" panose="02040503050406030204" pitchFamily="18" charset="0"/>
                          </a:rPr>
                        </m:ctrlPr>
                      </m:fPr>
                      <m:num>
                        <m:r>
                          <a:rPr lang="de-DE" sz="1200" b="0" i="1" smtClean="0">
                            <a:latin typeface="Cambria Math"/>
                          </a:rPr>
                          <m:t>𝐴</m:t>
                        </m:r>
                      </m:num>
                      <m:den>
                        <m:r>
                          <a:rPr lang="de-DE" sz="1200" b="0" i="1" smtClean="0">
                            <a:latin typeface="Cambria Math"/>
                          </a:rPr>
                          <m:t>𝐵</m:t>
                        </m:r>
                      </m:den>
                    </m:f>
                  </m:oMath>
                </a14:m>
                <a:r>
                  <a:rPr lang="de-DE" sz="1200" dirty="0" smtClean="0"/>
                  <a:t> : Die Wahrscheinlichkeit von A allein durch die Wahrscheinlichkeit von B allein </a:t>
                </a:r>
              </a:p>
              <a:p>
                <a:endParaRPr lang="de-DE" sz="1200" dirty="0" smtClean="0"/>
              </a:p>
              <a:p>
                <a:r>
                  <a:rPr lang="de-DE" sz="1200" dirty="0" smtClean="0"/>
                  <a:t>PR(B|A): Die Wahrscheinlichkeit von B unter</a:t>
                </a:r>
                <a:r>
                  <a:rPr lang="de-DE" sz="1200" baseline="0" dirty="0" smtClean="0"/>
                  <a:t> der Bedingung A</a:t>
                </a:r>
                <a:endParaRPr lang="de-DE" sz="1200" dirty="0" smtClean="0"/>
              </a:p>
              <a:p>
                <a:endParaRPr lang="de-DE" dirty="0"/>
              </a:p>
            </p:txBody>
          </p:sp>
        </mc:Choice>
        <mc:Fallback xmlns="">
          <p:sp>
            <p:nvSpPr>
              <p:cNvPr id="3" name="Notizenplatzhalter 2"/>
              <p:cNvSpPr>
                <a:spLocks noGrp="1"/>
              </p:cNvSpPr>
              <p:nvPr>
                <p:ph type="body" idx="1"/>
              </p:nvPr>
            </p:nvSpPr>
            <p:spPr/>
            <p:txBody>
              <a:bodyPr/>
              <a:lstStyle/>
              <a:p>
                <a:r>
                  <a:rPr lang="de-DE" smtClean="0"/>
                  <a:t>PR(A|B): Wahrscheinlichkeit (Probability)</a:t>
                </a:r>
                <a:r>
                  <a:rPr lang="de-DE" baseline="0" smtClean="0"/>
                  <a:t> für A unter der Bedingung B</a:t>
                </a:r>
              </a:p>
              <a:p>
                <a:endParaRPr lang="de-DE" baseline="0" smtClean="0"/>
              </a:p>
              <a:p>
                <a:r>
                  <a:rPr lang="de-DE" sz="1200" b="0" i="0" smtClean="0">
                    <a:latin typeface="Cambria Math"/>
                  </a:rPr>
                  <a:t>𝐴</a:t>
                </a:r>
                <a:r>
                  <a:rPr lang="de-DE" sz="1200" b="0" i="0" smtClean="0">
                    <a:latin typeface="Cambria Math"/>
                  </a:rPr>
                  <a:t>/</a:t>
                </a:r>
                <a:r>
                  <a:rPr lang="de-DE" sz="1200" b="0" i="0" smtClean="0">
                    <a:latin typeface="Cambria Math"/>
                  </a:rPr>
                  <a:t>𝐵</a:t>
                </a:r>
                <a:r>
                  <a:rPr lang="de-DE" sz="1200" smtClean="0"/>
                  <a:t> </a:t>
                </a:r>
                <a:r>
                  <a:rPr lang="de-DE" sz="1200" smtClean="0"/>
                  <a:t>: Die Wahrscheinlichkeit von A allein durch die Wahrscheinlichkeit von B allein </a:t>
                </a:r>
              </a:p>
              <a:p>
                <a:endParaRPr lang="de-DE" sz="1200" smtClean="0"/>
              </a:p>
              <a:p>
                <a:r>
                  <a:rPr lang="de-DE" sz="1200" smtClean="0"/>
                  <a:t>PR(B|A): Die Wahrscheinlichkeit von B unter</a:t>
                </a:r>
                <a:r>
                  <a:rPr lang="de-DE" sz="1200" baseline="0" smtClean="0"/>
                  <a:t> der Bedingung A</a:t>
                </a:r>
                <a:endParaRPr lang="de-DE" sz="1200" smtClean="0"/>
              </a:p>
              <a:p>
                <a:endParaRPr lang="de-DE"/>
              </a:p>
            </p:txBody>
          </p:sp>
        </mc:Fallback>
      </mc:AlternateContent>
      <p:sp>
        <p:nvSpPr>
          <p:cNvPr id="4" name="Foliennummernplatzhalter 3"/>
          <p:cNvSpPr>
            <a:spLocks noGrp="1"/>
          </p:cNvSpPr>
          <p:nvPr>
            <p:ph type="sldNum" sz="quarter" idx="10"/>
          </p:nvPr>
        </p:nvSpPr>
        <p:spPr/>
        <p:txBody>
          <a:bodyPr/>
          <a:lstStyle/>
          <a:p>
            <a:fld id="{30541930-0F2A-40E6-A775-256349E31BB5}" type="slidenum">
              <a:rPr lang="de-DE" smtClean="0"/>
              <a:t>77</a:t>
            </a:fld>
            <a:endParaRPr lang="de-DE"/>
          </a:p>
        </p:txBody>
      </p:sp>
    </p:spTree>
    <p:extLst>
      <p:ext uri="{BB962C8B-B14F-4D97-AF65-F5344CB8AC3E}">
        <p14:creationId xmlns:p14="http://schemas.microsoft.com/office/powerpoint/2010/main" val="957452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0541930-0F2A-40E6-A775-256349E31BB5}" type="slidenum">
              <a:rPr lang="de-DE" smtClean="0"/>
              <a:t>78</a:t>
            </a:fld>
            <a:endParaRPr lang="de-DE"/>
          </a:p>
        </p:txBody>
      </p:sp>
    </p:spTree>
    <p:extLst>
      <p:ext uri="{BB962C8B-B14F-4D97-AF65-F5344CB8AC3E}">
        <p14:creationId xmlns:p14="http://schemas.microsoft.com/office/powerpoint/2010/main" val="4111803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0541930-0F2A-40E6-A775-256349E31BB5}" type="slidenum">
              <a:rPr lang="de-DE" smtClean="0"/>
              <a:t>79</a:t>
            </a:fld>
            <a:endParaRPr lang="de-DE"/>
          </a:p>
        </p:txBody>
      </p:sp>
    </p:spTree>
    <p:extLst>
      <p:ext uri="{BB962C8B-B14F-4D97-AF65-F5344CB8AC3E}">
        <p14:creationId xmlns:p14="http://schemas.microsoft.com/office/powerpoint/2010/main" val="1477005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0541930-0F2A-40E6-A775-256349E31BB5}" type="slidenum">
              <a:rPr lang="de-DE" smtClean="0"/>
              <a:t>80</a:t>
            </a:fld>
            <a:endParaRPr lang="de-DE"/>
          </a:p>
        </p:txBody>
      </p:sp>
    </p:spTree>
    <p:extLst>
      <p:ext uri="{BB962C8B-B14F-4D97-AF65-F5344CB8AC3E}">
        <p14:creationId xmlns:p14="http://schemas.microsoft.com/office/powerpoint/2010/main" val="10738240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0541930-0F2A-40E6-A775-256349E31BB5}" type="slidenum">
              <a:rPr lang="de-DE" smtClean="0"/>
              <a:t>81</a:t>
            </a:fld>
            <a:endParaRPr lang="de-DE"/>
          </a:p>
        </p:txBody>
      </p:sp>
    </p:spTree>
    <p:extLst>
      <p:ext uri="{BB962C8B-B14F-4D97-AF65-F5344CB8AC3E}">
        <p14:creationId xmlns:p14="http://schemas.microsoft.com/office/powerpoint/2010/main" val="23172140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0541930-0F2A-40E6-A775-256349E31BB5}" type="slidenum">
              <a:rPr lang="de-DE" smtClean="0"/>
              <a:t>82</a:t>
            </a:fld>
            <a:endParaRPr lang="de-DE"/>
          </a:p>
        </p:txBody>
      </p:sp>
    </p:spTree>
    <p:extLst>
      <p:ext uri="{BB962C8B-B14F-4D97-AF65-F5344CB8AC3E}">
        <p14:creationId xmlns:p14="http://schemas.microsoft.com/office/powerpoint/2010/main" val="421815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mehrere Meinungsäußerungen, positive und negative.</a:t>
            </a:r>
          </a:p>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10</a:t>
            </a:fld>
            <a:endParaRPr lang="de-DE"/>
          </a:p>
        </p:txBody>
      </p:sp>
    </p:spTree>
    <p:extLst>
      <p:ext uri="{BB962C8B-B14F-4D97-AF65-F5344CB8AC3E}">
        <p14:creationId xmlns:p14="http://schemas.microsoft.com/office/powerpoint/2010/main" val="42717269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problem: words are examined independent of each other, no bigrams, no negation etc.</a:t>
            </a:r>
            <a:endParaRPr lang="en-US" dirty="0"/>
          </a:p>
        </p:txBody>
      </p:sp>
      <p:sp>
        <p:nvSpPr>
          <p:cNvPr id="4" name="Foliennummernplatzhalter 3"/>
          <p:cNvSpPr>
            <a:spLocks noGrp="1"/>
          </p:cNvSpPr>
          <p:nvPr>
            <p:ph type="sldNum" sz="quarter" idx="10"/>
          </p:nvPr>
        </p:nvSpPr>
        <p:spPr/>
        <p:txBody>
          <a:bodyPr/>
          <a:lstStyle/>
          <a:p>
            <a:fld id="{30541930-0F2A-40E6-A775-256349E31BB5}" type="slidenum">
              <a:rPr lang="de-DE" smtClean="0"/>
              <a:t>84</a:t>
            </a:fld>
            <a:endParaRPr lang="de-DE"/>
          </a:p>
        </p:txBody>
      </p:sp>
    </p:spTree>
    <p:extLst>
      <p:ext uri="{BB962C8B-B14F-4D97-AF65-F5344CB8AC3E}">
        <p14:creationId xmlns:p14="http://schemas.microsoft.com/office/powerpoint/2010/main" val="335263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Erklärt am</a:t>
            </a:r>
            <a:r>
              <a:rPr lang="de-DE" baseline="0" smtClean="0"/>
              <a:t> Beispiel</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85</a:t>
            </a:fld>
            <a:endParaRPr lang="de-DE"/>
          </a:p>
        </p:txBody>
      </p:sp>
    </p:spTree>
    <p:extLst>
      <p:ext uri="{BB962C8B-B14F-4D97-AF65-F5344CB8AC3E}">
        <p14:creationId xmlns:p14="http://schemas.microsoft.com/office/powerpoint/2010/main" val="3447516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Problem:</a:t>
            </a:r>
            <a:r>
              <a:rPr lang="de-DE" baseline="0" smtClean="0"/>
              <a:t> Wenn eine Wortform im Trainingskorpus nicht vorkommt, dann ist der ganze Satz = 0. (weiterer Rechenzauber, genannt Smoothing)</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89</a:t>
            </a:fld>
            <a:endParaRPr lang="de-DE"/>
          </a:p>
        </p:txBody>
      </p:sp>
    </p:spTree>
    <p:extLst>
      <p:ext uri="{BB962C8B-B14F-4D97-AF65-F5344CB8AC3E}">
        <p14:creationId xmlns:p14="http://schemas.microsoft.com/office/powerpoint/2010/main" val="2061356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Relevance</a:t>
            </a:r>
            <a:r>
              <a:rPr lang="de-DE" dirty="0" smtClean="0"/>
              <a:t>, um</a:t>
            </a:r>
            <a:r>
              <a:rPr lang="de-DE" baseline="0" dirty="0" smtClean="0"/>
              <a:t> die Tweets auszuwählen, die für die Klassifikation relevant sind</a:t>
            </a:r>
          </a:p>
          <a:p>
            <a:r>
              <a:rPr lang="de-DE" baseline="0" dirty="0" smtClean="0"/>
              <a:t>Sentiment</a:t>
            </a:r>
          </a:p>
          <a:p>
            <a:r>
              <a:rPr lang="de-DE" baseline="0" dirty="0" smtClean="0"/>
              <a:t>Text</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94</a:t>
            </a:fld>
            <a:endParaRPr lang="de-DE"/>
          </a:p>
        </p:txBody>
      </p:sp>
    </p:spTree>
    <p:extLst>
      <p:ext uri="{BB962C8B-B14F-4D97-AF65-F5344CB8AC3E}">
        <p14:creationId xmlns:p14="http://schemas.microsoft.com/office/powerpoint/2010/main" val="1944839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Weitere könnten auch die POS</a:t>
            </a:r>
            <a:r>
              <a:rPr lang="de-DE" baseline="0" dirty="0" smtClean="0"/>
              <a:t> betreffen, z.B. Anzahl der Nomen oder die Satzlänge. Ich glaube aber nicht, dass das sinnvoll ist</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95</a:t>
            </a:fld>
            <a:endParaRPr lang="de-DE"/>
          </a:p>
        </p:txBody>
      </p:sp>
    </p:spTree>
    <p:extLst>
      <p:ext uri="{BB962C8B-B14F-4D97-AF65-F5344CB8AC3E}">
        <p14:creationId xmlns:p14="http://schemas.microsoft.com/office/powerpoint/2010/main" val="2038316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Oder auch noch anderen Spalten?</a:t>
            </a:r>
          </a:p>
          <a:p>
            <a:r>
              <a:rPr lang="de-DE" dirty="0" smtClean="0"/>
              <a:t>08_corpus_preparation.py, germeval_features.txt</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97</a:t>
            </a:fld>
            <a:endParaRPr lang="de-DE"/>
          </a:p>
        </p:txBody>
      </p:sp>
    </p:spTree>
    <p:extLst>
      <p:ext uri="{BB962C8B-B14F-4D97-AF65-F5344CB8AC3E}">
        <p14:creationId xmlns:p14="http://schemas.microsoft.com/office/powerpoint/2010/main" val="39901771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08_feature_preparation.py, 08_germeval_normalized_features.txt</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100</a:t>
            </a:fld>
            <a:endParaRPr lang="de-DE"/>
          </a:p>
        </p:txBody>
      </p:sp>
    </p:spTree>
    <p:extLst>
      <p:ext uri="{BB962C8B-B14F-4D97-AF65-F5344CB8AC3E}">
        <p14:creationId xmlns:p14="http://schemas.microsoft.com/office/powerpoint/2010/main" val="3548525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X sind die Eingabewerte (Zahlen) und Y ist die</a:t>
            </a:r>
            <a:r>
              <a:rPr lang="de-DE" baseline="0" dirty="0" smtClean="0"/>
              <a:t> Klassifizierung</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104</a:t>
            </a:fld>
            <a:endParaRPr lang="de-DE"/>
          </a:p>
        </p:txBody>
      </p:sp>
    </p:spTree>
    <p:extLst>
      <p:ext uri="{BB962C8B-B14F-4D97-AF65-F5344CB8AC3E}">
        <p14:creationId xmlns:p14="http://schemas.microsoft.com/office/powerpoint/2010/main" val="4110111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sklearn</a:t>
            </a:r>
            <a:r>
              <a:rPr lang="de-DE" dirty="0" smtClean="0"/>
              <a:t> und </a:t>
            </a:r>
            <a:r>
              <a:rPr lang="de-DE" dirty="0" err="1" smtClean="0"/>
              <a:t>pandas</a:t>
            </a:r>
            <a:r>
              <a:rPr lang="de-DE" dirty="0" smtClean="0"/>
              <a:t> installieren</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105</a:t>
            </a:fld>
            <a:endParaRPr lang="de-DE"/>
          </a:p>
        </p:txBody>
      </p:sp>
    </p:spTree>
    <p:extLst>
      <p:ext uri="{BB962C8B-B14F-4D97-AF65-F5344CB8AC3E}">
        <p14:creationId xmlns:p14="http://schemas.microsoft.com/office/powerpoint/2010/main" val="34820732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08_apply_model.py</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108</a:t>
            </a:fld>
            <a:endParaRPr lang="de-DE"/>
          </a:p>
        </p:txBody>
      </p:sp>
    </p:spTree>
    <p:extLst>
      <p:ext uri="{BB962C8B-B14F-4D97-AF65-F5344CB8AC3E}">
        <p14:creationId xmlns:p14="http://schemas.microsoft.com/office/powerpoint/2010/main" val="3183912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mehrere Meinungsäußerungen, positive und negative.</a:t>
            </a:r>
          </a:p>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11</a:t>
            </a:fld>
            <a:endParaRPr lang="de-DE"/>
          </a:p>
        </p:txBody>
      </p:sp>
    </p:spTree>
    <p:extLst>
      <p:ext uri="{BB962C8B-B14F-4D97-AF65-F5344CB8AC3E}">
        <p14:creationId xmlns:p14="http://schemas.microsoft.com/office/powerpoint/2010/main" val="26134605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Man könnte jetzt auch noch mit anderen</a:t>
            </a:r>
            <a:r>
              <a:rPr lang="de-DE" baseline="0" dirty="0" smtClean="0"/>
              <a:t> Features arbeiten, oder z.B. die Berechnung der Polarität mit Negation und allem als einziges Feature nehmen.</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109</a:t>
            </a:fld>
            <a:endParaRPr lang="de-DE"/>
          </a:p>
        </p:txBody>
      </p:sp>
    </p:spTree>
    <p:extLst>
      <p:ext uri="{BB962C8B-B14F-4D97-AF65-F5344CB8AC3E}">
        <p14:creationId xmlns:p14="http://schemas.microsoft.com/office/powerpoint/2010/main" val="25220680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es gibt auch noch Unteraspekte</a:t>
            </a:r>
            <a:endParaRPr lang="de-DE" dirty="0"/>
          </a:p>
        </p:txBody>
      </p:sp>
      <p:sp>
        <p:nvSpPr>
          <p:cNvPr id="4" name="Foliennummernplatzhalter 3"/>
          <p:cNvSpPr>
            <a:spLocks noGrp="1"/>
          </p:cNvSpPr>
          <p:nvPr>
            <p:ph type="sldNum" sz="quarter" idx="10"/>
          </p:nvPr>
        </p:nvSpPr>
        <p:spPr/>
        <p:txBody>
          <a:bodyPr/>
          <a:lstStyle/>
          <a:p>
            <a:fld id="{D48D77F5-7CDE-4F6A-B274-A44D9E45B38F}" type="slidenum">
              <a:rPr lang="de-DE" smtClean="0"/>
              <a:t>121</a:t>
            </a:fld>
            <a:endParaRPr lang="de-DE"/>
          </a:p>
        </p:txBody>
      </p:sp>
    </p:spTree>
    <p:extLst>
      <p:ext uri="{BB962C8B-B14F-4D97-AF65-F5344CB8AC3E}">
        <p14:creationId xmlns:p14="http://schemas.microsoft.com/office/powerpoint/2010/main" val="1577170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123</a:t>
            </a:fld>
            <a:endParaRPr lang="de-DE"/>
          </a:p>
        </p:txBody>
      </p:sp>
    </p:spTree>
    <p:extLst>
      <p:ext uri="{BB962C8B-B14F-4D97-AF65-F5344CB8AC3E}">
        <p14:creationId xmlns:p14="http://schemas.microsoft.com/office/powerpoint/2010/main" val="39650340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124</a:t>
            </a:fld>
            <a:endParaRPr lang="de-DE"/>
          </a:p>
        </p:txBody>
      </p:sp>
    </p:spTree>
    <p:extLst>
      <p:ext uri="{BB962C8B-B14F-4D97-AF65-F5344CB8AC3E}">
        <p14:creationId xmlns:p14="http://schemas.microsoft.com/office/powerpoint/2010/main" val="1542187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125</a:t>
            </a:fld>
            <a:endParaRPr lang="de-DE"/>
          </a:p>
        </p:txBody>
      </p:sp>
    </p:spTree>
    <p:extLst>
      <p:ext uri="{BB962C8B-B14F-4D97-AF65-F5344CB8AC3E}">
        <p14:creationId xmlns:p14="http://schemas.microsoft.com/office/powerpoint/2010/main" val="25251494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unsupervised</a:t>
            </a:r>
            <a:r>
              <a:rPr lang="de-DE" baseline="0" smtClean="0"/>
              <a:t> heißt einfach nur, dass keine Trainingsdaten da sind</a:t>
            </a:r>
            <a:endParaRPr lang="de-DE" smtClean="0"/>
          </a:p>
          <a:p>
            <a:r>
              <a:rPr lang="de-DE" smtClean="0"/>
              <a:t>PMI ist der Logarithmus</a:t>
            </a:r>
            <a:r>
              <a:rPr lang="de-DE" baseline="0" smtClean="0"/>
              <a:t> vom Klammerausdruck zur Basis 2.</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127</a:t>
            </a:fld>
            <a:endParaRPr lang="de-DE"/>
          </a:p>
        </p:txBody>
      </p:sp>
    </p:spTree>
    <p:extLst>
      <p:ext uri="{BB962C8B-B14F-4D97-AF65-F5344CB8AC3E}">
        <p14:creationId xmlns:p14="http://schemas.microsoft.com/office/powerpoint/2010/main" val="28926878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Weitere</a:t>
            </a:r>
            <a:r>
              <a:rPr lang="de-DE" baseline="0" smtClean="0"/>
              <a:t> Antworten: Der Sinn des log ist kein mathematischer. Er soll die Zahlen erhöhen, damit man nicht mit ganz kleinen Unterschieden zwischen ganz kleinen Zahlen arbeiten muss.</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128</a:t>
            </a:fld>
            <a:endParaRPr lang="de-DE"/>
          </a:p>
        </p:txBody>
      </p:sp>
    </p:spTree>
    <p:extLst>
      <p:ext uri="{BB962C8B-B14F-4D97-AF65-F5344CB8AC3E}">
        <p14:creationId xmlns:p14="http://schemas.microsoft.com/office/powerpoint/2010/main" val="2073674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Frage:</a:t>
            </a:r>
            <a:r>
              <a:rPr lang="de-DE" baseline="0" smtClean="0"/>
              <a:t> Wie häufig tritt eine Phrase oder ein Wort zusammen mit „excellent“ oder „poor“ auf?</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129</a:t>
            </a:fld>
            <a:endParaRPr lang="de-DE"/>
          </a:p>
        </p:txBody>
      </p:sp>
    </p:spTree>
    <p:extLst>
      <p:ext uri="{BB962C8B-B14F-4D97-AF65-F5344CB8AC3E}">
        <p14:creationId xmlns:p14="http://schemas.microsoft.com/office/powerpoint/2010/main" val="42500958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http://adventuresinmachinelearning.com/word2vec-tutorial-tensorflow/ </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131</a:t>
            </a:fld>
            <a:endParaRPr lang="de-DE"/>
          </a:p>
        </p:txBody>
      </p:sp>
    </p:spTree>
    <p:extLst>
      <p:ext uri="{BB962C8B-B14F-4D97-AF65-F5344CB8AC3E}">
        <p14:creationId xmlns:p14="http://schemas.microsoft.com/office/powerpoint/2010/main" val="139567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sentiment_words.py, 06_wortlistenvergleich.py</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133</a:t>
            </a:fld>
            <a:endParaRPr lang="de-DE"/>
          </a:p>
        </p:txBody>
      </p:sp>
    </p:spTree>
    <p:extLst>
      <p:ext uri="{BB962C8B-B14F-4D97-AF65-F5344CB8AC3E}">
        <p14:creationId xmlns:p14="http://schemas.microsoft.com/office/powerpoint/2010/main" val="396845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e: Kamera</a:t>
            </a:r>
          </a:p>
          <a:p>
            <a:r>
              <a:rPr lang="de-DE" smtClean="0"/>
              <a:t>T: Bildqualität, Gewicht, Batterie …</a:t>
            </a:r>
          </a:p>
          <a:p>
            <a:r>
              <a:rPr lang="de-DE" smtClean="0"/>
              <a:t>W: Lebensdauer</a:t>
            </a:r>
            <a:r>
              <a:rPr lang="de-DE" baseline="0" smtClean="0"/>
              <a:t> der Batterie, Gewicht in g, …</a:t>
            </a:r>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13</a:t>
            </a:fld>
            <a:endParaRPr lang="de-DE"/>
          </a:p>
        </p:txBody>
      </p:sp>
    </p:spTree>
    <p:extLst>
      <p:ext uri="{BB962C8B-B14F-4D97-AF65-F5344CB8AC3E}">
        <p14:creationId xmlns:p14="http://schemas.microsoft.com/office/powerpoint/2010/main" val="317544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germeval_2017_dev.xml, extract_wordlists.py (</a:t>
            </a:r>
            <a:r>
              <a:rPr lang="de-DE" dirty="0" err="1" smtClean="0"/>
              <a:t>nlp_module</a:t>
            </a:r>
            <a:r>
              <a:rPr lang="de-DE" dirty="0" smtClean="0"/>
              <a:t>), 06_access_dev_data.py</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134</a:t>
            </a:fld>
            <a:endParaRPr lang="de-DE"/>
          </a:p>
        </p:txBody>
      </p:sp>
    </p:spTree>
    <p:extLst>
      <p:ext uri="{BB962C8B-B14F-4D97-AF65-F5344CB8AC3E}">
        <p14:creationId xmlns:p14="http://schemas.microsoft.com/office/powerpoint/2010/main" val="1082109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Zeit geben, das zu lesen</a:t>
            </a:r>
          </a:p>
          <a:p>
            <a:r>
              <a:rPr lang="de-DE" dirty="0" smtClean="0"/>
              <a:t>Was fällt auf?</a:t>
            </a:r>
          </a:p>
          <a:p>
            <a:r>
              <a:rPr lang="de-DE" dirty="0" smtClean="0"/>
              <a:t>-&gt;</a:t>
            </a:r>
            <a:r>
              <a:rPr lang="de-DE" baseline="0" dirty="0" smtClean="0"/>
              <a:t> neutrale Sätze</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-&gt; </a:t>
            </a:r>
            <a:r>
              <a:rPr lang="de-DE" dirty="0" smtClean="0"/>
              <a:t>Satz mit mehreren Meinungsäußerungen</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-&gt; Satz mit Meinungen</a:t>
            </a:r>
            <a:r>
              <a:rPr lang="de-DE" baseline="0" dirty="0" smtClean="0"/>
              <a:t> zu verschiedenen Aspekten</a:t>
            </a:r>
            <a:endParaRPr lang="de-DE" dirty="0" smtClean="0"/>
          </a:p>
          <a:p>
            <a:endParaRPr lang="de-DE" dirty="0"/>
          </a:p>
        </p:txBody>
      </p:sp>
      <p:sp>
        <p:nvSpPr>
          <p:cNvPr id="4" name="Foliennummernplatzhalter 3"/>
          <p:cNvSpPr>
            <a:spLocks noGrp="1"/>
          </p:cNvSpPr>
          <p:nvPr>
            <p:ph type="sldNum" sz="quarter" idx="10"/>
          </p:nvPr>
        </p:nvSpPr>
        <p:spPr/>
        <p:txBody>
          <a:bodyPr/>
          <a:lstStyle/>
          <a:p>
            <a:fld id="{8A6ADE98-CDF9-4BB5-98C0-7ABEDB9CF6AF}" type="slidenum">
              <a:rPr lang="de-DE" smtClean="0"/>
              <a:t>136</a:t>
            </a:fld>
            <a:endParaRPr lang="de-DE"/>
          </a:p>
        </p:txBody>
      </p:sp>
    </p:spTree>
    <p:extLst>
      <p:ext uri="{BB962C8B-B14F-4D97-AF65-F5344CB8AC3E}">
        <p14:creationId xmlns:p14="http://schemas.microsoft.com/office/powerpoint/2010/main" val="1271312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neutraler Satz</a:t>
            </a:r>
            <a:endParaRPr lang="de-DE"/>
          </a:p>
        </p:txBody>
      </p:sp>
      <p:sp>
        <p:nvSpPr>
          <p:cNvPr id="4" name="Foliennummernplatzhalter 3"/>
          <p:cNvSpPr>
            <a:spLocks noGrp="1"/>
          </p:cNvSpPr>
          <p:nvPr>
            <p:ph type="sldNum" sz="quarter" idx="10"/>
          </p:nvPr>
        </p:nvSpPr>
        <p:spPr/>
        <p:txBody>
          <a:bodyPr/>
          <a:lstStyle/>
          <a:p>
            <a:fld id="{8A6ADE98-CDF9-4BB5-98C0-7ABEDB9CF6AF}" type="slidenum">
              <a:rPr lang="de-DE" smtClean="0"/>
              <a:t>137</a:t>
            </a:fld>
            <a:endParaRPr lang="de-DE"/>
          </a:p>
        </p:txBody>
      </p:sp>
    </p:spTree>
    <p:extLst>
      <p:ext uri="{BB962C8B-B14F-4D97-AF65-F5344CB8AC3E}">
        <p14:creationId xmlns:p14="http://schemas.microsoft.com/office/powerpoint/2010/main" val="22808188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Satz mit mehreren Meinungsäußerungen</a:t>
            </a:r>
            <a:endParaRPr lang="de-DE" dirty="0"/>
          </a:p>
        </p:txBody>
      </p:sp>
      <p:sp>
        <p:nvSpPr>
          <p:cNvPr id="4" name="Foliennummernplatzhalter 3"/>
          <p:cNvSpPr>
            <a:spLocks noGrp="1"/>
          </p:cNvSpPr>
          <p:nvPr>
            <p:ph type="sldNum" sz="quarter" idx="10"/>
          </p:nvPr>
        </p:nvSpPr>
        <p:spPr/>
        <p:txBody>
          <a:bodyPr/>
          <a:lstStyle/>
          <a:p>
            <a:fld id="{8A6ADE98-CDF9-4BB5-98C0-7ABEDB9CF6AF}" type="slidenum">
              <a:rPr lang="de-DE" smtClean="0"/>
              <a:t>138</a:t>
            </a:fld>
            <a:endParaRPr lang="de-DE"/>
          </a:p>
        </p:txBody>
      </p:sp>
    </p:spTree>
    <p:extLst>
      <p:ext uri="{BB962C8B-B14F-4D97-AF65-F5344CB8AC3E}">
        <p14:creationId xmlns:p14="http://schemas.microsoft.com/office/powerpoint/2010/main" val="35793919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Satz mit Meinungen</a:t>
            </a:r>
            <a:r>
              <a:rPr lang="de-DE" baseline="0" dirty="0" smtClean="0"/>
              <a:t> zu verschiedenen Aspekten</a:t>
            </a:r>
            <a:endParaRPr lang="de-DE" dirty="0"/>
          </a:p>
        </p:txBody>
      </p:sp>
      <p:sp>
        <p:nvSpPr>
          <p:cNvPr id="4" name="Foliennummernplatzhalter 3"/>
          <p:cNvSpPr>
            <a:spLocks noGrp="1"/>
          </p:cNvSpPr>
          <p:nvPr>
            <p:ph type="sldNum" sz="quarter" idx="10"/>
          </p:nvPr>
        </p:nvSpPr>
        <p:spPr/>
        <p:txBody>
          <a:bodyPr/>
          <a:lstStyle/>
          <a:p>
            <a:fld id="{8A6ADE98-CDF9-4BB5-98C0-7ABEDB9CF6AF}" type="slidenum">
              <a:rPr lang="de-DE" smtClean="0"/>
              <a:t>139</a:t>
            </a:fld>
            <a:endParaRPr lang="de-DE"/>
          </a:p>
        </p:txBody>
      </p:sp>
    </p:spTree>
    <p:extLst>
      <p:ext uri="{BB962C8B-B14F-4D97-AF65-F5344CB8AC3E}">
        <p14:creationId xmlns:p14="http://schemas.microsoft.com/office/powerpoint/2010/main" val="37640350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Knowing</a:t>
            </a:r>
            <a:r>
              <a:rPr lang="de-DE" dirty="0" smtClean="0"/>
              <a:t> </a:t>
            </a:r>
            <a:r>
              <a:rPr lang="de-DE" dirty="0" err="1" smtClean="0"/>
              <a:t>only</a:t>
            </a:r>
            <a:r>
              <a:rPr lang="de-DE" dirty="0" smtClean="0"/>
              <a:t> </a:t>
            </a:r>
            <a:r>
              <a:rPr lang="de-DE" dirty="0" err="1" smtClean="0"/>
              <a:t>that</a:t>
            </a:r>
            <a:r>
              <a:rPr lang="de-DE" dirty="0" smtClean="0"/>
              <a:t> a </a:t>
            </a:r>
            <a:r>
              <a:rPr lang="de-DE" dirty="0" err="1" smtClean="0"/>
              <a:t>sentence</a:t>
            </a:r>
            <a:r>
              <a:rPr lang="de-DE" baseline="0" dirty="0" smtClean="0"/>
              <a:t> </a:t>
            </a:r>
            <a:r>
              <a:rPr lang="de-DE" baseline="0" dirty="0" err="1" smtClean="0"/>
              <a:t>is</a:t>
            </a:r>
            <a:r>
              <a:rPr lang="de-DE" baseline="0" dirty="0" smtClean="0"/>
              <a:t> positive (</a:t>
            </a:r>
            <a:r>
              <a:rPr lang="de-DE" baseline="0" dirty="0" err="1" smtClean="0"/>
              <a:t>or</a:t>
            </a:r>
            <a:r>
              <a:rPr lang="de-DE" baseline="0" dirty="0" smtClean="0"/>
              <a:t> so) </a:t>
            </a:r>
            <a:r>
              <a:rPr lang="de-DE" baseline="0" dirty="0" err="1" smtClean="0"/>
              <a:t>is</a:t>
            </a:r>
            <a:r>
              <a:rPr lang="de-DE" baseline="0" dirty="0" smtClean="0"/>
              <a:t> </a:t>
            </a:r>
            <a:r>
              <a:rPr lang="de-DE" baseline="0" dirty="0" err="1" smtClean="0"/>
              <a:t>of</a:t>
            </a:r>
            <a:r>
              <a:rPr lang="de-DE" baseline="0" dirty="0" smtClean="0"/>
              <a:t> limited </a:t>
            </a:r>
            <a:r>
              <a:rPr lang="de-DE" baseline="0" dirty="0" err="1" smtClean="0"/>
              <a:t>use</a:t>
            </a:r>
            <a:r>
              <a:rPr lang="de-DE" baseline="0" dirty="0" smtClean="0"/>
              <a:t>. </a:t>
            </a:r>
            <a:r>
              <a:rPr lang="de-DE" baseline="0" dirty="0" err="1" smtClean="0"/>
              <a:t>We</a:t>
            </a:r>
            <a:r>
              <a:rPr lang="de-DE" baseline="0" dirty="0" smtClean="0"/>
              <a:t> </a:t>
            </a:r>
            <a:r>
              <a:rPr lang="de-DE" baseline="0" dirty="0" err="1" smtClean="0"/>
              <a:t>need</a:t>
            </a:r>
            <a:r>
              <a:rPr lang="de-DE" baseline="0" dirty="0" smtClean="0"/>
              <a:t>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the</a:t>
            </a:r>
            <a:r>
              <a:rPr lang="de-DE" baseline="0" dirty="0" smtClean="0"/>
              <a:t> </a:t>
            </a:r>
            <a:r>
              <a:rPr lang="de-DE" baseline="0" dirty="0" err="1" smtClean="0"/>
              <a:t>aspects</a:t>
            </a:r>
            <a:r>
              <a:rPr lang="de-DE" baseline="0" dirty="0" smtClean="0"/>
              <a:t> </a:t>
            </a:r>
            <a:r>
              <a:rPr lang="de-DE" baseline="0" dirty="0" err="1" smtClean="0"/>
              <a:t>it</a:t>
            </a:r>
            <a:r>
              <a:rPr lang="de-DE" baseline="0" dirty="0" smtClean="0"/>
              <a:t> </a:t>
            </a:r>
            <a:r>
              <a:rPr lang="de-DE" baseline="0" dirty="0" err="1" smtClean="0"/>
              <a:t>is</a:t>
            </a:r>
            <a:r>
              <a:rPr lang="de-DE" baseline="0" dirty="0" smtClean="0"/>
              <a:t> positive </a:t>
            </a:r>
            <a:r>
              <a:rPr lang="de-DE" baseline="0" dirty="0" err="1" smtClean="0"/>
              <a:t>about</a:t>
            </a:r>
            <a:r>
              <a:rPr lang="de-DE" baseline="0" dirty="0" smtClean="0"/>
              <a:t>. But in a </a:t>
            </a:r>
            <a:r>
              <a:rPr lang="de-DE" baseline="0" dirty="0" err="1" smtClean="0"/>
              <a:t>context</a:t>
            </a:r>
            <a:r>
              <a:rPr lang="de-DE" baseline="0" dirty="0" smtClean="0"/>
              <a:t>, </a:t>
            </a:r>
            <a:r>
              <a:rPr lang="de-DE" baseline="0" dirty="0" err="1" smtClean="0"/>
              <a:t>where</a:t>
            </a:r>
            <a:r>
              <a:rPr lang="de-DE" baseline="0" dirty="0" smtClean="0"/>
              <a:t>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the</a:t>
            </a:r>
            <a:r>
              <a:rPr lang="de-DE" baseline="0" dirty="0" smtClean="0"/>
              <a:t> </a:t>
            </a:r>
            <a:r>
              <a:rPr lang="de-DE" baseline="0" dirty="0" err="1" smtClean="0"/>
              <a:t>aspects</a:t>
            </a:r>
            <a:r>
              <a:rPr lang="de-DE" baseline="0" dirty="0" smtClean="0"/>
              <a:t> </a:t>
            </a:r>
            <a:r>
              <a:rPr lang="de-DE" baseline="0" dirty="0" err="1" smtClean="0"/>
              <a:t>from</a:t>
            </a:r>
            <a:r>
              <a:rPr lang="de-DE" baseline="0" dirty="0" smtClean="0"/>
              <a:t> </a:t>
            </a:r>
            <a:r>
              <a:rPr lang="de-DE" baseline="0" dirty="0" err="1" smtClean="0"/>
              <a:t>previous</a:t>
            </a:r>
            <a:r>
              <a:rPr lang="de-DE" baseline="0" dirty="0" smtClean="0"/>
              <a:t> </a:t>
            </a:r>
            <a:r>
              <a:rPr lang="de-DE" baseline="0" dirty="0" err="1" smtClean="0"/>
              <a:t>sentences</a:t>
            </a:r>
            <a:r>
              <a:rPr lang="de-DE" baseline="0" dirty="0" smtClean="0"/>
              <a:t> </a:t>
            </a:r>
            <a:r>
              <a:rPr lang="de-DE" baseline="0" dirty="0" err="1" smtClean="0"/>
              <a:t>or</a:t>
            </a:r>
            <a:r>
              <a:rPr lang="de-DE" baseline="0" dirty="0" smtClean="0"/>
              <a:t> so, </a:t>
            </a:r>
            <a:r>
              <a:rPr lang="de-DE" baseline="0" dirty="0" err="1" smtClean="0"/>
              <a:t>it</a:t>
            </a:r>
            <a:r>
              <a:rPr lang="de-DE" baseline="0" dirty="0" smtClean="0"/>
              <a:t> </a:t>
            </a:r>
            <a:r>
              <a:rPr lang="de-DE" baseline="0" dirty="0" err="1" smtClean="0"/>
              <a:t>is</a:t>
            </a:r>
            <a:r>
              <a:rPr lang="de-DE" baseline="0" dirty="0" smtClean="0"/>
              <a:t> a </a:t>
            </a:r>
            <a:r>
              <a:rPr lang="de-DE" baseline="0" dirty="0" err="1" smtClean="0"/>
              <a:t>necessary</a:t>
            </a:r>
            <a:r>
              <a:rPr lang="de-DE" baseline="0" dirty="0" smtClean="0"/>
              <a:t> </a:t>
            </a:r>
            <a:r>
              <a:rPr lang="de-DE" baseline="0" dirty="0" err="1" smtClean="0"/>
              <a:t>step</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8A6ADE98-CDF9-4BB5-98C0-7ABEDB9CF6AF}" type="slidenum">
              <a:rPr lang="de-DE" smtClean="0"/>
              <a:t>140</a:t>
            </a:fld>
            <a:endParaRPr lang="de-DE"/>
          </a:p>
        </p:txBody>
      </p:sp>
    </p:spTree>
    <p:extLst>
      <p:ext uri="{BB962C8B-B14F-4D97-AF65-F5344CB8AC3E}">
        <p14:creationId xmlns:p14="http://schemas.microsoft.com/office/powerpoint/2010/main" val="7347826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Subjectivity Classification auch in Liu, S. 38 f.</a:t>
            </a:r>
          </a:p>
          <a:p>
            <a:r>
              <a:rPr lang="de-DE" i="0" smtClean="0"/>
              <a:t>sentence sentiment classification auch in Liu, S.41 f.</a:t>
            </a:r>
            <a:endParaRPr lang="de-DE" i="0"/>
          </a:p>
        </p:txBody>
      </p:sp>
      <p:sp>
        <p:nvSpPr>
          <p:cNvPr id="4" name="Foliennummernplatzhalter 3"/>
          <p:cNvSpPr>
            <a:spLocks noGrp="1"/>
          </p:cNvSpPr>
          <p:nvPr>
            <p:ph type="sldNum" sz="quarter" idx="10"/>
          </p:nvPr>
        </p:nvSpPr>
        <p:spPr/>
        <p:txBody>
          <a:bodyPr/>
          <a:lstStyle/>
          <a:p>
            <a:fld id="{8A6ADE98-CDF9-4BB5-98C0-7ABEDB9CF6AF}" type="slidenum">
              <a:rPr lang="de-DE" smtClean="0"/>
              <a:t>141</a:t>
            </a:fld>
            <a:endParaRPr lang="de-DE"/>
          </a:p>
        </p:txBody>
      </p:sp>
    </p:spTree>
    <p:extLst>
      <p:ext uri="{BB962C8B-B14F-4D97-AF65-F5344CB8AC3E}">
        <p14:creationId xmlns:p14="http://schemas.microsoft.com/office/powerpoint/2010/main" val="39561430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Was macht man am Doppelpunkt?</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142</a:t>
            </a:fld>
            <a:endParaRPr lang="de-DE"/>
          </a:p>
        </p:txBody>
      </p:sp>
    </p:spTree>
    <p:extLst>
      <p:ext uri="{BB962C8B-B14F-4D97-AF65-F5344CB8AC3E}">
        <p14:creationId xmlns:p14="http://schemas.microsoft.com/office/powerpoint/2010/main" val="18369717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Sprout hat</a:t>
            </a:r>
            <a:r>
              <a:rPr lang="de-DE" baseline="0" smtClean="0"/>
              <a:t> beschlossen, keine Satzsegmentierung zu machen und lässt den Punkt von Abkürzungen als eigenen Token. Textblog trainiert die Segmentierung auf annotierten Daten und hat daher keine Abkürzungslisten.</a:t>
            </a:r>
          </a:p>
          <a:p>
            <a:r>
              <a:rPr lang="de-DE" baseline="0" smtClean="0"/>
              <a:t>Bei Acrolinx haben wir mit Abkürzungslisten und Token-Regeln gearbeitet.</a:t>
            </a:r>
            <a:endParaRPr lang="de-DE"/>
          </a:p>
        </p:txBody>
      </p:sp>
      <p:sp>
        <p:nvSpPr>
          <p:cNvPr id="4" name="Foliennummernplatzhalter 3"/>
          <p:cNvSpPr>
            <a:spLocks noGrp="1"/>
          </p:cNvSpPr>
          <p:nvPr>
            <p:ph type="sldNum" sz="quarter" idx="10"/>
          </p:nvPr>
        </p:nvSpPr>
        <p:spPr/>
        <p:txBody>
          <a:bodyPr/>
          <a:lstStyle/>
          <a:p>
            <a:fld id="{00F85213-7A87-46BF-98EE-DFD5553209EC}" type="slidenum">
              <a:rPr lang="de-DE" smtClean="0"/>
              <a:t>147</a:t>
            </a:fld>
            <a:endParaRPr lang="de-DE"/>
          </a:p>
        </p:txBody>
      </p:sp>
    </p:spTree>
    <p:extLst>
      <p:ext uri="{BB962C8B-B14F-4D97-AF65-F5344CB8AC3E}">
        <p14:creationId xmlns:p14="http://schemas.microsoft.com/office/powerpoint/2010/main" val="11190955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09_wortlistenvergleich.py</a:t>
            </a:r>
          </a:p>
          <a:p>
            <a:r>
              <a:rPr lang="de-DE" dirty="0" smtClean="0"/>
              <a:t>das hat übrigens 4 Sterne </a:t>
            </a:r>
            <a:r>
              <a:rPr lang="de-DE" smtClean="0"/>
              <a:t>im Original</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149</a:t>
            </a:fld>
            <a:endParaRPr lang="de-DE"/>
          </a:p>
        </p:txBody>
      </p:sp>
    </p:spTree>
    <p:extLst>
      <p:ext uri="{BB962C8B-B14F-4D97-AF65-F5344CB8AC3E}">
        <p14:creationId xmlns:p14="http://schemas.microsoft.com/office/powerpoint/2010/main" val="200908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Zeit lassen,</a:t>
            </a:r>
            <a:r>
              <a:rPr lang="de-DE" baseline="0" smtClean="0"/>
              <a:t> diesen Text zu verstehen. Partnerarbeit, 5 Min.</a:t>
            </a:r>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14</a:t>
            </a:fld>
            <a:endParaRPr lang="de-DE"/>
          </a:p>
        </p:txBody>
      </p:sp>
    </p:spTree>
    <p:extLst>
      <p:ext uri="{BB962C8B-B14F-4D97-AF65-F5344CB8AC3E}">
        <p14:creationId xmlns:p14="http://schemas.microsoft.com/office/powerpoint/2010/main" val="12002250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&lt;</a:t>
            </a:r>
            <a:r>
              <a:rPr lang="de-DE" dirty="0" err="1" smtClean="0"/>
              <a:t>subj</a:t>
            </a:r>
            <a:r>
              <a:rPr lang="de-DE" dirty="0" smtClean="0"/>
              <a:t>&gt; passive-verb: SUBJ was </a:t>
            </a:r>
            <a:r>
              <a:rPr lang="de-DE" dirty="0" err="1" smtClean="0"/>
              <a:t>satisfied</a:t>
            </a:r>
            <a:endParaRPr lang="de-DE" dirty="0" smtClean="0"/>
          </a:p>
          <a:p>
            <a:r>
              <a:rPr lang="en-US" dirty="0" err="1" smtClean="0"/>
              <a:t>Im</a:t>
            </a:r>
            <a:r>
              <a:rPr lang="en-US" dirty="0" smtClean="0"/>
              <a:t> </a:t>
            </a:r>
            <a:r>
              <a:rPr lang="en-US" dirty="0" err="1" smtClean="0"/>
              <a:t>Gegensatz</a:t>
            </a:r>
            <a:r>
              <a:rPr lang="en-US" baseline="0" dirty="0" smtClean="0"/>
              <a:t> </a:t>
            </a:r>
            <a:r>
              <a:rPr lang="en-US" baseline="0" dirty="0" err="1" smtClean="0"/>
              <a:t>zum</a:t>
            </a:r>
            <a:r>
              <a:rPr lang="en-US" baseline="0" dirty="0" smtClean="0"/>
              <a:t> </a:t>
            </a:r>
            <a:r>
              <a:rPr lang="en-US" baseline="0" dirty="0" err="1" smtClean="0"/>
              <a:t>Dokument</a:t>
            </a:r>
            <a:r>
              <a:rPr lang="en-US" baseline="0" dirty="0" smtClean="0"/>
              <a:t>-Level </a:t>
            </a:r>
            <a:r>
              <a:rPr lang="en-US" baseline="0" dirty="0" err="1" smtClean="0"/>
              <a:t>gibt</a:t>
            </a:r>
            <a:r>
              <a:rPr lang="en-US" baseline="0" dirty="0" smtClean="0"/>
              <a:t> </a:t>
            </a:r>
            <a:r>
              <a:rPr lang="en-US" baseline="0" dirty="0" err="1" smtClean="0"/>
              <a:t>es</a:t>
            </a:r>
            <a:r>
              <a:rPr lang="en-US" baseline="0" dirty="0" smtClean="0"/>
              <a:t> </a:t>
            </a:r>
            <a:r>
              <a:rPr lang="en-US" baseline="0" dirty="0" err="1" smtClean="0"/>
              <a:t>weniger</a:t>
            </a:r>
            <a:r>
              <a:rPr lang="en-US" baseline="0" dirty="0" smtClean="0"/>
              <a:t> </a:t>
            </a:r>
            <a:r>
              <a:rPr lang="en-US" baseline="0" dirty="0" err="1" smtClean="0"/>
              <a:t>annotierte</a:t>
            </a:r>
            <a:r>
              <a:rPr lang="en-US" baseline="0" dirty="0" smtClean="0"/>
              <a:t> </a:t>
            </a:r>
            <a:r>
              <a:rPr lang="en-US" baseline="0" dirty="0" err="1" smtClean="0"/>
              <a:t>Daten</a:t>
            </a:r>
            <a:endParaRPr lang="en-US" dirty="0"/>
          </a:p>
        </p:txBody>
      </p:sp>
      <p:sp>
        <p:nvSpPr>
          <p:cNvPr id="4" name="Foliennummernplatzhalter 3"/>
          <p:cNvSpPr>
            <a:spLocks noGrp="1"/>
          </p:cNvSpPr>
          <p:nvPr>
            <p:ph type="sldNum" sz="quarter" idx="10"/>
          </p:nvPr>
        </p:nvSpPr>
        <p:spPr/>
        <p:txBody>
          <a:bodyPr/>
          <a:lstStyle/>
          <a:p>
            <a:fld id="{8A6ADE98-CDF9-4BB5-98C0-7ABEDB9CF6AF}" type="slidenum">
              <a:rPr lang="de-DE" smtClean="0"/>
              <a:t>150</a:t>
            </a:fld>
            <a:endParaRPr lang="de-DE"/>
          </a:p>
        </p:txBody>
      </p:sp>
    </p:spTree>
    <p:extLst>
      <p:ext uri="{BB962C8B-B14F-4D97-AF65-F5344CB8AC3E}">
        <p14:creationId xmlns:p14="http://schemas.microsoft.com/office/powerpoint/2010/main" val="17726585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Das Handy ist nicht gut.</a:t>
            </a:r>
            <a:endParaRPr lang="de-DE"/>
          </a:p>
        </p:txBody>
      </p:sp>
      <p:sp>
        <p:nvSpPr>
          <p:cNvPr id="4" name="Foliennummernplatzhalter 3"/>
          <p:cNvSpPr>
            <a:spLocks noGrp="1"/>
          </p:cNvSpPr>
          <p:nvPr>
            <p:ph type="sldNum" sz="quarter" idx="10"/>
          </p:nvPr>
        </p:nvSpPr>
        <p:spPr/>
        <p:txBody>
          <a:bodyPr/>
          <a:lstStyle/>
          <a:p>
            <a:fld id="{FAC137F4-B1FC-445A-8151-3FB561F9BCA6}" type="slidenum">
              <a:rPr lang="de-DE" smtClean="0"/>
              <a:t>158</a:t>
            </a:fld>
            <a:endParaRPr lang="de-DE"/>
          </a:p>
        </p:txBody>
      </p:sp>
    </p:spTree>
    <p:extLst>
      <p:ext uri="{BB962C8B-B14F-4D97-AF65-F5344CB8AC3E}">
        <p14:creationId xmlns:p14="http://schemas.microsoft.com/office/powerpoint/2010/main" val="20003476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07_wortlistenvergleich.py</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160</a:t>
            </a:fld>
            <a:endParaRPr lang="de-DE"/>
          </a:p>
        </p:txBody>
      </p:sp>
    </p:spTree>
    <p:extLst>
      <p:ext uri="{BB962C8B-B14F-4D97-AF65-F5344CB8AC3E}">
        <p14:creationId xmlns:p14="http://schemas.microsoft.com/office/powerpoint/2010/main" val="11192584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mtClean="0"/>
              <a:t>Aufgabe an</a:t>
            </a:r>
            <a:r>
              <a:rPr lang="de-DE" baseline="0" smtClean="0"/>
              <a:t> Studis: Sixtupel für dieses Beispiel erstellen</a:t>
            </a:r>
            <a:endParaRPr lang="de-DE" smtClean="0"/>
          </a:p>
          <a:p>
            <a:pPr marL="0" marR="0" indent="0" algn="l" defTabSz="914400" rtl="0" eaLnBrk="1" fontAlgn="auto" latinLnBrk="0" hangingPunct="1">
              <a:lnSpc>
                <a:spcPct val="100000"/>
              </a:lnSpc>
              <a:spcBef>
                <a:spcPts val="0"/>
              </a:spcBef>
              <a:spcAft>
                <a:spcPts val="0"/>
              </a:spcAft>
              <a:buClrTx/>
              <a:buSzTx/>
              <a:buFontTx/>
              <a:buNone/>
              <a:tabLst/>
              <a:defRPr/>
            </a:pPr>
            <a:r>
              <a:rPr lang="de-DE" smtClean="0"/>
              <a:t>(Phenom II X4 965 Black Edition, {FX-6100, FX-4100}, Spiel, Phenom II X4 965 Black Edition, Peter, 18.3.2013)</a:t>
            </a:r>
          </a:p>
          <a:p>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162</a:t>
            </a:fld>
            <a:endParaRPr lang="de-DE"/>
          </a:p>
        </p:txBody>
      </p:sp>
    </p:spTree>
    <p:extLst>
      <p:ext uri="{BB962C8B-B14F-4D97-AF65-F5344CB8AC3E}">
        <p14:creationId xmlns:p14="http://schemas.microsoft.com/office/powerpoint/2010/main" val="5803070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eine Aussage über einen Aspekt</a:t>
            </a:r>
            <a:r>
              <a:rPr lang="de-DE" baseline="0" smtClean="0"/>
              <a:t> des Themas, auch „Feature“ in der Literatur</a:t>
            </a:r>
          </a:p>
          <a:p>
            <a:endParaRPr lang="de-DE"/>
          </a:p>
        </p:txBody>
      </p:sp>
      <p:sp>
        <p:nvSpPr>
          <p:cNvPr id="4" name="Foliennummernplatzhalter 3"/>
          <p:cNvSpPr>
            <a:spLocks noGrp="1"/>
          </p:cNvSpPr>
          <p:nvPr>
            <p:ph type="sldNum" sz="quarter" idx="10"/>
          </p:nvPr>
        </p:nvSpPr>
        <p:spPr/>
        <p:txBody>
          <a:bodyPr/>
          <a:lstStyle/>
          <a:p>
            <a:fld id="{8A6ADE98-CDF9-4BB5-98C0-7ABEDB9CF6AF}" type="slidenum">
              <a:rPr lang="de-DE" smtClean="0"/>
              <a:t>165</a:t>
            </a:fld>
            <a:endParaRPr lang="de-DE"/>
          </a:p>
        </p:txBody>
      </p:sp>
    </p:spTree>
    <p:extLst>
      <p:ext uri="{BB962C8B-B14F-4D97-AF65-F5344CB8AC3E}">
        <p14:creationId xmlns:p14="http://schemas.microsoft.com/office/powerpoint/2010/main" val="31861345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Extraktion des Aspekts</a:t>
            </a:r>
          </a:p>
          <a:p>
            <a:endParaRPr lang="de-DE" dirty="0" smtClean="0"/>
          </a:p>
          <a:p>
            <a:r>
              <a:rPr lang="de-DE" dirty="0" smtClean="0"/>
              <a:t>implizite Aspekte sind schwer zu erkennen und es gibt noch</a:t>
            </a:r>
            <a:r>
              <a:rPr lang="de-DE" baseline="0" dirty="0" smtClean="0"/>
              <a:t> nicht viele Ergebnisse dazu.</a:t>
            </a:r>
            <a:endParaRPr lang="de-DE" dirty="0"/>
          </a:p>
        </p:txBody>
      </p:sp>
      <p:sp>
        <p:nvSpPr>
          <p:cNvPr id="4" name="Foliennummernplatzhalter 3"/>
          <p:cNvSpPr>
            <a:spLocks noGrp="1"/>
          </p:cNvSpPr>
          <p:nvPr>
            <p:ph type="sldNum" sz="quarter" idx="10"/>
          </p:nvPr>
        </p:nvSpPr>
        <p:spPr/>
        <p:txBody>
          <a:bodyPr/>
          <a:lstStyle/>
          <a:p>
            <a:fld id="{8A6ADE98-CDF9-4BB5-98C0-7ABEDB9CF6AF}" type="slidenum">
              <a:rPr lang="de-DE" smtClean="0"/>
              <a:t>166</a:t>
            </a:fld>
            <a:endParaRPr lang="de-DE"/>
          </a:p>
        </p:txBody>
      </p:sp>
    </p:spTree>
    <p:extLst>
      <p:ext uri="{BB962C8B-B14F-4D97-AF65-F5344CB8AC3E}">
        <p14:creationId xmlns:p14="http://schemas.microsoft.com/office/powerpoint/2010/main" val="19182673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wird</a:t>
            </a:r>
            <a:r>
              <a:rPr lang="de-DE" baseline="0" smtClean="0"/>
              <a:t> in den folgenden Folien erklärt</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168</a:t>
            </a:fld>
            <a:endParaRPr lang="de-DE"/>
          </a:p>
        </p:txBody>
      </p:sp>
    </p:spTree>
    <p:extLst>
      <p:ext uri="{BB962C8B-B14F-4D97-AF65-F5344CB8AC3E}">
        <p14:creationId xmlns:p14="http://schemas.microsoft.com/office/powerpoint/2010/main" val="34216263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Extraktion des Aspekts: explizit</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Klick:</a:t>
            </a:r>
            <a:r>
              <a:rPr lang="de-DE" baseline="0" dirty="0" smtClean="0"/>
              <a:t> Aufgabe</a:t>
            </a:r>
            <a:endParaRPr lang="de-DE" dirty="0" smtClean="0"/>
          </a:p>
          <a:p>
            <a:endParaRPr lang="de-DE" dirty="0"/>
          </a:p>
        </p:txBody>
      </p:sp>
      <p:sp>
        <p:nvSpPr>
          <p:cNvPr id="4" name="Foliennummernplatzhalter 3"/>
          <p:cNvSpPr>
            <a:spLocks noGrp="1"/>
          </p:cNvSpPr>
          <p:nvPr>
            <p:ph type="sldNum" sz="quarter" idx="10"/>
          </p:nvPr>
        </p:nvSpPr>
        <p:spPr/>
        <p:txBody>
          <a:bodyPr/>
          <a:lstStyle/>
          <a:p>
            <a:fld id="{8A6ADE98-CDF9-4BB5-98C0-7ABEDB9CF6AF}" type="slidenum">
              <a:rPr lang="de-DE" smtClean="0"/>
              <a:t>169</a:t>
            </a:fld>
            <a:endParaRPr lang="de-DE"/>
          </a:p>
        </p:txBody>
      </p:sp>
    </p:spTree>
    <p:extLst>
      <p:ext uri="{BB962C8B-B14F-4D97-AF65-F5344CB8AC3E}">
        <p14:creationId xmlns:p14="http://schemas.microsoft.com/office/powerpoint/2010/main" val="29444317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Liu,</a:t>
            </a:r>
            <a:r>
              <a:rPr lang="de-DE" baseline="0" smtClean="0"/>
              <a:t> Kap. 5, auch mit Literatur-Überblick</a:t>
            </a:r>
            <a:endParaRPr lang="de-DE"/>
          </a:p>
        </p:txBody>
      </p:sp>
      <p:sp>
        <p:nvSpPr>
          <p:cNvPr id="4" name="Foliennummernplatzhalter 3"/>
          <p:cNvSpPr>
            <a:spLocks noGrp="1"/>
          </p:cNvSpPr>
          <p:nvPr>
            <p:ph type="sldNum" sz="quarter" idx="10"/>
          </p:nvPr>
        </p:nvSpPr>
        <p:spPr/>
        <p:txBody>
          <a:bodyPr/>
          <a:lstStyle/>
          <a:p>
            <a:fld id="{30541930-0F2A-40E6-A775-256349E31BB5}" type="slidenum">
              <a:rPr lang="de-DE" smtClean="0"/>
              <a:t>170</a:t>
            </a:fld>
            <a:endParaRPr lang="de-DE"/>
          </a:p>
        </p:txBody>
      </p:sp>
    </p:spTree>
    <p:extLst>
      <p:ext uri="{BB962C8B-B14F-4D97-AF65-F5344CB8AC3E}">
        <p14:creationId xmlns:p14="http://schemas.microsoft.com/office/powerpoint/2010/main" val="16595058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Extraktion des Aspekts: explizit</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smtClean="0"/>
          </a:p>
          <a:p>
            <a:endParaRPr lang="en-US" dirty="0"/>
          </a:p>
        </p:txBody>
      </p:sp>
      <p:sp>
        <p:nvSpPr>
          <p:cNvPr id="4" name="Foliennummernplatzhalter 3"/>
          <p:cNvSpPr>
            <a:spLocks noGrp="1"/>
          </p:cNvSpPr>
          <p:nvPr>
            <p:ph type="sldNum" sz="quarter" idx="10"/>
          </p:nvPr>
        </p:nvSpPr>
        <p:spPr/>
        <p:txBody>
          <a:bodyPr/>
          <a:lstStyle/>
          <a:p>
            <a:fld id="{8A6ADE98-CDF9-4BB5-98C0-7ABEDB9CF6AF}" type="slidenum">
              <a:rPr lang="de-DE" smtClean="0"/>
              <a:t>173</a:t>
            </a:fld>
            <a:endParaRPr lang="de-DE"/>
          </a:p>
        </p:txBody>
      </p:sp>
    </p:spTree>
    <p:extLst>
      <p:ext uri="{BB962C8B-B14F-4D97-AF65-F5344CB8AC3E}">
        <p14:creationId xmlns:p14="http://schemas.microsoft.com/office/powerpoint/2010/main" val="292881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mtClean="0"/>
              <a:t>Zeit ist wichtig, weil es einen Unterschied macht, ob die Meinung</a:t>
            </a:r>
            <a:r>
              <a:rPr lang="de-DE" baseline="0" smtClean="0"/>
              <a:t> heute oder vor 2 Jahren galt.</a:t>
            </a:r>
          </a:p>
          <a:p>
            <a:endParaRPr lang="de-DE" baseline="0" smtClean="0"/>
          </a:p>
          <a:p>
            <a:r>
              <a:rPr lang="de-DE" baseline="0" smtClean="0"/>
              <a:t>Quintupel: unstrukturierte Daten (Text) in strukturierte Daten (Quintupel) verwandelt.</a:t>
            </a:r>
            <a:endParaRPr lang="de-DE"/>
          </a:p>
        </p:txBody>
      </p:sp>
      <p:sp>
        <p:nvSpPr>
          <p:cNvPr id="4" name="Foliennummernplatzhalter 3"/>
          <p:cNvSpPr>
            <a:spLocks noGrp="1"/>
          </p:cNvSpPr>
          <p:nvPr>
            <p:ph type="sldNum" sz="quarter" idx="10"/>
          </p:nvPr>
        </p:nvSpPr>
        <p:spPr/>
        <p:txBody>
          <a:bodyPr/>
          <a:lstStyle/>
          <a:p>
            <a:fld id="{ADCDEC9A-471B-4720-999A-956364FD321C}" type="slidenum">
              <a:rPr lang="de-DE" smtClean="0"/>
              <a:t>15</a:t>
            </a:fld>
            <a:endParaRPr lang="de-DE"/>
          </a:p>
        </p:txBody>
      </p:sp>
    </p:spTree>
    <p:extLst>
      <p:ext uri="{BB962C8B-B14F-4D97-AF65-F5344CB8AC3E}">
        <p14:creationId xmlns:p14="http://schemas.microsoft.com/office/powerpoint/2010/main" val="3073607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10_aspects_and_targets.py</a:t>
            </a:r>
          </a:p>
          <a:p>
            <a:r>
              <a:rPr lang="de-DE" dirty="0" smtClean="0"/>
              <a:t>10_aspects.py</a:t>
            </a:r>
            <a:endParaRPr lang="de-DE" dirty="0"/>
          </a:p>
        </p:txBody>
      </p:sp>
      <p:sp>
        <p:nvSpPr>
          <p:cNvPr id="4" name="Foliennummernplatzhalter 3"/>
          <p:cNvSpPr>
            <a:spLocks noGrp="1"/>
          </p:cNvSpPr>
          <p:nvPr>
            <p:ph type="sldNum" sz="quarter" idx="10"/>
          </p:nvPr>
        </p:nvSpPr>
        <p:spPr/>
        <p:txBody>
          <a:bodyPr/>
          <a:lstStyle/>
          <a:p>
            <a:fld id="{1DBF0EA6-9238-4F7A-B156-AEA5F17E8A73}" type="slidenum">
              <a:rPr lang="de-DE" smtClean="0"/>
              <a:t>174</a:t>
            </a:fld>
            <a:endParaRPr lang="de-DE"/>
          </a:p>
        </p:txBody>
      </p:sp>
    </p:spTree>
    <p:extLst>
      <p:ext uri="{BB962C8B-B14F-4D97-AF65-F5344CB8AC3E}">
        <p14:creationId xmlns:p14="http://schemas.microsoft.com/office/powerpoint/2010/main" val="3458721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Extraktion des Aspekts: explizit</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smtClean="0"/>
          </a:p>
          <a:p>
            <a:r>
              <a:rPr lang="en-US" dirty="0" smtClean="0"/>
              <a:t>Liu </a:t>
            </a:r>
            <a:r>
              <a:rPr lang="en-US" dirty="0" err="1" smtClean="0"/>
              <a:t>ch.</a:t>
            </a:r>
            <a:r>
              <a:rPr lang="en-US" dirty="0" smtClean="0"/>
              <a:t> 5.8</a:t>
            </a:r>
          </a:p>
          <a:p>
            <a:endParaRPr lang="en-US" dirty="0"/>
          </a:p>
        </p:txBody>
      </p:sp>
      <p:sp>
        <p:nvSpPr>
          <p:cNvPr id="4" name="Foliennummernplatzhalter 3"/>
          <p:cNvSpPr>
            <a:spLocks noGrp="1"/>
          </p:cNvSpPr>
          <p:nvPr>
            <p:ph type="sldNum" sz="quarter" idx="10"/>
          </p:nvPr>
        </p:nvSpPr>
        <p:spPr/>
        <p:txBody>
          <a:bodyPr/>
          <a:lstStyle/>
          <a:p>
            <a:fld id="{8A6ADE98-CDF9-4BB5-98C0-7ABEDB9CF6AF}" type="slidenum">
              <a:rPr lang="de-DE" smtClean="0"/>
              <a:t>175</a:t>
            </a:fld>
            <a:endParaRPr lang="de-DE"/>
          </a:p>
        </p:txBody>
      </p:sp>
    </p:spTree>
    <p:extLst>
      <p:ext uri="{BB962C8B-B14F-4D97-AF65-F5344CB8AC3E}">
        <p14:creationId xmlns:p14="http://schemas.microsoft.com/office/powerpoint/2010/main" val="19417305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Extraktion des Aspekts: implizit</a:t>
            </a:r>
          </a:p>
          <a:p>
            <a:endParaRPr lang="en-US" dirty="0"/>
          </a:p>
        </p:txBody>
      </p:sp>
      <p:sp>
        <p:nvSpPr>
          <p:cNvPr id="4" name="Foliennummernplatzhalter 3"/>
          <p:cNvSpPr>
            <a:spLocks noGrp="1"/>
          </p:cNvSpPr>
          <p:nvPr>
            <p:ph type="sldNum" sz="quarter" idx="10"/>
          </p:nvPr>
        </p:nvSpPr>
        <p:spPr/>
        <p:txBody>
          <a:bodyPr/>
          <a:lstStyle/>
          <a:p>
            <a:fld id="{8A6ADE98-CDF9-4BB5-98C0-7ABEDB9CF6AF}" type="slidenum">
              <a:rPr lang="de-DE" smtClean="0"/>
              <a:t>176</a:t>
            </a:fld>
            <a:endParaRPr lang="de-DE"/>
          </a:p>
        </p:txBody>
      </p:sp>
    </p:spTree>
    <p:extLst>
      <p:ext uri="{BB962C8B-B14F-4D97-AF65-F5344CB8AC3E}">
        <p14:creationId xmlns:p14="http://schemas.microsoft.com/office/powerpoint/2010/main" val="2357751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Sentiment-Klassifikation des Aspekts</a:t>
            </a:r>
            <a:endParaRPr lang="en-US" dirty="0"/>
          </a:p>
        </p:txBody>
      </p:sp>
      <p:sp>
        <p:nvSpPr>
          <p:cNvPr id="4" name="Foliennummernplatzhalter 3"/>
          <p:cNvSpPr>
            <a:spLocks noGrp="1"/>
          </p:cNvSpPr>
          <p:nvPr>
            <p:ph type="sldNum" sz="quarter" idx="10"/>
          </p:nvPr>
        </p:nvSpPr>
        <p:spPr/>
        <p:txBody>
          <a:bodyPr/>
          <a:lstStyle/>
          <a:p>
            <a:fld id="{8A6ADE98-CDF9-4BB5-98C0-7ABEDB9CF6AF}" type="slidenum">
              <a:rPr lang="de-DE" smtClean="0"/>
              <a:t>177</a:t>
            </a:fld>
            <a:endParaRPr lang="de-DE"/>
          </a:p>
        </p:txBody>
      </p:sp>
    </p:spTree>
    <p:extLst>
      <p:ext uri="{BB962C8B-B14F-4D97-AF65-F5344CB8AC3E}">
        <p14:creationId xmlns:p14="http://schemas.microsoft.com/office/powerpoint/2010/main" val="33856064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Sentiment-Klassifikation des Aspekts</a:t>
            </a:r>
            <a:endParaRPr lang="en-US" dirty="0"/>
          </a:p>
        </p:txBody>
      </p:sp>
      <p:sp>
        <p:nvSpPr>
          <p:cNvPr id="4" name="Foliennummernplatzhalter 3"/>
          <p:cNvSpPr>
            <a:spLocks noGrp="1"/>
          </p:cNvSpPr>
          <p:nvPr>
            <p:ph type="sldNum" sz="quarter" idx="10"/>
          </p:nvPr>
        </p:nvSpPr>
        <p:spPr/>
        <p:txBody>
          <a:bodyPr/>
          <a:lstStyle/>
          <a:p>
            <a:fld id="{8A6ADE98-CDF9-4BB5-98C0-7ABEDB9CF6AF}" type="slidenum">
              <a:rPr lang="de-DE" smtClean="0"/>
              <a:t>178</a:t>
            </a:fld>
            <a:endParaRPr lang="de-DE"/>
          </a:p>
        </p:txBody>
      </p:sp>
    </p:spTree>
    <p:extLst>
      <p:ext uri="{BB962C8B-B14F-4D97-AF65-F5344CB8AC3E}">
        <p14:creationId xmlns:p14="http://schemas.microsoft.com/office/powerpoint/2010/main" val="8783497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Sentiment-Klassifikation des Aspekts: </a:t>
            </a:r>
            <a:r>
              <a:rPr lang="de-DE" dirty="0" err="1" smtClean="0"/>
              <a:t>Supervised</a:t>
            </a:r>
            <a:r>
              <a:rPr lang="de-DE" baseline="0" dirty="0" smtClean="0"/>
              <a:t> Learning</a:t>
            </a:r>
            <a:endParaRPr lang="en-US" dirty="0" smtClean="0"/>
          </a:p>
          <a:p>
            <a:endParaRPr lang="en-US" dirty="0"/>
          </a:p>
        </p:txBody>
      </p:sp>
      <p:sp>
        <p:nvSpPr>
          <p:cNvPr id="4" name="Foliennummernplatzhalter 3"/>
          <p:cNvSpPr>
            <a:spLocks noGrp="1"/>
          </p:cNvSpPr>
          <p:nvPr>
            <p:ph type="sldNum" sz="quarter" idx="10"/>
          </p:nvPr>
        </p:nvSpPr>
        <p:spPr/>
        <p:txBody>
          <a:bodyPr/>
          <a:lstStyle/>
          <a:p>
            <a:fld id="{8A6ADE98-CDF9-4BB5-98C0-7ABEDB9CF6AF}" type="slidenum">
              <a:rPr lang="de-DE" smtClean="0"/>
              <a:t>179</a:t>
            </a:fld>
            <a:endParaRPr lang="de-DE"/>
          </a:p>
        </p:txBody>
      </p:sp>
    </p:spTree>
    <p:extLst>
      <p:ext uri="{BB962C8B-B14F-4D97-AF65-F5344CB8AC3E}">
        <p14:creationId xmlns:p14="http://schemas.microsoft.com/office/powerpoint/2010/main" val="30436562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Sentiment-Klassifikation des Aspekts: </a:t>
            </a:r>
            <a:r>
              <a:rPr lang="de-DE" dirty="0" err="1" smtClean="0"/>
              <a:t>Unsupervised</a:t>
            </a:r>
            <a:r>
              <a:rPr lang="de-DE" baseline="0" dirty="0" smtClean="0"/>
              <a:t> Learning</a:t>
            </a:r>
            <a:endParaRPr lang="en-US" dirty="0" smtClean="0"/>
          </a:p>
          <a:p>
            <a:r>
              <a:rPr lang="de-DE" dirty="0" smtClean="0"/>
              <a:t>Ding et al. 2008, nach Bing Liu, Kap. 5</a:t>
            </a:r>
          </a:p>
          <a:p>
            <a:r>
              <a:rPr lang="de-DE" dirty="0" err="1" smtClean="0"/>
              <a:t>good</a:t>
            </a:r>
            <a:r>
              <a:rPr lang="de-DE" dirty="0" smtClean="0"/>
              <a:t> ist ein positives</a:t>
            </a:r>
            <a:r>
              <a:rPr lang="de-DE" baseline="0" dirty="0" smtClean="0"/>
              <a:t> Sentiment-Wort</a:t>
            </a:r>
          </a:p>
          <a:p>
            <a:r>
              <a:rPr lang="de-DE" baseline="0" dirty="0" err="1" smtClean="0"/>
              <a:t>long</a:t>
            </a:r>
            <a:r>
              <a:rPr lang="de-DE" baseline="0" dirty="0" smtClean="0"/>
              <a:t> ist kein allgemeines positives Sentiment-Wort, sondern ein domänenspezifisches</a:t>
            </a:r>
          </a:p>
          <a:p>
            <a:r>
              <a:rPr lang="de-DE" dirty="0" smtClean="0"/>
              <a:t>… es geht weiter</a:t>
            </a:r>
            <a:endParaRPr lang="de-DE" dirty="0"/>
          </a:p>
        </p:txBody>
      </p:sp>
      <p:sp>
        <p:nvSpPr>
          <p:cNvPr id="4" name="Foliennummernplatzhalter 3"/>
          <p:cNvSpPr>
            <a:spLocks noGrp="1"/>
          </p:cNvSpPr>
          <p:nvPr>
            <p:ph type="sldNum" sz="quarter" idx="10"/>
          </p:nvPr>
        </p:nvSpPr>
        <p:spPr/>
        <p:txBody>
          <a:bodyPr/>
          <a:lstStyle/>
          <a:p>
            <a:fld id="{30541930-0F2A-40E6-A775-256349E31BB5}" type="slidenum">
              <a:rPr lang="de-DE" smtClean="0"/>
              <a:t>181</a:t>
            </a:fld>
            <a:endParaRPr lang="de-DE"/>
          </a:p>
        </p:txBody>
      </p:sp>
    </p:spTree>
    <p:extLst>
      <p:ext uri="{BB962C8B-B14F-4D97-AF65-F5344CB8AC3E}">
        <p14:creationId xmlns:p14="http://schemas.microsoft.com/office/powerpoint/2010/main" val="22898092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Sentiment-Klassifikation des Aspekts: </a:t>
            </a:r>
            <a:r>
              <a:rPr lang="de-DE" dirty="0" err="1" smtClean="0"/>
              <a:t>Unsupervised</a:t>
            </a:r>
            <a:r>
              <a:rPr lang="de-DE" baseline="0" dirty="0" smtClean="0"/>
              <a:t> Learning</a:t>
            </a:r>
            <a:endParaRPr lang="en-US" dirty="0" smtClean="0"/>
          </a:p>
          <a:p>
            <a:r>
              <a:rPr lang="de-DE" dirty="0" smtClean="0"/>
              <a:t>Durch den</a:t>
            </a:r>
            <a:r>
              <a:rPr lang="de-DE" baseline="0" dirty="0" smtClean="0"/>
              <a:t> Gegensatz kann man </a:t>
            </a:r>
            <a:r>
              <a:rPr lang="de-DE" baseline="0" dirty="0" err="1" smtClean="0"/>
              <a:t>inferieren</a:t>
            </a:r>
            <a:r>
              <a:rPr lang="de-DE" baseline="0" dirty="0" smtClean="0"/>
              <a:t>, dass „</a:t>
            </a:r>
            <a:r>
              <a:rPr lang="de-DE" baseline="0" dirty="0" err="1" smtClean="0"/>
              <a:t>long</a:t>
            </a:r>
            <a:r>
              <a:rPr lang="de-DE" baseline="0" dirty="0" smtClean="0"/>
              <a:t>“ ein positives Sentiment-Wort ist.</a:t>
            </a:r>
          </a:p>
          <a:p>
            <a:r>
              <a:rPr lang="de-DE" baseline="0" dirty="0" smtClean="0"/>
              <a:t>Methode aus Liu, Kap. 5, Aufgabe für AG</a:t>
            </a:r>
            <a:endParaRPr lang="de-DE" dirty="0"/>
          </a:p>
        </p:txBody>
      </p:sp>
      <p:sp>
        <p:nvSpPr>
          <p:cNvPr id="4" name="Foliennummernplatzhalter 3"/>
          <p:cNvSpPr>
            <a:spLocks noGrp="1"/>
          </p:cNvSpPr>
          <p:nvPr>
            <p:ph type="sldNum" sz="quarter" idx="10"/>
          </p:nvPr>
        </p:nvSpPr>
        <p:spPr/>
        <p:txBody>
          <a:bodyPr/>
          <a:lstStyle/>
          <a:p>
            <a:fld id="{30541930-0F2A-40E6-A775-256349E31BB5}" type="slidenum">
              <a:rPr lang="de-DE" smtClean="0"/>
              <a:t>182</a:t>
            </a:fld>
            <a:endParaRPr lang="de-DE"/>
          </a:p>
        </p:txBody>
      </p:sp>
    </p:spTree>
    <p:extLst>
      <p:ext uri="{BB962C8B-B14F-4D97-AF65-F5344CB8AC3E}">
        <p14:creationId xmlns:p14="http://schemas.microsoft.com/office/powerpoint/2010/main" val="7837130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Sentiment-Klassifikation des Aspekts: </a:t>
            </a:r>
            <a:r>
              <a:rPr lang="de-DE" dirty="0" err="1" smtClean="0"/>
              <a:t>Deep</a:t>
            </a:r>
            <a:r>
              <a:rPr lang="de-DE" dirty="0" smtClean="0"/>
              <a:t> Analysis</a:t>
            </a:r>
            <a:endParaRPr lang="en-US" dirty="0" smtClean="0"/>
          </a:p>
          <a:p>
            <a:endParaRPr lang="en-US" dirty="0"/>
          </a:p>
        </p:txBody>
      </p:sp>
      <p:sp>
        <p:nvSpPr>
          <p:cNvPr id="4" name="Foliennummernplatzhalter 3"/>
          <p:cNvSpPr>
            <a:spLocks noGrp="1"/>
          </p:cNvSpPr>
          <p:nvPr>
            <p:ph type="sldNum" sz="quarter" idx="10"/>
          </p:nvPr>
        </p:nvSpPr>
        <p:spPr/>
        <p:txBody>
          <a:bodyPr/>
          <a:lstStyle/>
          <a:p>
            <a:fld id="{8A6ADE98-CDF9-4BB5-98C0-7ABEDB9CF6AF}" type="slidenum">
              <a:rPr lang="de-DE" smtClean="0"/>
              <a:t>183</a:t>
            </a:fld>
            <a:endParaRPr lang="de-DE"/>
          </a:p>
        </p:txBody>
      </p:sp>
    </p:spTree>
    <p:extLst>
      <p:ext uri="{BB962C8B-B14F-4D97-AF65-F5344CB8AC3E}">
        <p14:creationId xmlns:p14="http://schemas.microsoft.com/office/powerpoint/2010/main" val="24617571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Sentiment-Klassifikation des Aspekts: </a:t>
            </a:r>
            <a:r>
              <a:rPr lang="de-DE" dirty="0" err="1" smtClean="0"/>
              <a:t>Deep</a:t>
            </a:r>
            <a:r>
              <a:rPr lang="de-DE" dirty="0" smtClean="0"/>
              <a:t> Analysis</a:t>
            </a:r>
            <a:endParaRPr lang="en-US" dirty="0" smtClean="0"/>
          </a:p>
          <a:p>
            <a:endParaRPr lang="de-DE" dirty="0"/>
          </a:p>
        </p:txBody>
      </p:sp>
      <p:sp>
        <p:nvSpPr>
          <p:cNvPr id="4" name="Foliennummernplatzhalter 3"/>
          <p:cNvSpPr>
            <a:spLocks noGrp="1"/>
          </p:cNvSpPr>
          <p:nvPr>
            <p:ph type="sldNum" sz="quarter" idx="10"/>
          </p:nvPr>
        </p:nvSpPr>
        <p:spPr/>
        <p:txBody>
          <a:bodyPr/>
          <a:lstStyle/>
          <a:p>
            <a:fld id="{8A6ADE98-CDF9-4BB5-98C0-7ABEDB9CF6AF}" type="slidenum">
              <a:rPr lang="de-DE" smtClean="0"/>
              <a:t>184</a:t>
            </a:fld>
            <a:endParaRPr lang="de-DE"/>
          </a:p>
        </p:txBody>
      </p:sp>
    </p:spTree>
    <p:extLst>
      <p:ext uri="{BB962C8B-B14F-4D97-AF65-F5344CB8AC3E}">
        <p14:creationId xmlns:p14="http://schemas.microsoft.com/office/powerpoint/2010/main" val="410543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B7E0C345-4295-41C5-9D87-093E8A385765}" type="datetime1">
              <a:rPr lang="de-DE" smtClean="0"/>
              <a:t>17.06.2021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25275724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6F75F976-63D7-4A7C-BB72-1D4392F9ABE4}" type="datetime1">
              <a:rPr lang="de-DE" smtClean="0"/>
              <a:t>17.06.2021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1900232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BFB01606-1014-4256-AADE-2ACD9A7B5929}" type="datetime1">
              <a:rPr lang="de-DE" smtClean="0"/>
              <a:t>17.06.2021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150980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D286F4A1-0FAA-4EBE-BC2D-76EB6E6F71E5}" type="datetime1">
              <a:rPr lang="de-DE" smtClean="0"/>
              <a:t>17.06.2021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1693138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fld id="{1D516314-F284-42D5-90E1-240EBCE54CEF}" type="datetime1">
              <a:rPr lang="de-DE" smtClean="0"/>
              <a:t>17.06.2021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2055476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0A8E1EF1-0165-4C6C-84C2-B4C445FA4517}" type="datetime1">
              <a:rPr lang="de-DE" smtClean="0"/>
              <a:t>17.06.2021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4249885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4A9521F2-C91B-4172-B5CB-4A48EE7A5AA5}" type="datetime1">
              <a:rPr lang="de-DE" smtClean="0"/>
              <a:t>17.06.2021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44742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62893371-91E8-482A-BC4A-4BF4663FC619}" type="datetime1">
              <a:rPr lang="de-DE" smtClean="0"/>
              <a:t>17.06.2021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140093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963BC8F-17FE-407D-8144-BDAB05CB1AA8}" type="datetime1">
              <a:rPr lang="de-DE" smtClean="0"/>
              <a:t>17.06.2021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189689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8F06A943-71FA-4FFE-AF34-293EDC5E26DD}" type="datetime1">
              <a:rPr lang="de-DE" smtClean="0"/>
              <a:t>17.06.2021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188112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1B9FEFBC-DB29-4C56-9A7B-1F2BE89B03AC}" type="datetime1">
              <a:rPr lang="de-DE" smtClean="0"/>
              <a:t>17.06.2021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90AD7F9-ADAE-46E7-AC5A-255D27BB8C59}" type="slidenum">
              <a:rPr lang="de-DE" smtClean="0"/>
              <a:t>‹Nr.›</a:t>
            </a:fld>
            <a:endParaRPr lang="de-DE"/>
          </a:p>
        </p:txBody>
      </p:sp>
    </p:spTree>
    <p:extLst>
      <p:ext uri="{BB962C8B-B14F-4D97-AF65-F5344CB8AC3E}">
        <p14:creationId xmlns:p14="http://schemas.microsoft.com/office/powerpoint/2010/main" val="346958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A563D-D636-449D-A59F-FFC078704B07}" type="datetime1">
              <a:rPr lang="de-DE" smtClean="0"/>
              <a:t>17.06.2021</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0AD7F9-ADAE-46E7-AC5A-255D27BB8C59}" type="slidenum">
              <a:rPr lang="de-DE" smtClean="0"/>
              <a:t>‹Nr.›</a:t>
            </a:fld>
            <a:endParaRPr lang="de-DE"/>
          </a:p>
        </p:txBody>
      </p:sp>
    </p:spTree>
    <p:extLst>
      <p:ext uri="{BB962C8B-B14F-4D97-AF65-F5344CB8AC3E}">
        <p14:creationId xmlns:p14="http://schemas.microsoft.com/office/powerpoint/2010/main" val="2699265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www.opinion-mining.org/SePL-Sentiment-Phrase-List"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nathanrooy.github.io/posts/2018-03-22/word2vec-from-scratch-with-python-and-numpy/"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www.heise.de/autos/artikel/Ne...W-1013259.html"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amazon.de/review/R2VOUFKU00HGNZ/ref=cm_cr_dp_title?ie=UTF8&amp;ASIN=B004OVF0T2&amp;channel=detail-glance&amp;nodeID=530484031&amp;store=digital-tex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amazon.de/gp/pdp/profile/A3IVQ3EQ42NWG4/ref=cm_cr_dp_pdp"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erg.delph-in.net/logon"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amazon.de/review/R2VOUFKU00HGNZ/ref=cm_cr_dp_title?ie=UTF8&amp;ASIN=B004OVF0T2&amp;channel=detail-glance&amp;nodeID=530484031&amp;store=digital-tex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amazon.de/gp/pdp/profile/A3IVQ3EQ42NWG4/ref=cm_cr_dp_pdp" TargetMode="Externa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www.amazon.de/review/R2VOUFKU00HGNZ/ref=cm_cr_dp_title?ie=UTF8&amp;ASIN=B004OVF0T2&amp;channel=detail-glance&amp;nodeID=530484031&amp;store=digital-tex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amazon.de/gp/pdp/profile/A3IVQ3EQ42NWG4/ref=cm_cr_dp_pdp"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amazon.de/gp/pdp/profile/A3IVQ3EQ42NWG4/ref=cm_cr_dp_pdp" TargetMode="External"/><Relationship Id="rId2" Type="http://schemas.openxmlformats.org/officeDocument/2006/relationships/hyperlink" Target="http://www.amazon.de/review/R2VOUFKU00HGNZ/ref=cm_cr_dp_title?ie=UTF8&amp;ASIN=B004OVF0T2&amp;channel=detail-glance&amp;nodeID=530484031&amp;store=digital-tex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amazon.de/review/R2VOUFKU00HGNZ/ref=cm_cr_dp_title?ie=UTF8&amp;ASIN=B004OVF0T2&amp;channel=detail-glance&amp;nodeID=530484031&amp;store=digital-tex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amazon.de/gp/pdp/profile/A3IVQ3EQ42NWG4/ref=cm_cr_dp_pdp" TargetMode="External"/><Relationship Id="rId2" Type="http://schemas.openxmlformats.org/officeDocument/2006/relationships/hyperlink" Target="http://www.amazon.de/review/R2VOUFKU00HGNZ/ref=cm_cr_dp_title?ie=UTF8&amp;ASIN=B004OVF0T2&amp;channel=detail-glance&amp;nodeID=530484031&amp;store=digital-tex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amazon.de/gp/pdp/profile/A2DDFZZ2UQMOQP/ref=cm_cr_rdp_pd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demos.gate.ac.uk/arcomem/opinions/opinions.html" TargetMode="External"/><Relationship Id="rId2" Type="http://schemas.openxmlformats.org/officeDocument/2006/relationships/hyperlink" Target="http://demo.opinion-mining.org/" TargetMode="External"/><Relationship Id="rId1" Type="http://schemas.openxmlformats.org/officeDocument/2006/relationships/slideLayout" Target="../slideLayouts/slideLayout2.xml"/><Relationship Id="rId6" Type="http://schemas.openxmlformats.org/officeDocument/2006/relationships/hyperlink" Target="http://nlp.stanford.edu:8080/sentiment/rntnDemo.html" TargetMode="External"/><Relationship Id="rId5" Type="http://schemas.openxmlformats.org/officeDocument/2006/relationships/hyperlink" Target="http://text-processing.com/demo/sentiment/" TargetMode="External"/><Relationship Id="rId4" Type="http://schemas.openxmlformats.org/officeDocument/2006/relationships/hyperlink" Target="https://semantria.com/dem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www.academia.edu/5622548/Bayesian_Classification_with_Insect_examples" TargetMode="External"/><Relationship Id="rId2" Type="http://schemas.openxmlformats.org/officeDocument/2006/relationships/hyperlink" Target="http://www.statsoft.com/textbook/naive-bayes-classifier/"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jpe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w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3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28.gif"/><Relationship Id="rId4" Type="http://schemas.openxmlformats.org/officeDocument/2006/relationships/hyperlink" Target="http://www.statsoft.com/textbook/naive-bayes-classifier/"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9.gif"/></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Sentimentanalyse</a:t>
            </a:r>
            <a:r>
              <a:rPr lang="de-DE" dirty="0" smtClean="0"/>
              <a:t> mit Python</a:t>
            </a:r>
            <a:endParaRPr lang="de-DE" dirty="0"/>
          </a:p>
        </p:txBody>
      </p:sp>
      <p:sp>
        <p:nvSpPr>
          <p:cNvPr id="3" name="Untertitel 2"/>
          <p:cNvSpPr>
            <a:spLocks noGrp="1"/>
          </p:cNvSpPr>
          <p:nvPr>
            <p:ph type="subTitle" idx="1"/>
          </p:nvPr>
        </p:nvSpPr>
        <p:spPr/>
        <p:txBody>
          <a:bodyPr/>
          <a:lstStyle/>
          <a:p>
            <a:r>
              <a:rPr lang="de-DE" dirty="0" smtClean="0"/>
              <a:t>Interaktiver Kurs</a:t>
            </a:r>
            <a:endParaRPr lang="de-DE" dirty="0"/>
          </a:p>
        </p:txBody>
      </p:sp>
    </p:spTree>
    <p:extLst>
      <p:ext uri="{BB962C8B-B14F-4D97-AF65-F5344CB8AC3E}">
        <p14:creationId xmlns:p14="http://schemas.microsoft.com/office/powerpoint/2010/main" val="3265299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Beitrag in </a:t>
            </a:r>
            <a:r>
              <a:rPr lang="de-DE" smtClean="0"/>
              <a:t>einem Forum über Kameras</a:t>
            </a:r>
            <a:endParaRPr lang="de-DE"/>
          </a:p>
        </p:txBody>
      </p:sp>
      <p:sp>
        <p:nvSpPr>
          <p:cNvPr id="3" name="Inhaltsplatzhalter 2"/>
          <p:cNvSpPr>
            <a:spLocks noGrp="1"/>
          </p:cNvSpPr>
          <p:nvPr>
            <p:ph idx="1"/>
          </p:nvPr>
        </p:nvSpPr>
        <p:spPr>
          <a:xfrm>
            <a:off x="1919536" y="2060849"/>
            <a:ext cx="8229600" cy="4525963"/>
          </a:xfrm>
        </p:spPr>
        <p:txBody>
          <a:bodyPr/>
          <a:lstStyle/>
          <a:p>
            <a:pPr marL="0" indent="0" algn="r">
              <a:buNone/>
            </a:pPr>
            <a:r>
              <a:rPr lang="de-DE" smtClean="0"/>
              <a:t> Peter                                                           3.9.2012 </a:t>
            </a:r>
          </a:p>
          <a:p>
            <a:pPr marL="0" indent="0">
              <a:buNone/>
            </a:pPr>
            <a:r>
              <a:rPr lang="de-DE" i="1" smtClean="0"/>
              <a:t>Vor sechs Monaten habe ich die Kamera gekauft. Sie ist einfach super! Die Bildqualität ist überragend. Die Batterien halten ewig. Nur meine Frau denkt, dass die Kamera zu schwer ist. </a:t>
            </a:r>
            <a:endParaRPr lang="de-DE" i="1"/>
          </a:p>
        </p:txBody>
      </p:sp>
      <p:sp>
        <p:nvSpPr>
          <p:cNvPr id="15" name="Ellipse 14"/>
          <p:cNvSpPr/>
          <p:nvPr/>
        </p:nvSpPr>
        <p:spPr>
          <a:xfrm>
            <a:off x="8328248" y="1330649"/>
            <a:ext cx="1440160" cy="46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Meinung</a:t>
            </a:r>
          </a:p>
        </p:txBody>
      </p:sp>
      <p:cxnSp>
        <p:nvCxnSpPr>
          <p:cNvPr id="17" name="Gerade Verbindung mit Pfeil 16"/>
          <p:cNvCxnSpPr>
            <a:stCxn id="15" idx="4"/>
          </p:cNvCxnSpPr>
          <p:nvPr/>
        </p:nvCxnSpPr>
        <p:spPr>
          <a:xfrm flipH="1">
            <a:off x="3778786" y="1798701"/>
            <a:ext cx="5269542" cy="12605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flipH="1">
            <a:off x="5927075" y="1798701"/>
            <a:ext cx="3255533" cy="12605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15" idx="4"/>
          </p:cNvCxnSpPr>
          <p:nvPr/>
        </p:nvCxnSpPr>
        <p:spPr>
          <a:xfrm flipH="1">
            <a:off x="4221664" y="1798701"/>
            <a:ext cx="4826664" cy="168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15" idx="4"/>
          </p:cNvCxnSpPr>
          <p:nvPr/>
        </p:nvCxnSpPr>
        <p:spPr>
          <a:xfrm flipH="1">
            <a:off x="5243525" y="1798701"/>
            <a:ext cx="3804803" cy="21602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Foliennummernplatzhalter 3"/>
          <p:cNvSpPr>
            <a:spLocks noGrp="1"/>
          </p:cNvSpPr>
          <p:nvPr>
            <p:ph type="sldNum" sz="quarter" idx="12"/>
          </p:nvPr>
        </p:nvSpPr>
        <p:spPr/>
        <p:txBody>
          <a:bodyPr/>
          <a:lstStyle/>
          <a:p>
            <a:fld id="{5914B6E0-F293-4DB7-91CD-CA99CA1EC231}" type="slidenum">
              <a:rPr lang="de-DE" smtClean="0"/>
              <a:t>10</a:t>
            </a:fld>
            <a:endParaRPr lang="de-DE"/>
          </a:p>
        </p:txBody>
      </p:sp>
    </p:spTree>
    <p:extLst>
      <p:ext uri="{BB962C8B-B14F-4D97-AF65-F5344CB8AC3E}">
        <p14:creationId xmlns:p14="http://schemas.microsoft.com/office/powerpoint/2010/main" val="373815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 Daten normalisieren/standardisieren</a:t>
            </a:r>
            <a:endParaRPr lang="de-DE" dirty="0"/>
          </a:p>
        </p:txBody>
      </p:sp>
      <p:sp>
        <p:nvSpPr>
          <p:cNvPr id="3" name="Inhaltsplatzhalter 2"/>
          <p:cNvSpPr>
            <a:spLocks noGrp="1"/>
          </p:cNvSpPr>
          <p:nvPr>
            <p:ph idx="1"/>
          </p:nvPr>
        </p:nvSpPr>
        <p:spPr/>
        <p:txBody>
          <a:bodyPr/>
          <a:lstStyle/>
          <a:p>
            <a:r>
              <a:rPr lang="de-DE" dirty="0" smtClean="0"/>
              <a:t>Normalisieren oder standardisieren Sie die Features im Datensatz:</a:t>
            </a:r>
          </a:p>
          <a:p>
            <a:pPr lvl="1"/>
            <a:r>
              <a:rPr lang="de-DE" dirty="0" smtClean="0"/>
              <a:t>Installieren Sie mit </a:t>
            </a:r>
            <a:r>
              <a:rPr lang="de-DE" dirty="0" err="1" smtClean="0"/>
              <a:t>pip</a:t>
            </a:r>
            <a:r>
              <a:rPr lang="de-DE" dirty="0" smtClean="0"/>
              <a:t>: </a:t>
            </a:r>
            <a:r>
              <a:rPr lang="de-DE" dirty="0" err="1" smtClean="0"/>
              <a:t>scipy</a:t>
            </a:r>
            <a:r>
              <a:rPr lang="de-DE" dirty="0" smtClean="0"/>
              <a:t>, </a:t>
            </a:r>
            <a:r>
              <a:rPr lang="de-DE" dirty="0" err="1" smtClean="0"/>
              <a:t>sklearn</a:t>
            </a:r>
            <a:r>
              <a:rPr lang="de-DE" dirty="0" smtClean="0"/>
              <a:t> </a:t>
            </a:r>
            <a:r>
              <a:rPr lang="de-DE" b="1" i="1" dirty="0" smtClean="0"/>
              <a:t>oder</a:t>
            </a:r>
          </a:p>
          <a:p>
            <a:pPr lvl="1"/>
            <a:r>
              <a:rPr lang="de-DE" dirty="0"/>
              <a:t>d</a:t>
            </a:r>
            <a:r>
              <a:rPr lang="de-DE" dirty="0" smtClean="0"/>
              <a:t>efinieren Sie die Normalisierung/Standardisierung selbst</a:t>
            </a:r>
          </a:p>
          <a:p>
            <a:pPr lvl="1"/>
            <a:r>
              <a:rPr lang="de-DE" dirty="0" smtClean="0"/>
              <a:t>Im ersten Schritt berechnen Sie die Werte für das Dokument:</a:t>
            </a:r>
          </a:p>
          <a:p>
            <a:pPr lvl="2"/>
            <a:r>
              <a:rPr lang="de-DE" dirty="0" smtClean="0"/>
              <a:t>Minimum</a:t>
            </a:r>
          </a:p>
          <a:p>
            <a:pPr lvl="2"/>
            <a:r>
              <a:rPr lang="de-DE" dirty="0" smtClean="0"/>
              <a:t>Maximum</a:t>
            </a:r>
          </a:p>
          <a:p>
            <a:pPr lvl="2"/>
            <a:r>
              <a:rPr lang="de-DE" dirty="0" smtClean="0"/>
              <a:t>Mittelwert</a:t>
            </a:r>
          </a:p>
          <a:p>
            <a:pPr lvl="2"/>
            <a:r>
              <a:rPr lang="de-DE" dirty="0" smtClean="0"/>
              <a:t>Standardabweichung</a:t>
            </a:r>
          </a:p>
          <a:p>
            <a:pPr lvl="1"/>
            <a:r>
              <a:rPr lang="de-DE" dirty="0" smtClean="0"/>
              <a:t>Im zweiten Schritt berechnen Sie mit dieser Basis jeden Wert neu.</a:t>
            </a:r>
          </a:p>
          <a:p>
            <a:pPr lvl="1"/>
            <a:endParaRPr lang="de-DE" dirty="0" smtClean="0"/>
          </a:p>
          <a:p>
            <a:r>
              <a:rPr lang="de-DE" dirty="0" smtClean="0"/>
              <a:t>Das ist jetzt die Basis für das maschinelle Lernen!</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100</a:t>
            </a:fld>
            <a:endParaRPr lang="de-DE"/>
          </a:p>
        </p:txBody>
      </p:sp>
    </p:spTree>
    <p:extLst>
      <p:ext uri="{BB962C8B-B14F-4D97-AF65-F5344CB8AC3E}">
        <p14:creationId xmlns:p14="http://schemas.microsoft.com/office/powerpoint/2010/main" val="34368238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Daten analysieren: Module importieren</a:t>
            </a:r>
            <a:endParaRPr lang="de-DE" dirty="0"/>
          </a:p>
        </p:txBody>
      </p:sp>
      <p:sp>
        <p:nvSpPr>
          <p:cNvPr id="3" name="Inhaltsplatzhalter 2"/>
          <p:cNvSpPr>
            <a:spLocks noGrp="1"/>
          </p:cNvSpPr>
          <p:nvPr>
            <p:ph idx="1"/>
          </p:nvPr>
        </p:nvSpPr>
        <p:spPr/>
        <p:txBody>
          <a:bodyPr>
            <a:normAutofit fontScale="55000" lnSpcReduction="20000"/>
          </a:bodyPr>
          <a:lstStyle/>
          <a:p>
            <a:r>
              <a:rPr lang="de-DE" dirty="0" smtClean="0"/>
              <a:t>Zunächst viele Hilfsmodule importieren (ggf. installieren):</a:t>
            </a:r>
          </a:p>
          <a:p>
            <a:pPr marL="457200" lvl="1" indent="0">
              <a:buNone/>
            </a:pPr>
            <a:r>
              <a:rPr lang="de-DE" dirty="0" err="1"/>
              <a:t>import</a:t>
            </a:r>
            <a:r>
              <a:rPr lang="de-DE" dirty="0"/>
              <a:t> </a:t>
            </a:r>
            <a:r>
              <a:rPr lang="de-DE" dirty="0" err="1"/>
              <a:t>sys</a:t>
            </a:r>
            <a:endParaRPr lang="de-DE" dirty="0"/>
          </a:p>
          <a:p>
            <a:pPr marL="457200" lvl="1" indent="0">
              <a:buNone/>
            </a:pPr>
            <a:r>
              <a:rPr lang="de-DE" dirty="0" err="1"/>
              <a:t>import</a:t>
            </a:r>
            <a:r>
              <a:rPr lang="de-DE" dirty="0"/>
              <a:t> </a:t>
            </a:r>
            <a:r>
              <a:rPr lang="de-DE" dirty="0" err="1"/>
              <a:t>scipy</a:t>
            </a:r>
            <a:endParaRPr lang="de-DE" dirty="0"/>
          </a:p>
          <a:p>
            <a:pPr marL="457200" lvl="1" indent="0">
              <a:buNone/>
            </a:pPr>
            <a:r>
              <a:rPr lang="de-DE" dirty="0" err="1"/>
              <a:t>import</a:t>
            </a:r>
            <a:r>
              <a:rPr lang="de-DE" dirty="0"/>
              <a:t> </a:t>
            </a:r>
            <a:r>
              <a:rPr lang="de-DE" dirty="0" err="1"/>
              <a:t>numpy</a:t>
            </a:r>
            <a:endParaRPr lang="de-DE" dirty="0"/>
          </a:p>
          <a:p>
            <a:pPr marL="457200" lvl="1" indent="0">
              <a:buNone/>
            </a:pPr>
            <a:r>
              <a:rPr lang="de-DE" dirty="0" err="1"/>
              <a:t>import</a:t>
            </a:r>
            <a:r>
              <a:rPr lang="de-DE" dirty="0"/>
              <a:t> </a:t>
            </a:r>
            <a:r>
              <a:rPr lang="de-DE" dirty="0" err="1"/>
              <a:t>matplotlib</a:t>
            </a:r>
            <a:endParaRPr lang="de-DE" dirty="0"/>
          </a:p>
          <a:p>
            <a:pPr marL="457200" lvl="1" indent="0">
              <a:buNone/>
            </a:pPr>
            <a:r>
              <a:rPr lang="de-DE" dirty="0" err="1"/>
              <a:t>import</a:t>
            </a:r>
            <a:r>
              <a:rPr lang="de-DE" dirty="0"/>
              <a:t> </a:t>
            </a:r>
            <a:r>
              <a:rPr lang="de-DE" dirty="0" err="1"/>
              <a:t>pandas</a:t>
            </a:r>
            <a:endParaRPr lang="de-DE" dirty="0"/>
          </a:p>
          <a:p>
            <a:pPr marL="457200" lvl="1" indent="0">
              <a:buNone/>
            </a:pPr>
            <a:r>
              <a:rPr lang="de-DE" dirty="0" err="1"/>
              <a:t>import</a:t>
            </a:r>
            <a:r>
              <a:rPr lang="de-DE" dirty="0"/>
              <a:t> </a:t>
            </a:r>
            <a:r>
              <a:rPr lang="de-DE" dirty="0" err="1"/>
              <a:t>sklearn</a:t>
            </a:r>
            <a:endParaRPr lang="de-DE" dirty="0"/>
          </a:p>
          <a:p>
            <a:pPr marL="457200" lvl="1" indent="0">
              <a:buNone/>
            </a:pPr>
            <a:r>
              <a:rPr lang="de-DE" dirty="0" err="1"/>
              <a:t>import</a:t>
            </a:r>
            <a:r>
              <a:rPr lang="de-DE" dirty="0"/>
              <a:t> </a:t>
            </a:r>
            <a:r>
              <a:rPr lang="de-DE" dirty="0" smtClean="0"/>
              <a:t>pickle</a:t>
            </a:r>
            <a:endParaRPr lang="de-DE" dirty="0"/>
          </a:p>
          <a:p>
            <a:pPr marL="457200" lvl="1" indent="0">
              <a:buNone/>
            </a:pPr>
            <a:r>
              <a:rPr lang="de-DE" dirty="0" err="1"/>
              <a:t>from</a:t>
            </a:r>
            <a:r>
              <a:rPr lang="de-DE" dirty="0"/>
              <a:t> </a:t>
            </a:r>
            <a:r>
              <a:rPr lang="de-DE" dirty="0" err="1"/>
              <a:t>pandas.plotting</a:t>
            </a:r>
            <a:r>
              <a:rPr lang="de-DE" dirty="0"/>
              <a:t> </a:t>
            </a:r>
            <a:r>
              <a:rPr lang="de-DE" dirty="0" err="1"/>
              <a:t>import</a:t>
            </a:r>
            <a:r>
              <a:rPr lang="de-DE" dirty="0"/>
              <a:t> </a:t>
            </a:r>
            <a:r>
              <a:rPr lang="de-DE" dirty="0" err="1"/>
              <a:t>scatter_matrix</a:t>
            </a:r>
            <a:endParaRPr lang="de-DE" dirty="0"/>
          </a:p>
          <a:p>
            <a:pPr marL="457200" lvl="1" indent="0">
              <a:buNone/>
            </a:pPr>
            <a:r>
              <a:rPr lang="de-DE" dirty="0" err="1"/>
              <a:t>import</a:t>
            </a:r>
            <a:r>
              <a:rPr lang="de-DE" dirty="0"/>
              <a:t> </a:t>
            </a:r>
            <a:r>
              <a:rPr lang="de-DE" dirty="0" err="1"/>
              <a:t>matplotlib.pyplot</a:t>
            </a:r>
            <a:r>
              <a:rPr lang="de-DE" dirty="0"/>
              <a:t> </a:t>
            </a:r>
            <a:r>
              <a:rPr lang="de-DE" dirty="0" err="1"/>
              <a:t>as</a:t>
            </a:r>
            <a:r>
              <a:rPr lang="de-DE" dirty="0"/>
              <a:t> </a:t>
            </a:r>
            <a:r>
              <a:rPr lang="de-DE" dirty="0" err="1"/>
              <a:t>plt</a:t>
            </a:r>
            <a:endParaRPr lang="de-DE" dirty="0"/>
          </a:p>
          <a:p>
            <a:pPr marL="457200" lvl="1" indent="0">
              <a:buNone/>
            </a:pPr>
            <a:r>
              <a:rPr lang="de-DE" dirty="0" err="1"/>
              <a:t>from</a:t>
            </a:r>
            <a:r>
              <a:rPr lang="de-DE" dirty="0"/>
              <a:t> </a:t>
            </a:r>
            <a:r>
              <a:rPr lang="de-DE" dirty="0" err="1"/>
              <a:t>sklearn</a:t>
            </a:r>
            <a:r>
              <a:rPr lang="de-DE" dirty="0"/>
              <a:t> </a:t>
            </a:r>
            <a:r>
              <a:rPr lang="de-DE" dirty="0" err="1"/>
              <a:t>import</a:t>
            </a:r>
            <a:r>
              <a:rPr lang="de-DE" dirty="0"/>
              <a:t> </a:t>
            </a:r>
            <a:r>
              <a:rPr lang="de-DE" dirty="0" err="1"/>
              <a:t>model_selection</a:t>
            </a:r>
            <a:endParaRPr lang="de-DE" dirty="0"/>
          </a:p>
          <a:p>
            <a:pPr marL="457200" lvl="1" indent="0">
              <a:buNone/>
            </a:pPr>
            <a:r>
              <a:rPr lang="de-DE" dirty="0" err="1"/>
              <a:t>from</a:t>
            </a:r>
            <a:r>
              <a:rPr lang="de-DE" dirty="0"/>
              <a:t> </a:t>
            </a:r>
            <a:r>
              <a:rPr lang="de-DE" dirty="0" err="1"/>
              <a:t>sklearn.metrics</a:t>
            </a:r>
            <a:r>
              <a:rPr lang="de-DE" dirty="0"/>
              <a:t> </a:t>
            </a:r>
            <a:r>
              <a:rPr lang="de-DE" dirty="0" err="1"/>
              <a:t>import</a:t>
            </a:r>
            <a:r>
              <a:rPr lang="de-DE" dirty="0"/>
              <a:t> </a:t>
            </a:r>
            <a:r>
              <a:rPr lang="de-DE" dirty="0" err="1"/>
              <a:t>classification_report</a:t>
            </a:r>
            <a:endParaRPr lang="de-DE" dirty="0"/>
          </a:p>
          <a:p>
            <a:pPr marL="457200" lvl="1" indent="0">
              <a:buNone/>
            </a:pPr>
            <a:r>
              <a:rPr lang="de-DE" dirty="0" err="1"/>
              <a:t>from</a:t>
            </a:r>
            <a:r>
              <a:rPr lang="de-DE" dirty="0"/>
              <a:t> </a:t>
            </a:r>
            <a:r>
              <a:rPr lang="de-DE" dirty="0" err="1"/>
              <a:t>sklearn.metrics</a:t>
            </a:r>
            <a:r>
              <a:rPr lang="de-DE" dirty="0"/>
              <a:t> </a:t>
            </a:r>
            <a:r>
              <a:rPr lang="de-DE" dirty="0" err="1"/>
              <a:t>import</a:t>
            </a:r>
            <a:r>
              <a:rPr lang="de-DE" dirty="0"/>
              <a:t> </a:t>
            </a:r>
            <a:r>
              <a:rPr lang="de-DE" dirty="0" err="1"/>
              <a:t>confusion_matrix</a:t>
            </a:r>
            <a:endParaRPr lang="de-DE" dirty="0"/>
          </a:p>
          <a:p>
            <a:pPr marL="457200" lvl="1" indent="0">
              <a:buNone/>
            </a:pPr>
            <a:r>
              <a:rPr lang="de-DE" dirty="0" err="1"/>
              <a:t>from</a:t>
            </a:r>
            <a:r>
              <a:rPr lang="de-DE" dirty="0"/>
              <a:t> </a:t>
            </a:r>
            <a:r>
              <a:rPr lang="de-DE" dirty="0" err="1"/>
              <a:t>sklearn.metrics</a:t>
            </a:r>
            <a:r>
              <a:rPr lang="de-DE" dirty="0"/>
              <a:t> </a:t>
            </a:r>
            <a:r>
              <a:rPr lang="de-DE" dirty="0" err="1"/>
              <a:t>import</a:t>
            </a:r>
            <a:r>
              <a:rPr lang="de-DE" dirty="0"/>
              <a:t> </a:t>
            </a:r>
            <a:r>
              <a:rPr lang="de-DE" dirty="0" err="1"/>
              <a:t>accuracy_score</a:t>
            </a:r>
            <a:endParaRPr lang="de-DE" dirty="0"/>
          </a:p>
          <a:p>
            <a:pPr marL="457200" lvl="1" indent="0">
              <a:buNone/>
            </a:pPr>
            <a:r>
              <a:rPr lang="de-DE" dirty="0" err="1"/>
              <a:t>from</a:t>
            </a:r>
            <a:r>
              <a:rPr lang="de-DE" dirty="0"/>
              <a:t> </a:t>
            </a:r>
            <a:r>
              <a:rPr lang="de-DE" dirty="0" err="1"/>
              <a:t>sklearn.linear_model</a:t>
            </a:r>
            <a:r>
              <a:rPr lang="de-DE" dirty="0"/>
              <a:t> </a:t>
            </a:r>
            <a:r>
              <a:rPr lang="de-DE" dirty="0" err="1"/>
              <a:t>import</a:t>
            </a:r>
            <a:r>
              <a:rPr lang="de-DE" dirty="0"/>
              <a:t> </a:t>
            </a:r>
            <a:r>
              <a:rPr lang="de-DE" dirty="0" err="1"/>
              <a:t>LogisticRegression</a:t>
            </a:r>
            <a:endParaRPr lang="de-DE" dirty="0"/>
          </a:p>
          <a:p>
            <a:pPr marL="457200" lvl="1" indent="0">
              <a:buNone/>
            </a:pPr>
            <a:r>
              <a:rPr lang="de-DE" dirty="0" err="1"/>
              <a:t>from</a:t>
            </a:r>
            <a:r>
              <a:rPr lang="de-DE" dirty="0"/>
              <a:t> </a:t>
            </a:r>
            <a:r>
              <a:rPr lang="de-DE" dirty="0" err="1"/>
              <a:t>sklearn.tree</a:t>
            </a:r>
            <a:r>
              <a:rPr lang="de-DE" dirty="0"/>
              <a:t> </a:t>
            </a:r>
            <a:r>
              <a:rPr lang="de-DE" dirty="0" err="1"/>
              <a:t>import</a:t>
            </a:r>
            <a:r>
              <a:rPr lang="de-DE" dirty="0"/>
              <a:t> </a:t>
            </a:r>
            <a:r>
              <a:rPr lang="de-DE" dirty="0" err="1"/>
              <a:t>DecisionTreeClassifier</a:t>
            </a:r>
            <a:endParaRPr lang="de-DE" dirty="0"/>
          </a:p>
          <a:p>
            <a:pPr marL="457200" lvl="1" indent="0">
              <a:buNone/>
            </a:pPr>
            <a:r>
              <a:rPr lang="de-DE" dirty="0" err="1"/>
              <a:t>from</a:t>
            </a:r>
            <a:r>
              <a:rPr lang="de-DE" dirty="0"/>
              <a:t> </a:t>
            </a:r>
            <a:r>
              <a:rPr lang="de-DE" dirty="0" err="1"/>
              <a:t>sklearn.neighbors</a:t>
            </a:r>
            <a:r>
              <a:rPr lang="de-DE" dirty="0"/>
              <a:t> </a:t>
            </a:r>
            <a:r>
              <a:rPr lang="de-DE" dirty="0" err="1"/>
              <a:t>import</a:t>
            </a:r>
            <a:r>
              <a:rPr lang="de-DE" dirty="0"/>
              <a:t> </a:t>
            </a:r>
            <a:r>
              <a:rPr lang="de-DE" dirty="0" err="1"/>
              <a:t>KNeighborsClassifier</a:t>
            </a:r>
            <a:endParaRPr lang="de-DE" dirty="0"/>
          </a:p>
          <a:p>
            <a:pPr marL="457200" lvl="1" indent="0">
              <a:buNone/>
            </a:pPr>
            <a:r>
              <a:rPr lang="de-DE" dirty="0" err="1"/>
              <a:t>from</a:t>
            </a:r>
            <a:r>
              <a:rPr lang="de-DE" dirty="0"/>
              <a:t> </a:t>
            </a:r>
            <a:r>
              <a:rPr lang="de-DE" dirty="0" err="1"/>
              <a:t>sklearn.discriminant_analysis</a:t>
            </a:r>
            <a:r>
              <a:rPr lang="de-DE" dirty="0"/>
              <a:t> </a:t>
            </a:r>
            <a:r>
              <a:rPr lang="de-DE" dirty="0" err="1"/>
              <a:t>import</a:t>
            </a:r>
            <a:r>
              <a:rPr lang="de-DE" dirty="0"/>
              <a:t> </a:t>
            </a:r>
            <a:r>
              <a:rPr lang="de-DE" dirty="0" err="1"/>
              <a:t>LinearDiscriminantAnalysis</a:t>
            </a:r>
            <a:endParaRPr lang="de-DE" dirty="0"/>
          </a:p>
          <a:p>
            <a:pPr marL="457200" lvl="1" indent="0">
              <a:buNone/>
            </a:pPr>
            <a:r>
              <a:rPr lang="de-DE" dirty="0" err="1"/>
              <a:t>from</a:t>
            </a:r>
            <a:r>
              <a:rPr lang="de-DE" dirty="0"/>
              <a:t> </a:t>
            </a:r>
            <a:r>
              <a:rPr lang="de-DE" dirty="0" err="1"/>
              <a:t>sklearn.naive_bayes</a:t>
            </a:r>
            <a:r>
              <a:rPr lang="de-DE" dirty="0"/>
              <a:t> </a:t>
            </a:r>
            <a:r>
              <a:rPr lang="de-DE" dirty="0" err="1"/>
              <a:t>import</a:t>
            </a:r>
            <a:r>
              <a:rPr lang="de-DE" dirty="0"/>
              <a:t> </a:t>
            </a:r>
            <a:r>
              <a:rPr lang="de-DE" dirty="0" err="1"/>
              <a:t>GaussianNB</a:t>
            </a:r>
            <a:endParaRPr lang="de-DE" dirty="0"/>
          </a:p>
          <a:p>
            <a:pPr marL="457200" lvl="1" indent="0">
              <a:buNone/>
            </a:pPr>
            <a:r>
              <a:rPr lang="de-DE" dirty="0" err="1"/>
              <a:t>from</a:t>
            </a:r>
            <a:r>
              <a:rPr lang="de-DE" dirty="0"/>
              <a:t> </a:t>
            </a:r>
            <a:r>
              <a:rPr lang="de-DE" dirty="0" err="1"/>
              <a:t>sklearn.svm</a:t>
            </a:r>
            <a:r>
              <a:rPr lang="de-DE" dirty="0"/>
              <a:t> </a:t>
            </a:r>
            <a:r>
              <a:rPr lang="de-DE" dirty="0" err="1"/>
              <a:t>import</a:t>
            </a:r>
            <a:r>
              <a:rPr lang="de-DE" dirty="0"/>
              <a:t> SVC</a:t>
            </a:r>
          </a:p>
          <a:p>
            <a:pPr marL="457200" lvl="1" indent="0">
              <a:buNone/>
            </a:pPr>
            <a:r>
              <a:rPr lang="de-DE" dirty="0" err="1"/>
              <a:t>from</a:t>
            </a:r>
            <a:r>
              <a:rPr lang="de-DE" dirty="0"/>
              <a:t> </a:t>
            </a:r>
            <a:r>
              <a:rPr lang="de-DE" dirty="0" err="1"/>
              <a:t>sklearn.preprocessing</a:t>
            </a:r>
            <a:r>
              <a:rPr lang="de-DE" dirty="0"/>
              <a:t> </a:t>
            </a:r>
            <a:r>
              <a:rPr lang="de-DE" dirty="0" err="1"/>
              <a:t>import</a:t>
            </a:r>
            <a:r>
              <a:rPr lang="de-DE" dirty="0"/>
              <a:t> </a:t>
            </a:r>
            <a:r>
              <a:rPr lang="de-DE" dirty="0" err="1"/>
              <a:t>StandardScaler</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101</a:t>
            </a:fld>
            <a:endParaRPr lang="de-DE"/>
          </a:p>
        </p:txBody>
      </p:sp>
    </p:spTree>
    <p:extLst>
      <p:ext uri="{BB962C8B-B14F-4D97-AF65-F5344CB8AC3E}">
        <p14:creationId xmlns:p14="http://schemas.microsoft.com/office/powerpoint/2010/main" val="34262682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Daten einlesen</a:t>
            </a:r>
            <a:endParaRPr lang="de-DE" dirty="0"/>
          </a:p>
        </p:txBody>
      </p:sp>
      <p:sp>
        <p:nvSpPr>
          <p:cNvPr id="3" name="Inhaltsplatzhalter 2"/>
          <p:cNvSpPr>
            <a:spLocks noGrp="1"/>
          </p:cNvSpPr>
          <p:nvPr>
            <p:ph idx="1"/>
          </p:nvPr>
        </p:nvSpPr>
        <p:spPr/>
        <p:txBody>
          <a:bodyPr numCol="1">
            <a:normAutofit/>
          </a:bodyPr>
          <a:lstStyle/>
          <a:p>
            <a:pPr marL="0" indent="0">
              <a:buNone/>
            </a:pPr>
            <a:r>
              <a:rPr lang="de-DE" dirty="0" smtClean="0">
                <a:solidFill>
                  <a:srgbClr val="FF0000"/>
                </a:solidFill>
              </a:rPr>
              <a:t># Hier </a:t>
            </a:r>
            <a:r>
              <a:rPr lang="de-DE" dirty="0">
                <a:solidFill>
                  <a:srgbClr val="FF0000"/>
                </a:solidFill>
              </a:rPr>
              <a:t>sind die Daten:</a:t>
            </a:r>
          </a:p>
          <a:p>
            <a:pPr marL="0" indent="0">
              <a:buNone/>
            </a:pPr>
            <a:r>
              <a:rPr lang="de-DE" dirty="0" err="1" smtClean="0"/>
              <a:t>input_data</a:t>
            </a:r>
            <a:r>
              <a:rPr lang="de-DE" dirty="0" smtClean="0"/>
              <a:t> </a:t>
            </a:r>
            <a:r>
              <a:rPr lang="de-DE" dirty="0"/>
              <a:t>= (</a:t>
            </a:r>
            <a:r>
              <a:rPr lang="de-DE" dirty="0" smtClean="0"/>
              <a:t>r"</a:t>
            </a:r>
            <a:r>
              <a:rPr lang="de-DE" dirty="0" smtClean="0">
                <a:solidFill>
                  <a:srgbClr val="00B050"/>
                </a:solidFill>
              </a:rPr>
              <a:t>07_germeval_features.txt</a:t>
            </a:r>
            <a:r>
              <a:rPr lang="de-DE" dirty="0" smtClean="0"/>
              <a:t>")</a:t>
            </a:r>
          </a:p>
          <a:p>
            <a:pPr marL="0" indent="0">
              <a:buNone/>
            </a:pPr>
            <a:r>
              <a:rPr lang="de-DE" dirty="0" smtClean="0">
                <a:solidFill>
                  <a:srgbClr val="FF0000"/>
                </a:solidFill>
              </a:rPr>
              <a:t># </a:t>
            </a:r>
            <a:r>
              <a:rPr lang="de-DE" dirty="0">
                <a:solidFill>
                  <a:srgbClr val="FF0000"/>
                </a:solidFill>
              </a:rPr>
              <a:t>Das sind die Überschriften der Spalten:</a:t>
            </a:r>
          </a:p>
          <a:p>
            <a:pPr marL="0" indent="0">
              <a:buNone/>
            </a:pPr>
            <a:r>
              <a:rPr lang="de-DE" dirty="0" err="1" smtClean="0"/>
              <a:t>names</a:t>
            </a:r>
            <a:r>
              <a:rPr lang="de-DE" dirty="0" smtClean="0"/>
              <a:t> </a:t>
            </a:r>
            <a:r>
              <a:rPr lang="de-DE" dirty="0"/>
              <a:t>= [</a:t>
            </a:r>
            <a:r>
              <a:rPr lang="de-DE" dirty="0">
                <a:solidFill>
                  <a:srgbClr val="00B050"/>
                </a:solidFill>
              </a:rPr>
              <a:t>'</a:t>
            </a:r>
            <a:r>
              <a:rPr lang="de-DE" dirty="0" err="1">
                <a:solidFill>
                  <a:srgbClr val="00B050"/>
                </a:solidFill>
              </a:rPr>
              <a:t>text</a:t>
            </a:r>
            <a:r>
              <a:rPr lang="de-DE" dirty="0">
                <a:solidFill>
                  <a:srgbClr val="00B050"/>
                </a:solidFill>
              </a:rPr>
              <a:t>', '</a:t>
            </a:r>
            <a:r>
              <a:rPr lang="de-DE" dirty="0" err="1">
                <a:solidFill>
                  <a:srgbClr val="00B050"/>
                </a:solidFill>
              </a:rPr>
              <a:t>polarity</a:t>
            </a:r>
            <a:r>
              <a:rPr lang="de-DE" dirty="0">
                <a:solidFill>
                  <a:srgbClr val="00B050"/>
                </a:solidFill>
              </a:rPr>
              <a:t>', '</a:t>
            </a:r>
            <a:r>
              <a:rPr lang="de-DE" dirty="0" err="1">
                <a:solidFill>
                  <a:srgbClr val="00B050"/>
                </a:solidFill>
              </a:rPr>
              <a:t>neg</a:t>
            </a:r>
            <a:r>
              <a:rPr lang="de-DE" dirty="0">
                <a:solidFill>
                  <a:srgbClr val="00B050"/>
                </a:solidFill>
              </a:rPr>
              <a:t>', '</a:t>
            </a:r>
            <a:r>
              <a:rPr lang="de-DE" dirty="0" err="1">
                <a:solidFill>
                  <a:srgbClr val="00B050"/>
                </a:solidFill>
              </a:rPr>
              <a:t>emp</a:t>
            </a:r>
            <a:r>
              <a:rPr lang="de-DE" dirty="0">
                <a:solidFill>
                  <a:srgbClr val="00B050"/>
                </a:solidFill>
              </a:rPr>
              <a:t>', '</a:t>
            </a:r>
            <a:r>
              <a:rPr lang="de-DE" dirty="0" err="1">
                <a:solidFill>
                  <a:srgbClr val="00B050"/>
                </a:solidFill>
              </a:rPr>
              <a:t>cat</a:t>
            </a:r>
            <a:r>
              <a:rPr lang="de-DE" dirty="0" smtClean="0">
                <a:solidFill>
                  <a:srgbClr val="00B050"/>
                </a:solidFill>
              </a:rPr>
              <a:t>'</a:t>
            </a:r>
            <a:r>
              <a:rPr lang="de-DE" dirty="0" smtClean="0"/>
              <a:t>]</a:t>
            </a:r>
          </a:p>
          <a:p>
            <a:pPr marL="0" indent="0">
              <a:buNone/>
            </a:pPr>
            <a:r>
              <a:rPr lang="de-DE" dirty="0">
                <a:solidFill>
                  <a:srgbClr val="FF0000"/>
                </a:solidFill>
              </a:rPr>
              <a:t># mit </a:t>
            </a:r>
            <a:r>
              <a:rPr lang="de-DE" dirty="0" err="1">
                <a:solidFill>
                  <a:srgbClr val="FF0000"/>
                </a:solidFill>
              </a:rPr>
              <a:t>pandas</a:t>
            </a:r>
            <a:r>
              <a:rPr lang="de-DE" dirty="0">
                <a:solidFill>
                  <a:srgbClr val="FF0000"/>
                </a:solidFill>
              </a:rPr>
              <a:t> werden die Daten eingelesen:</a:t>
            </a:r>
          </a:p>
          <a:p>
            <a:pPr marL="0" indent="0">
              <a:buNone/>
            </a:pPr>
            <a:r>
              <a:rPr lang="de-DE" dirty="0" err="1" smtClean="0"/>
              <a:t>dataset</a:t>
            </a:r>
            <a:r>
              <a:rPr lang="de-DE" dirty="0" smtClean="0"/>
              <a:t> </a:t>
            </a:r>
            <a:r>
              <a:rPr lang="de-DE" dirty="0"/>
              <a:t>= </a:t>
            </a:r>
            <a:r>
              <a:rPr lang="de-DE" dirty="0" err="1"/>
              <a:t>pandas.read_csv</a:t>
            </a:r>
            <a:r>
              <a:rPr lang="de-DE" dirty="0"/>
              <a:t>(</a:t>
            </a:r>
            <a:r>
              <a:rPr lang="de-DE" dirty="0" err="1"/>
              <a:t>input_data</a:t>
            </a:r>
            <a:r>
              <a:rPr lang="de-DE" dirty="0"/>
              <a:t>, </a:t>
            </a:r>
            <a:r>
              <a:rPr lang="de-DE" dirty="0" err="1"/>
              <a:t>sep</a:t>
            </a:r>
            <a:r>
              <a:rPr lang="de-DE" dirty="0"/>
              <a:t>=</a:t>
            </a:r>
            <a:r>
              <a:rPr lang="de-DE" dirty="0">
                <a:solidFill>
                  <a:srgbClr val="00B050"/>
                </a:solidFill>
              </a:rPr>
              <a:t>'\t'</a:t>
            </a:r>
            <a:r>
              <a:rPr lang="de-DE" dirty="0"/>
              <a:t>, </a:t>
            </a:r>
            <a:r>
              <a:rPr lang="de-DE" dirty="0" err="1"/>
              <a:t>names</a:t>
            </a:r>
            <a:r>
              <a:rPr lang="de-DE" dirty="0"/>
              <a:t>=</a:t>
            </a:r>
            <a:r>
              <a:rPr lang="de-DE" dirty="0" err="1"/>
              <a:t>names</a:t>
            </a:r>
            <a:r>
              <a:rPr lang="de-DE" dirty="0" smtClean="0"/>
              <a:t>)</a:t>
            </a:r>
          </a:p>
        </p:txBody>
      </p:sp>
      <p:sp>
        <p:nvSpPr>
          <p:cNvPr id="4" name="Foliennummernplatzhalter 3"/>
          <p:cNvSpPr>
            <a:spLocks noGrp="1"/>
          </p:cNvSpPr>
          <p:nvPr>
            <p:ph type="sldNum" sz="quarter" idx="12"/>
          </p:nvPr>
        </p:nvSpPr>
        <p:spPr/>
        <p:txBody>
          <a:bodyPr/>
          <a:lstStyle/>
          <a:p>
            <a:fld id="{990AD7F9-ADAE-46E7-AC5A-255D27BB8C59}" type="slidenum">
              <a:rPr lang="de-DE" smtClean="0"/>
              <a:t>102</a:t>
            </a:fld>
            <a:endParaRPr lang="de-DE"/>
          </a:p>
        </p:txBody>
      </p:sp>
    </p:spTree>
    <p:extLst>
      <p:ext uri="{BB962C8B-B14F-4D97-AF65-F5344CB8AC3E}">
        <p14:creationId xmlns:p14="http://schemas.microsoft.com/office/powerpoint/2010/main" val="241232687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Daten </a:t>
            </a:r>
            <a:r>
              <a:rPr lang="de-DE" dirty="0" smtClean="0"/>
              <a:t>analysieren</a:t>
            </a:r>
            <a:endParaRPr lang="de-DE" dirty="0"/>
          </a:p>
        </p:txBody>
      </p:sp>
      <p:sp>
        <p:nvSpPr>
          <p:cNvPr id="3" name="Inhaltsplatzhalter 2"/>
          <p:cNvSpPr>
            <a:spLocks noGrp="1"/>
          </p:cNvSpPr>
          <p:nvPr>
            <p:ph idx="1"/>
          </p:nvPr>
        </p:nvSpPr>
        <p:spPr/>
        <p:txBody>
          <a:bodyPr>
            <a:normAutofit fontScale="85000" lnSpcReduction="20000"/>
          </a:bodyPr>
          <a:lstStyle/>
          <a:p>
            <a:pPr marL="0" indent="0">
              <a:buNone/>
            </a:pPr>
            <a:r>
              <a:rPr lang="de-DE" dirty="0" smtClean="0">
                <a:solidFill>
                  <a:srgbClr val="FF0000"/>
                </a:solidFill>
              </a:rPr>
              <a:t># </a:t>
            </a:r>
            <a:r>
              <a:rPr lang="de-DE" dirty="0">
                <a:solidFill>
                  <a:srgbClr val="FF0000"/>
                </a:solidFill>
              </a:rPr>
              <a:t>Zahl der Instanzen und Attribute:</a:t>
            </a:r>
          </a:p>
          <a:p>
            <a:pPr marL="0" indent="0">
              <a:buNone/>
            </a:pPr>
            <a:r>
              <a:rPr lang="de-DE" dirty="0" smtClean="0"/>
              <a:t>	</a:t>
            </a:r>
            <a:r>
              <a:rPr lang="de-DE" dirty="0" err="1" smtClean="0"/>
              <a:t>print</a:t>
            </a:r>
            <a:r>
              <a:rPr lang="de-DE" dirty="0" smtClean="0"/>
              <a:t>(</a:t>
            </a:r>
            <a:r>
              <a:rPr lang="de-DE" dirty="0" err="1" smtClean="0"/>
              <a:t>dataset.shape</a:t>
            </a:r>
            <a:r>
              <a:rPr lang="de-DE" dirty="0"/>
              <a:t>)</a:t>
            </a:r>
          </a:p>
          <a:p>
            <a:pPr marL="0" indent="0">
              <a:buNone/>
            </a:pPr>
            <a:r>
              <a:rPr lang="de-DE" dirty="0">
                <a:solidFill>
                  <a:srgbClr val="FF0000"/>
                </a:solidFill>
              </a:rPr>
              <a:t># Blick in die Daten (20 Zeilen):</a:t>
            </a:r>
          </a:p>
          <a:p>
            <a:pPr marL="0" indent="0">
              <a:buNone/>
            </a:pPr>
            <a:r>
              <a:rPr lang="de-DE" dirty="0" smtClean="0"/>
              <a:t>	</a:t>
            </a:r>
            <a:r>
              <a:rPr lang="de-DE" dirty="0" err="1" smtClean="0"/>
              <a:t>print</a:t>
            </a:r>
            <a:r>
              <a:rPr lang="de-DE" dirty="0" smtClean="0"/>
              <a:t>(</a:t>
            </a:r>
            <a:r>
              <a:rPr lang="de-DE" dirty="0" err="1" smtClean="0"/>
              <a:t>dataset.head</a:t>
            </a:r>
            <a:r>
              <a:rPr lang="de-DE" dirty="0" smtClean="0"/>
              <a:t>(20</a:t>
            </a:r>
            <a:r>
              <a:rPr lang="de-DE" dirty="0"/>
              <a:t>))</a:t>
            </a:r>
          </a:p>
          <a:p>
            <a:pPr marL="0" indent="0">
              <a:buNone/>
            </a:pPr>
            <a:r>
              <a:rPr lang="de-DE" dirty="0" smtClean="0">
                <a:solidFill>
                  <a:srgbClr val="FF0000"/>
                </a:solidFill>
              </a:rPr>
              <a:t># </a:t>
            </a:r>
            <a:r>
              <a:rPr lang="de-DE" dirty="0">
                <a:solidFill>
                  <a:srgbClr val="FF0000"/>
                </a:solidFill>
              </a:rPr>
              <a:t>ein paar statistische Werte zu den Daten:</a:t>
            </a:r>
          </a:p>
          <a:p>
            <a:pPr marL="0" indent="0">
              <a:buNone/>
            </a:pPr>
            <a:r>
              <a:rPr lang="de-DE" dirty="0" smtClean="0"/>
              <a:t>	</a:t>
            </a:r>
            <a:r>
              <a:rPr lang="de-DE" dirty="0" err="1" smtClean="0"/>
              <a:t>print</a:t>
            </a:r>
            <a:r>
              <a:rPr lang="de-DE" dirty="0" smtClean="0"/>
              <a:t>(</a:t>
            </a:r>
            <a:r>
              <a:rPr lang="de-DE" dirty="0" err="1" smtClean="0"/>
              <a:t>dataset.describe</a:t>
            </a:r>
            <a:r>
              <a:rPr lang="de-DE" dirty="0"/>
              <a:t>())</a:t>
            </a:r>
          </a:p>
          <a:p>
            <a:pPr marL="0" indent="0">
              <a:buNone/>
            </a:pPr>
            <a:r>
              <a:rPr lang="de-DE" dirty="0">
                <a:solidFill>
                  <a:srgbClr val="FF0000"/>
                </a:solidFill>
              </a:rPr>
              <a:t># statistische Daten für die einzelnen Kategorien:</a:t>
            </a:r>
          </a:p>
          <a:p>
            <a:pPr marL="0" indent="0">
              <a:buNone/>
            </a:pPr>
            <a:r>
              <a:rPr lang="de-DE" dirty="0" smtClean="0"/>
              <a:t>	</a:t>
            </a:r>
            <a:r>
              <a:rPr lang="de-DE" dirty="0" err="1" smtClean="0"/>
              <a:t>print</a:t>
            </a:r>
            <a:r>
              <a:rPr lang="de-DE" dirty="0" smtClean="0"/>
              <a:t>(</a:t>
            </a:r>
            <a:r>
              <a:rPr lang="de-DE" dirty="0" err="1" smtClean="0"/>
              <a:t>dataset.groupby</a:t>
            </a:r>
            <a:r>
              <a:rPr lang="de-DE" dirty="0"/>
              <a:t>(</a:t>
            </a:r>
            <a:r>
              <a:rPr lang="de-DE" dirty="0">
                <a:solidFill>
                  <a:srgbClr val="00B050"/>
                </a:solidFill>
              </a:rPr>
              <a:t>'</a:t>
            </a:r>
            <a:r>
              <a:rPr lang="de-DE" dirty="0" err="1">
                <a:solidFill>
                  <a:srgbClr val="00B050"/>
                </a:solidFill>
              </a:rPr>
              <a:t>cat</a:t>
            </a:r>
            <a:r>
              <a:rPr lang="de-DE" dirty="0"/>
              <a:t>').</a:t>
            </a:r>
            <a:r>
              <a:rPr lang="de-DE" dirty="0" err="1"/>
              <a:t>mean</a:t>
            </a:r>
            <a:r>
              <a:rPr lang="de-DE" dirty="0"/>
              <a:t>())</a:t>
            </a:r>
          </a:p>
          <a:p>
            <a:pPr marL="0" indent="0">
              <a:buNone/>
            </a:pPr>
            <a:r>
              <a:rPr lang="de-DE" dirty="0">
                <a:solidFill>
                  <a:srgbClr val="FF0000"/>
                </a:solidFill>
              </a:rPr>
              <a:t># Visualisierung der Daten:</a:t>
            </a:r>
          </a:p>
          <a:p>
            <a:pPr marL="0" indent="0">
              <a:buNone/>
            </a:pPr>
            <a:r>
              <a:rPr lang="de-DE" dirty="0" smtClean="0"/>
              <a:t>	</a:t>
            </a:r>
            <a:r>
              <a:rPr lang="de-DE" dirty="0" err="1" smtClean="0"/>
              <a:t>dataset.hist</a:t>
            </a:r>
            <a:r>
              <a:rPr lang="de-DE" dirty="0"/>
              <a:t>()</a:t>
            </a:r>
          </a:p>
          <a:p>
            <a:pPr marL="0" indent="0">
              <a:buNone/>
            </a:pPr>
            <a:r>
              <a:rPr lang="de-DE" dirty="0" smtClean="0"/>
              <a:t>	</a:t>
            </a:r>
            <a:r>
              <a:rPr lang="de-DE" dirty="0" err="1" smtClean="0"/>
              <a:t>plt.show</a:t>
            </a:r>
            <a:r>
              <a:rPr lang="de-DE" dirty="0"/>
              <a:t>()</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103</a:t>
            </a:fld>
            <a:endParaRPr lang="de-DE"/>
          </a:p>
        </p:txBody>
      </p:sp>
    </p:spTree>
    <p:extLst>
      <p:ext uri="{BB962C8B-B14F-4D97-AF65-F5344CB8AC3E}">
        <p14:creationId xmlns:p14="http://schemas.microsoft.com/office/powerpoint/2010/main" val="370097449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Daten für ML umwandeln</a:t>
            </a:r>
            <a:endParaRPr lang="de-DE" dirty="0"/>
          </a:p>
        </p:txBody>
      </p:sp>
      <p:sp>
        <p:nvSpPr>
          <p:cNvPr id="3" name="Inhaltsplatzhalter 2"/>
          <p:cNvSpPr>
            <a:spLocks noGrp="1"/>
          </p:cNvSpPr>
          <p:nvPr>
            <p:ph idx="1"/>
          </p:nvPr>
        </p:nvSpPr>
        <p:spPr/>
        <p:txBody>
          <a:bodyPr/>
          <a:lstStyle/>
          <a:p>
            <a:pPr marL="0" indent="0">
              <a:buNone/>
            </a:pPr>
            <a:r>
              <a:rPr lang="de-DE" dirty="0" err="1"/>
              <a:t>array</a:t>
            </a:r>
            <a:r>
              <a:rPr lang="de-DE" dirty="0"/>
              <a:t> = </a:t>
            </a:r>
            <a:r>
              <a:rPr lang="de-DE" dirty="0" err="1"/>
              <a:t>dataset.values</a:t>
            </a:r>
            <a:endParaRPr lang="de-DE" dirty="0"/>
          </a:p>
          <a:p>
            <a:pPr marL="0" indent="0">
              <a:buNone/>
            </a:pPr>
            <a:r>
              <a:rPr lang="de-DE" dirty="0"/>
              <a:t>X = </a:t>
            </a:r>
            <a:r>
              <a:rPr lang="de-DE" dirty="0" err="1"/>
              <a:t>array</a:t>
            </a:r>
            <a:r>
              <a:rPr lang="de-DE" dirty="0"/>
              <a:t>[:,1:4]</a:t>
            </a:r>
          </a:p>
          <a:p>
            <a:pPr marL="0" indent="0">
              <a:buNone/>
            </a:pPr>
            <a:r>
              <a:rPr lang="de-DE" dirty="0"/>
              <a:t>X = </a:t>
            </a:r>
            <a:r>
              <a:rPr lang="de-DE" dirty="0" err="1"/>
              <a:t>X.astype</a:t>
            </a:r>
            <a:r>
              <a:rPr lang="de-DE" dirty="0"/>
              <a:t>(</a:t>
            </a:r>
            <a:r>
              <a:rPr lang="de-DE" dirty="0">
                <a:solidFill>
                  <a:srgbClr val="00B050"/>
                </a:solidFill>
              </a:rPr>
              <a:t>'</a:t>
            </a:r>
            <a:r>
              <a:rPr lang="de-DE" dirty="0" err="1">
                <a:solidFill>
                  <a:srgbClr val="00B050"/>
                </a:solidFill>
              </a:rPr>
              <a:t>int</a:t>
            </a:r>
            <a:r>
              <a:rPr lang="de-DE" dirty="0"/>
              <a:t>')</a:t>
            </a:r>
          </a:p>
          <a:p>
            <a:pPr marL="0" indent="0">
              <a:buNone/>
            </a:pPr>
            <a:r>
              <a:rPr lang="de-DE" dirty="0"/>
              <a:t>Y = </a:t>
            </a:r>
            <a:r>
              <a:rPr lang="de-DE" dirty="0" err="1"/>
              <a:t>array</a:t>
            </a:r>
            <a:r>
              <a:rPr lang="de-DE" dirty="0"/>
              <a:t>[:,4]</a:t>
            </a:r>
          </a:p>
          <a:p>
            <a:pPr marL="0" indent="0">
              <a:buNone/>
            </a:pPr>
            <a:r>
              <a:rPr lang="de-DE" dirty="0"/>
              <a:t>Y = </a:t>
            </a:r>
            <a:r>
              <a:rPr lang="de-DE" dirty="0" err="1"/>
              <a:t>Y.astype</a:t>
            </a:r>
            <a:r>
              <a:rPr lang="de-DE" dirty="0"/>
              <a:t>(</a:t>
            </a:r>
            <a:r>
              <a:rPr lang="de-DE" dirty="0">
                <a:solidFill>
                  <a:srgbClr val="00B050"/>
                </a:solidFill>
              </a:rPr>
              <a:t>'</a:t>
            </a:r>
            <a:r>
              <a:rPr lang="de-DE" dirty="0" err="1">
                <a:solidFill>
                  <a:srgbClr val="00B050"/>
                </a:solidFill>
              </a:rPr>
              <a:t>str</a:t>
            </a:r>
            <a:r>
              <a:rPr lang="de-DE" dirty="0"/>
              <a:t>')</a:t>
            </a:r>
          </a:p>
        </p:txBody>
      </p:sp>
      <p:sp>
        <p:nvSpPr>
          <p:cNvPr id="4" name="Foliennummernplatzhalter 3"/>
          <p:cNvSpPr>
            <a:spLocks noGrp="1"/>
          </p:cNvSpPr>
          <p:nvPr>
            <p:ph type="sldNum" sz="quarter" idx="12"/>
          </p:nvPr>
        </p:nvSpPr>
        <p:spPr/>
        <p:txBody>
          <a:bodyPr/>
          <a:lstStyle/>
          <a:p>
            <a:fld id="{990AD7F9-ADAE-46E7-AC5A-255D27BB8C59}" type="slidenum">
              <a:rPr lang="de-DE" smtClean="0"/>
              <a:t>104</a:t>
            </a:fld>
            <a:endParaRPr lang="de-DE"/>
          </a:p>
        </p:txBody>
      </p:sp>
    </p:spTree>
    <p:extLst>
      <p:ext uri="{BB962C8B-B14F-4D97-AF65-F5344CB8AC3E}">
        <p14:creationId xmlns:p14="http://schemas.microsoft.com/office/powerpoint/2010/main" val="37490395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Trainings- und Testdaten</a:t>
            </a:r>
            <a:endParaRPr lang="de-DE" dirty="0"/>
          </a:p>
        </p:txBody>
      </p:sp>
      <p:sp>
        <p:nvSpPr>
          <p:cNvPr id="3" name="Inhaltsplatzhalter 2"/>
          <p:cNvSpPr>
            <a:spLocks noGrp="1"/>
          </p:cNvSpPr>
          <p:nvPr>
            <p:ph idx="1"/>
          </p:nvPr>
        </p:nvSpPr>
        <p:spPr/>
        <p:txBody>
          <a:bodyPr>
            <a:normAutofit lnSpcReduction="10000"/>
          </a:bodyPr>
          <a:lstStyle/>
          <a:p>
            <a:r>
              <a:rPr lang="de-DE" dirty="0"/>
              <a:t>Teilen Sie </a:t>
            </a:r>
            <a:r>
              <a:rPr lang="de-DE" dirty="0" smtClean="0"/>
              <a:t>den </a:t>
            </a:r>
            <a:r>
              <a:rPr lang="de-DE" dirty="0"/>
              <a:t>Datensatz in zwei Teile auf, sodass die Trainingsdaten ca. </a:t>
            </a:r>
            <a:r>
              <a:rPr lang="de-DE" dirty="0" smtClean="0"/>
              <a:t>80 </a:t>
            </a:r>
            <a:r>
              <a:rPr lang="de-DE" dirty="0"/>
              <a:t>% und die Testdaten ca. </a:t>
            </a:r>
            <a:r>
              <a:rPr lang="de-DE" dirty="0" smtClean="0"/>
              <a:t>20 </a:t>
            </a:r>
            <a:r>
              <a:rPr lang="de-DE" dirty="0"/>
              <a:t>% haben</a:t>
            </a:r>
            <a:r>
              <a:rPr lang="de-DE" dirty="0" smtClean="0"/>
              <a:t>.</a:t>
            </a:r>
          </a:p>
          <a:p>
            <a:r>
              <a:rPr lang="de-DE" dirty="0" smtClean="0"/>
              <a:t>Ziel: Training der ML-Komponente auf den Trainingsdaten und Evaluation dann später auf den Testdaten.</a:t>
            </a:r>
          </a:p>
          <a:p>
            <a:r>
              <a:rPr lang="de-DE" dirty="0" smtClean="0"/>
              <a:t>Manuell oder mit </a:t>
            </a:r>
            <a:r>
              <a:rPr lang="de-DE" dirty="0" err="1" smtClean="0"/>
              <a:t>sklearn</a:t>
            </a:r>
            <a:endParaRPr lang="de-DE" dirty="0" smtClean="0"/>
          </a:p>
          <a:p>
            <a:endParaRPr lang="de-DE" dirty="0" smtClean="0"/>
          </a:p>
          <a:p>
            <a:pPr marL="457200" lvl="1" indent="0">
              <a:buNone/>
            </a:pPr>
            <a:r>
              <a:rPr lang="de-DE" dirty="0" err="1"/>
              <a:t>validation_size</a:t>
            </a:r>
            <a:r>
              <a:rPr lang="de-DE" dirty="0"/>
              <a:t> = 0.20</a:t>
            </a:r>
          </a:p>
          <a:p>
            <a:pPr marL="457200" lvl="1" indent="0">
              <a:buNone/>
            </a:pPr>
            <a:r>
              <a:rPr lang="de-DE" dirty="0" err="1"/>
              <a:t>seed</a:t>
            </a:r>
            <a:r>
              <a:rPr lang="de-DE" dirty="0"/>
              <a:t> = 7</a:t>
            </a:r>
          </a:p>
          <a:p>
            <a:pPr marL="457200" lvl="1" indent="0">
              <a:buNone/>
            </a:pPr>
            <a:r>
              <a:rPr lang="de-DE" dirty="0" err="1"/>
              <a:t>X_train</a:t>
            </a:r>
            <a:r>
              <a:rPr lang="de-DE" dirty="0"/>
              <a:t>, </a:t>
            </a:r>
            <a:r>
              <a:rPr lang="de-DE" dirty="0" err="1"/>
              <a:t>X_validation</a:t>
            </a:r>
            <a:r>
              <a:rPr lang="de-DE" dirty="0"/>
              <a:t>, </a:t>
            </a:r>
            <a:r>
              <a:rPr lang="de-DE" dirty="0" err="1"/>
              <a:t>Y_train</a:t>
            </a:r>
            <a:r>
              <a:rPr lang="de-DE" dirty="0"/>
              <a:t>, </a:t>
            </a:r>
            <a:r>
              <a:rPr lang="de-DE" dirty="0" err="1"/>
              <a:t>Y_validation</a:t>
            </a:r>
            <a:r>
              <a:rPr lang="de-DE" dirty="0"/>
              <a:t> = </a:t>
            </a:r>
            <a:r>
              <a:rPr lang="de-DE" dirty="0" smtClean="0"/>
              <a:t/>
            </a:r>
            <a:br>
              <a:rPr lang="de-DE" dirty="0" smtClean="0"/>
            </a:br>
            <a:r>
              <a:rPr lang="de-DE" dirty="0" smtClean="0"/>
              <a:t>   </a:t>
            </a:r>
            <a:r>
              <a:rPr lang="de-DE" dirty="0" err="1" smtClean="0"/>
              <a:t>model_selection.train_test_split</a:t>
            </a:r>
            <a:r>
              <a:rPr lang="de-DE" dirty="0" smtClean="0"/>
              <a:t> (X</a:t>
            </a:r>
            <a:r>
              <a:rPr lang="de-DE" dirty="0"/>
              <a:t>, Y, </a:t>
            </a:r>
            <a:r>
              <a:rPr lang="de-DE" dirty="0" err="1" smtClean="0"/>
              <a:t>test_size</a:t>
            </a:r>
            <a:r>
              <a:rPr lang="de-DE" dirty="0" smtClean="0"/>
              <a:t>=</a:t>
            </a:r>
            <a:r>
              <a:rPr lang="de-DE" dirty="0" err="1" smtClean="0"/>
              <a:t>validation_size</a:t>
            </a:r>
            <a:r>
              <a:rPr lang="de-DE" dirty="0" smtClean="0"/>
              <a:t>,</a:t>
            </a:r>
            <a:br>
              <a:rPr lang="de-DE" dirty="0" smtClean="0"/>
            </a:br>
            <a:r>
              <a:rPr lang="de-DE" dirty="0" smtClean="0"/>
              <a:t>   </a:t>
            </a:r>
            <a:r>
              <a:rPr lang="de-DE" dirty="0" err="1" smtClean="0"/>
              <a:t>random_state</a:t>
            </a:r>
            <a:r>
              <a:rPr lang="de-DE" dirty="0" smtClean="0"/>
              <a:t>=</a:t>
            </a:r>
            <a:r>
              <a:rPr lang="de-DE" dirty="0" err="1" smtClean="0"/>
              <a:t>seed</a:t>
            </a:r>
            <a:r>
              <a:rPr lang="de-DE" dirty="0"/>
              <a:t>)</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105</a:t>
            </a:fld>
            <a:endParaRPr lang="de-DE"/>
          </a:p>
        </p:txBody>
      </p:sp>
    </p:spTree>
    <p:extLst>
      <p:ext uri="{BB962C8B-B14F-4D97-AF65-F5344CB8AC3E}">
        <p14:creationId xmlns:p14="http://schemas.microsoft.com/office/powerpoint/2010/main" val="273740246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trainieren und testen</a:t>
            </a:r>
            <a:endParaRPr lang="de-DE" dirty="0"/>
          </a:p>
        </p:txBody>
      </p:sp>
      <p:sp>
        <p:nvSpPr>
          <p:cNvPr id="3" name="Inhaltsplatzhalter 2"/>
          <p:cNvSpPr>
            <a:spLocks noGrp="1"/>
          </p:cNvSpPr>
          <p:nvPr>
            <p:ph idx="1"/>
          </p:nvPr>
        </p:nvSpPr>
        <p:spPr/>
        <p:txBody>
          <a:bodyPr>
            <a:normAutofit fontScale="77500" lnSpcReduction="20000"/>
          </a:bodyPr>
          <a:lstStyle/>
          <a:p>
            <a:pPr marL="0" indent="0">
              <a:buNone/>
            </a:pPr>
            <a:r>
              <a:rPr lang="de-DE" dirty="0">
                <a:solidFill>
                  <a:srgbClr val="FF0000"/>
                </a:solidFill>
              </a:rPr>
              <a:t># Jetzt trainieren und testen wir einen </a:t>
            </a:r>
            <a:r>
              <a:rPr lang="de-DE" dirty="0" err="1">
                <a:solidFill>
                  <a:srgbClr val="FF0000"/>
                </a:solidFill>
              </a:rPr>
              <a:t>Klassifikator</a:t>
            </a:r>
            <a:r>
              <a:rPr lang="de-DE" dirty="0">
                <a:solidFill>
                  <a:srgbClr val="FF0000"/>
                </a:solidFill>
              </a:rPr>
              <a:t> auf den Trainingsdaten</a:t>
            </a:r>
          </a:p>
          <a:p>
            <a:pPr marL="0" indent="0">
              <a:buNone/>
            </a:pPr>
            <a:endParaRPr lang="de-DE" dirty="0"/>
          </a:p>
          <a:p>
            <a:pPr marL="0" indent="0">
              <a:buNone/>
            </a:pPr>
            <a:r>
              <a:rPr lang="de-DE" dirty="0" err="1">
                <a:solidFill>
                  <a:srgbClr val="FFC000"/>
                </a:solidFill>
              </a:rPr>
              <a:t>def</a:t>
            </a:r>
            <a:r>
              <a:rPr lang="de-DE" dirty="0"/>
              <a:t> </a:t>
            </a:r>
            <a:r>
              <a:rPr lang="de-DE" dirty="0" err="1">
                <a:solidFill>
                  <a:srgbClr val="0070C0"/>
                </a:solidFill>
              </a:rPr>
              <a:t>test_classifier</a:t>
            </a:r>
            <a:r>
              <a:rPr lang="de-DE" dirty="0"/>
              <a:t>():</a:t>
            </a:r>
          </a:p>
          <a:p>
            <a:pPr marL="0" indent="0">
              <a:buNone/>
            </a:pPr>
            <a:r>
              <a:rPr lang="de-DE" dirty="0"/>
              <a:t>    </a:t>
            </a:r>
            <a:r>
              <a:rPr lang="de-DE" dirty="0" err="1"/>
              <a:t>classifier</a:t>
            </a:r>
            <a:r>
              <a:rPr lang="de-DE" dirty="0"/>
              <a:t> = </a:t>
            </a:r>
            <a:r>
              <a:rPr lang="de-DE" dirty="0" err="1"/>
              <a:t>DecisionTreeClassifier</a:t>
            </a:r>
            <a:r>
              <a:rPr lang="de-DE" dirty="0"/>
              <a:t>()</a:t>
            </a:r>
          </a:p>
          <a:p>
            <a:pPr marL="0" indent="0">
              <a:buNone/>
            </a:pPr>
            <a:r>
              <a:rPr lang="de-DE" dirty="0"/>
              <a:t>    </a:t>
            </a:r>
            <a:r>
              <a:rPr lang="de-DE" dirty="0" err="1"/>
              <a:t>classifier.fit</a:t>
            </a:r>
            <a:r>
              <a:rPr lang="de-DE" dirty="0"/>
              <a:t>(</a:t>
            </a:r>
            <a:r>
              <a:rPr lang="de-DE" dirty="0" err="1"/>
              <a:t>X_train,Y_train</a:t>
            </a:r>
            <a:r>
              <a:rPr lang="de-DE" dirty="0"/>
              <a:t>)</a:t>
            </a:r>
          </a:p>
          <a:p>
            <a:pPr marL="0" indent="0">
              <a:buNone/>
            </a:pPr>
            <a:r>
              <a:rPr lang="de-DE" dirty="0"/>
              <a:t>    </a:t>
            </a:r>
            <a:r>
              <a:rPr lang="de-DE" dirty="0" err="1"/>
              <a:t>predictions</a:t>
            </a:r>
            <a:r>
              <a:rPr lang="de-DE" dirty="0"/>
              <a:t> = </a:t>
            </a:r>
            <a:r>
              <a:rPr lang="de-DE" dirty="0" err="1"/>
              <a:t>classifier.predict</a:t>
            </a:r>
            <a:r>
              <a:rPr lang="de-DE" dirty="0"/>
              <a:t>(</a:t>
            </a:r>
            <a:r>
              <a:rPr lang="de-DE" dirty="0" err="1"/>
              <a:t>X_validation</a:t>
            </a:r>
            <a:r>
              <a:rPr lang="de-DE" dirty="0"/>
              <a:t>)</a:t>
            </a:r>
          </a:p>
          <a:p>
            <a:pPr marL="0" indent="0">
              <a:buNone/>
            </a:pPr>
            <a:r>
              <a:rPr lang="de-DE" dirty="0"/>
              <a:t>    </a:t>
            </a:r>
            <a:r>
              <a:rPr lang="de-DE" dirty="0" err="1" smtClean="0">
                <a:solidFill>
                  <a:srgbClr val="7030A0"/>
                </a:solidFill>
              </a:rPr>
              <a:t>print</a:t>
            </a:r>
            <a:r>
              <a:rPr lang="de-DE" dirty="0" smtClean="0"/>
              <a:t> (</a:t>
            </a:r>
            <a:r>
              <a:rPr lang="de-DE" dirty="0" err="1"/>
              <a:t>accuracy_score</a:t>
            </a:r>
            <a:r>
              <a:rPr lang="de-DE" dirty="0"/>
              <a:t>(</a:t>
            </a:r>
            <a:r>
              <a:rPr lang="de-DE" dirty="0" err="1"/>
              <a:t>Y_validation</a:t>
            </a:r>
            <a:r>
              <a:rPr lang="de-DE" dirty="0"/>
              <a:t>, </a:t>
            </a:r>
            <a:r>
              <a:rPr lang="de-DE" dirty="0" err="1"/>
              <a:t>predictions</a:t>
            </a:r>
            <a:r>
              <a:rPr lang="de-DE" dirty="0"/>
              <a:t>))</a:t>
            </a:r>
          </a:p>
          <a:p>
            <a:pPr marL="0" indent="0">
              <a:buNone/>
            </a:pPr>
            <a:r>
              <a:rPr lang="de-DE" dirty="0"/>
              <a:t>    </a:t>
            </a:r>
            <a:r>
              <a:rPr lang="de-DE" dirty="0" err="1" smtClean="0">
                <a:solidFill>
                  <a:srgbClr val="7030A0"/>
                </a:solidFill>
              </a:rPr>
              <a:t>print</a:t>
            </a:r>
            <a:r>
              <a:rPr lang="de-DE" dirty="0" smtClean="0"/>
              <a:t> (</a:t>
            </a:r>
            <a:r>
              <a:rPr lang="de-DE" dirty="0" err="1"/>
              <a:t>confusion_matrix</a:t>
            </a:r>
            <a:r>
              <a:rPr lang="de-DE" dirty="0"/>
              <a:t>(</a:t>
            </a:r>
            <a:r>
              <a:rPr lang="de-DE" dirty="0" err="1"/>
              <a:t>Y_validation</a:t>
            </a:r>
            <a:r>
              <a:rPr lang="de-DE" dirty="0"/>
              <a:t>, </a:t>
            </a:r>
            <a:r>
              <a:rPr lang="de-DE" dirty="0" err="1"/>
              <a:t>predictions</a:t>
            </a:r>
            <a:r>
              <a:rPr lang="de-DE" dirty="0"/>
              <a:t>))</a:t>
            </a:r>
          </a:p>
          <a:p>
            <a:pPr marL="0" indent="0">
              <a:buNone/>
            </a:pPr>
            <a:r>
              <a:rPr lang="de-DE" dirty="0"/>
              <a:t>    </a:t>
            </a:r>
            <a:r>
              <a:rPr lang="de-DE" dirty="0" err="1" smtClean="0">
                <a:solidFill>
                  <a:srgbClr val="7030A0"/>
                </a:solidFill>
              </a:rPr>
              <a:t>print</a:t>
            </a:r>
            <a:r>
              <a:rPr lang="de-DE" dirty="0" smtClean="0"/>
              <a:t> (</a:t>
            </a:r>
            <a:r>
              <a:rPr lang="de-DE" dirty="0" err="1"/>
              <a:t>classification_report</a:t>
            </a:r>
            <a:r>
              <a:rPr lang="de-DE" dirty="0"/>
              <a:t>(</a:t>
            </a:r>
            <a:r>
              <a:rPr lang="de-DE" dirty="0" err="1"/>
              <a:t>Y_validation</a:t>
            </a:r>
            <a:r>
              <a:rPr lang="de-DE" dirty="0"/>
              <a:t>, </a:t>
            </a:r>
            <a:r>
              <a:rPr lang="de-DE" dirty="0" err="1"/>
              <a:t>predictions</a:t>
            </a:r>
            <a:r>
              <a:rPr lang="de-DE" dirty="0"/>
              <a:t>))</a:t>
            </a:r>
          </a:p>
          <a:p>
            <a:pPr marL="0" indent="0">
              <a:buNone/>
            </a:pPr>
            <a:endParaRPr lang="de-DE" dirty="0"/>
          </a:p>
          <a:p>
            <a:pPr marL="0" indent="0">
              <a:buNone/>
            </a:pPr>
            <a:r>
              <a:rPr lang="de-DE" dirty="0">
                <a:solidFill>
                  <a:srgbClr val="FF0000"/>
                </a:solidFill>
              </a:rPr>
              <a:t># Für die Interpretation der </a:t>
            </a:r>
            <a:r>
              <a:rPr lang="de-DE" dirty="0" err="1">
                <a:solidFill>
                  <a:srgbClr val="FF0000"/>
                </a:solidFill>
              </a:rPr>
              <a:t>Confusion</a:t>
            </a:r>
            <a:r>
              <a:rPr lang="de-DE" dirty="0">
                <a:solidFill>
                  <a:srgbClr val="FF0000"/>
                </a:solidFill>
              </a:rPr>
              <a:t> Matrix siehe</a:t>
            </a:r>
          </a:p>
          <a:p>
            <a:pPr marL="0" indent="0">
              <a:buNone/>
            </a:pPr>
            <a:r>
              <a:rPr lang="de-DE" dirty="0">
                <a:solidFill>
                  <a:srgbClr val="FF0000"/>
                </a:solidFill>
              </a:rPr>
              <a:t># https://en.wikipedia.org/wiki/Confusion_matrix</a:t>
            </a:r>
          </a:p>
        </p:txBody>
      </p:sp>
      <p:sp>
        <p:nvSpPr>
          <p:cNvPr id="4" name="Foliennummernplatzhalter 3"/>
          <p:cNvSpPr>
            <a:spLocks noGrp="1"/>
          </p:cNvSpPr>
          <p:nvPr>
            <p:ph type="sldNum" sz="quarter" idx="12"/>
          </p:nvPr>
        </p:nvSpPr>
        <p:spPr/>
        <p:txBody>
          <a:bodyPr/>
          <a:lstStyle/>
          <a:p>
            <a:fld id="{990AD7F9-ADAE-46E7-AC5A-255D27BB8C59}" type="slidenum">
              <a:rPr lang="de-DE" smtClean="0"/>
              <a:t>106</a:t>
            </a:fld>
            <a:endParaRPr lang="de-DE"/>
          </a:p>
        </p:txBody>
      </p:sp>
    </p:spTree>
    <p:extLst>
      <p:ext uri="{BB962C8B-B14F-4D97-AF65-F5344CB8AC3E}">
        <p14:creationId xmlns:p14="http://schemas.microsoft.com/office/powerpoint/2010/main" val="10751821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trainieren und speichern</a:t>
            </a:r>
            <a:endParaRPr lang="de-DE" dirty="0"/>
          </a:p>
        </p:txBody>
      </p:sp>
      <p:sp>
        <p:nvSpPr>
          <p:cNvPr id="3" name="Inhaltsplatzhalter 2"/>
          <p:cNvSpPr>
            <a:spLocks noGrp="1"/>
          </p:cNvSpPr>
          <p:nvPr>
            <p:ph idx="1"/>
          </p:nvPr>
        </p:nvSpPr>
        <p:spPr/>
        <p:txBody>
          <a:bodyPr/>
          <a:lstStyle/>
          <a:p>
            <a:r>
              <a:rPr lang="de-DE" dirty="0" smtClean="0"/>
              <a:t>Wenn alles klappt, können wir unser Modell endgültig trainieren und abspeichern</a:t>
            </a:r>
          </a:p>
          <a:p>
            <a:pPr marL="0" indent="0">
              <a:buNone/>
            </a:pPr>
            <a:r>
              <a:rPr lang="de-DE" dirty="0" err="1">
                <a:solidFill>
                  <a:srgbClr val="FFC000"/>
                </a:solidFill>
              </a:rPr>
              <a:t>def</a:t>
            </a:r>
            <a:r>
              <a:rPr lang="de-DE" dirty="0"/>
              <a:t> </a:t>
            </a:r>
            <a:r>
              <a:rPr lang="de-DE" dirty="0" err="1">
                <a:solidFill>
                  <a:srgbClr val="0070C0"/>
                </a:solidFill>
              </a:rPr>
              <a:t>train_model</a:t>
            </a:r>
            <a:r>
              <a:rPr lang="de-DE" dirty="0"/>
              <a:t>():</a:t>
            </a:r>
          </a:p>
          <a:p>
            <a:pPr marL="0" indent="0">
              <a:buNone/>
            </a:pPr>
            <a:r>
              <a:rPr lang="de-DE" dirty="0"/>
              <a:t>    </a:t>
            </a:r>
            <a:r>
              <a:rPr lang="de-DE" dirty="0" err="1"/>
              <a:t>classifier</a:t>
            </a:r>
            <a:r>
              <a:rPr lang="de-DE" dirty="0"/>
              <a:t> = </a:t>
            </a:r>
            <a:r>
              <a:rPr lang="de-DE" dirty="0" err="1"/>
              <a:t>DecisionTreeClassifier</a:t>
            </a:r>
            <a:r>
              <a:rPr lang="de-DE" dirty="0"/>
              <a:t>()</a:t>
            </a:r>
          </a:p>
          <a:p>
            <a:pPr marL="0" indent="0">
              <a:buNone/>
            </a:pPr>
            <a:r>
              <a:rPr lang="de-DE" dirty="0"/>
              <a:t>    </a:t>
            </a:r>
            <a:r>
              <a:rPr lang="de-DE" dirty="0" err="1"/>
              <a:t>classifier.fit</a:t>
            </a:r>
            <a:r>
              <a:rPr lang="de-DE" dirty="0"/>
              <a:t>(</a:t>
            </a:r>
            <a:r>
              <a:rPr lang="de-DE" dirty="0" err="1"/>
              <a:t>X_train,Y_train</a:t>
            </a:r>
            <a:r>
              <a:rPr lang="de-DE" dirty="0"/>
              <a:t>)</a:t>
            </a:r>
          </a:p>
          <a:p>
            <a:pPr marL="0" indent="0">
              <a:buNone/>
            </a:pPr>
            <a:r>
              <a:rPr lang="de-DE" dirty="0"/>
              <a:t>    </a:t>
            </a:r>
            <a:r>
              <a:rPr lang="de-DE" dirty="0" err="1"/>
              <a:t>model_file</a:t>
            </a:r>
            <a:r>
              <a:rPr lang="de-DE" dirty="0"/>
              <a:t> = '</a:t>
            </a:r>
            <a:r>
              <a:rPr lang="de-DE" dirty="0" err="1">
                <a:solidFill>
                  <a:srgbClr val="00B050"/>
                </a:solidFill>
              </a:rPr>
              <a:t>finalized_model.sav</a:t>
            </a:r>
            <a:r>
              <a:rPr lang="de-DE" dirty="0"/>
              <a:t>'</a:t>
            </a:r>
          </a:p>
          <a:p>
            <a:pPr marL="0" indent="0">
              <a:buNone/>
            </a:pPr>
            <a:r>
              <a:rPr lang="de-DE" dirty="0"/>
              <a:t>    </a:t>
            </a:r>
            <a:r>
              <a:rPr lang="de-DE" dirty="0" err="1"/>
              <a:t>pickle.dump</a:t>
            </a:r>
            <a:r>
              <a:rPr lang="de-DE" dirty="0"/>
              <a:t>(</a:t>
            </a:r>
            <a:r>
              <a:rPr lang="de-DE" dirty="0" err="1"/>
              <a:t>classifier</a:t>
            </a:r>
            <a:r>
              <a:rPr lang="de-DE" dirty="0"/>
              <a:t>, open(</a:t>
            </a:r>
            <a:r>
              <a:rPr lang="de-DE" dirty="0" err="1"/>
              <a:t>model_file</a:t>
            </a:r>
            <a:r>
              <a:rPr lang="de-DE" dirty="0"/>
              <a:t>, </a:t>
            </a:r>
            <a:r>
              <a:rPr lang="de-DE" dirty="0">
                <a:solidFill>
                  <a:srgbClr val="00B050"/>
                </a:solidFill>
              </a:rPr>
              <a:t>'</a:t>
            </a:r>
            <a:r>
              <a:rPr lang="de-DE" dirty="0" err="1">
                <a:solidFill>
                  <a:srgbClr val="00B050"/>
                </a:solidFill>
              </a:rPr>
              <a:t>wb</a:t>
            </a:r>
            <a:r>
              <a:rPr lang="de-DE" dirty="0"/>
              <a:t>'))</a:t>
            </a:r>
          </a:p>
        </p:txBody>
      </p:sp>
      <p:sp>
        <p:nvSpPr>
          <p:cNvPr id="4" name="Foliennummernplatzhalter 3"/>
          <p:cNvSpPr>
            <a:spLocks noGrp="1"/>
          </p:cNvSpPr>
          <p:nvPr>
            <p:ph type="sldNum" sz="quarter" idx="12"/>
          </p:nvPr>
        </p:nvSpPr>
        <p:spPr/>
        <p:txBody>
          <a:bodyPr/>
          <a:lstStyle/>
          <a:p>
            <a:fld id="{990AD7F9-ADAE-46E7-AC5A-255D27BB8C59}" type="slidenum">
              <a:rPr lang="de-DE" smtClean="0"/>
              <a:t>107</a:t>
            </a:fld>
            <a:endParaRPr lang="de-DE"/>
          </a:p>
        </p:txBody>
      </p:sp>
    </p:spTree>
    <p:extLst>
      <p:ext uri="{BB962C8B-B14F-4D97-AF65-F5344CB8AC3E}">
        <p14:creationId xmlns:p14="http://schemas.microsoft.com/office/powerpoint/2010/main" val="252812886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anwenden</a:t>
            </a:r>
            <a:endParaRPr lang="de-DE" dirty="0"/>
          </a:p>
        </p:txBody>
      </p:sp>
      <p:sp>
        <p:nvSpPr>
          <p:cNvPr id="3" name="Inhaltsplatzhalter 2"/>
          <p:cNvSpPr>
            <a:spLocks noGrp="1"/>
          </p:cNvSpPr>
          <p:nvPr>
            <p:ph idx="1"/>
          </p:nvPr>
        </p:nvSpPr>
        <p:spPr>
          <a:xfrm>
            <a:off x="838199" y="1825625"/>
            <a:ext cx="11098161" cy="4351338"/>
          </a:xfrm>
        </p:spPr>
        <p:txBody>
          <a:bodyPr>
            <a:normAutofit fontScale="92500"/>
          </a:bodyPr>
          <a:lstStyle/>
          <a:p>
            <a:pPr marL="0" indent="0">
              <a:buNone/>
            </a:pPr>
            <a:r>
              <a:rPr lang="de-DE" dirty="0">
                <a:solidFill>
                  <a:srgbClr val="FF0000"/>
                </a:solidFill>
              </a:rPr>
              <a:t># Anwendung des gespeicherten Modells auf neue Daten, die nicht annotiert </a:t>
            </a:r>
            <a:r>
              <a:rPr lang="de-DE" dirty="0" smtClean="0">
                <a:solidFill>
                  <a:srgbClr val="FF0000"/>
                </a:solidFill>
              </a:rPr>
              <a:t>sind, die </a:t>
            </a:r>
            <a:r>
              <a:rPr lang="de-DE" dirty="0">
                <a:solidFill>
                  <a:srgbClr val="FF0000"/>
                </a:solidFill>
              </a:rPr>
              <a:t>aber die Werte für </a:t>
            </a:r>
            <a:r>
              <a:rPr lang="de-DE" dirty="0" err="1">
                <a:solidFill>
                  <a:srgbClr val="FF0000"/>
                </a:solidFill>
              </a:rPr>
              <a:t>sentiment</a:t>
            </a:r>
            <a:r>
              <a:rPr lang="de-DE" dirty="0">
                <a:solidFill>
                  <a:srgbClr val="FF0000"/>
                </a:solidFill>
              </a:rPr>
              <a:t>, </a:t>
            </a:r>
            <a:r>
              <a:rPr lang="de-DE" dirty="0" err="1">
                <a:solidFill>
                  <a:srgbClr val="FF0000"/>
                </a:solidFill>
              </a:rPr>
              <a:t>negation</a:t>
            </a:r>
            <a:r>
              <a:rPr lang="de-DE" dirty="0">
                <a:solidFill>
                  <a:srgbClr val="FF0000"/>
                </a:solidFill>
              </a:rPr>
              <a:t> und </a:t>
            </a:r>
            <a:r>
              <a:rPr lang="de-DE" dirty="0" err="1">
                <a:solidFill>
                  <a:srgbClr val="FF0000"/>
                </a:solidFill>
              </a:rPr>
              <a:t>emphasis</a:t>
            </a:r>
            <a:r>
              <a:rPr lang="de-DE" dirty="0">
                <a:solidFill>
                  <a:srgbClr val="FF0000"/>
                </a:solidFill>
              </a:rPr>
              <a:t> haben</a:t>
            </a:r>
          </a:p>
          <a:p>
            <a:pPr marL="0" indent="0">
              <a:buNone/>
            </a:pPr>
            <a:endParaRPr lang="de-DE" dirty="0"/>
          </a:p>
          <a:p>
            <a:pPr marL="457200" lvl="1" indent="0">
              <a:buNone/>
            </a:pPr>
            <a:r>
              <a:rPr lang="de-DE" dirty="0" err="1">
                <a:solidFill>
                  <a:srgbClr val="FFC000"/>
                </a:solidFill>
              </a:rPr>
              <a:t>def</a:t>
            </a:r>
            <a:r>
              <a:rPr lang="de-DE" dirty="0"/>
              <a:t> </a:t>
            </a:r>
            <a:r>
              <a:rPr lang="de-DE" dirty="0" err="1"/>
              <a:t>predict_sentiment</a:t>
            </a:r>
            <a:r>
              <a:rPr lang="de-DE" dirty="0"/>
              <a:t>(</a:t>
            </a:r>
            <a:r>
              <a:rPr lang="de-DE" dirty="0" err="1"/>
              <a:t>input_file</a:t>
            </a:r>
            <a:r>
              <a:rPr lang="de-DE" dirty="0"/>
              <a:t>):</a:t>
            </a:r>
          </a:p>
          <a:p>
            <a:pPr marL="457200" lvl="1" indent="0">
              <a:buNone/>
            </a:pPr>
            <a:r>
              <a:rPr lang="de-DE" dirty="0"/>
              <a:t>    </a:t>
            </a:r>
            <a:r>
              <a:rPr lang="de-DE" dirty="0" err="1"/>
              <a:t>dataset</a:t>
            </a:r>
            <a:r>
              <a:rPr lang="de-DE" dirty="0"/>
              <a:t> = </a:t>
            </a:r>
            <a:r>
              <a:rPr lang="de-DE" dirty="0" err="1"/>
              <a:t>pandas.read_csv</a:t>
            </a:r>
            <a:r>
              <a:rPr lang="de-DE" dirty="0"/>
              <a:t>(</a:t>
            </a:r>
            <a:r>
              <a:rPr lang="de-DE" dirty="0" err="1"/>
              <a:t>input_file</a:t>
            </a:r>
            <a:r>
              <a:rPr lang="de-DE" dirty="0"/>
              <a:t>, </a:t>
            </a:r>
            <a:r>
              <a:rPr lang="de-DE" dirty="0" err="1"/>
              <a:t>sep</a:t>
            </a:r>
            <a:r>
              <a:rPr lang="de-DE" dirty="0"/>
              <a:t>='</a:t>
            </a:r>
            <a:r>
              <a:rPr lang="de-DE" dirty="0">
                <a:solidFill>
                  <a:srgbClr val="00B050"/>
                </a:solidFill>
              </a:rPr>
              <a:t>\t</a:t>
            </a:r>
            <a:r>
              <a:rPr lang="de-DE" dirty="0"/>
              <a:t>', </a:t>
            </a:r>
            <a:r>
              <a:rPr lang="de-DE" dirty="0" err="1"/>
              <a:t>names</a:t>
            </a:r>
            <a:r>
              <a:rPr lang="de-DE" dirty="0"/>
              <a:t>=[</a:t>
            </a:r>
            <a:r>
              <a:rPr lang="de-DE" dirty="0">
                <a:solidFill>
                  <a:srgbClr val="00B050"/>
                </a:solidFill>
              </a:rPr>
              <a:t>'</a:t>
            </a:r>
            <a:r>
              <a:rPr lang="de-DE" dirty="0" err="1">
                <a:solidFill>
                  <a:srgbClr val="00B050"/>
                </a:solidFill>
              </a:rPr>
              <a:t>text</a:t>
            </a:r>
            <a:r>
              <a:rPr lang="de-DE" dirty="0">
                <a:solidFill>
                  <a:srgbClr val="00B050"/>
                </a:solidFill>
              </a:rPr>
              <a:t>', '</a:t>
            </a:r>
            <a:r>
              <a:rPr lang="de-DE" dirty="0" err="1">
                <a:solidFill>
                  <a:srgbClr val="00B050"/>
                </a:solidFill>
              </a:rPr>
              <a:t>polarity</a:t>
            </a:r>
            <a:r>
              <a:rPr lang="de-DE" dirty="0">
                <a:solidFill>
                  <a:srgbClr val="00B050"/>
                </a:solidFill>
              </a:rPr>
              <a:t>', '</a:t>
            </a:r>
            <a:r>
              <a:rPr lang="de-DE" dirty="0" err="1">
                <a:solidFill>
                  <a:srgbClr val="00B050"/>
                </a:solidFill>
              </a:rPr>
              <a:t>neg</a:t>
            </a:r>
            <a:r>
              <a:rPr lang="de-DE" dirty="0">
                <a:solidFill>
                  <a:srgbClr val="00B050"/>
                </a:solidFill>
              </a:rPr>
              <a:t>', '</a:t>
            </a:r>
            <a:r>
              <a:rPr lang="de-DE" dirty="0" err="1">
                <a:solidFill>
                  <a:srgbClr val="00B050"/>
                </a:solidFill>
              </a:rPr>
              <a:t>emp</a:t>
            </a:r>
            <a:r>
              <a:rPr lang="de-DE" dirty="0">
                <a:solidFill>
                  <a:srgbClr val="00B050"/>
                </a:solidFill>
              </a:rPr>
              <a:t>', '</a:t>
            </a:r>
            <a:r>
              <a:rPr lang="de-DE" dirty="0" err="1">
                <a:solidFill>
                  <a:srgbClr val="00B050"/>
                </a:solidFill>
              </a:rPr>
              <a:t>cat</a:t>
            </a:r>
            <a:r>
              <a:rPr lang="de-DE" dirty="0">
                <a:solidFill>
                  <a:srgbClr val="00B050"/>
                </a:solidFill>
              </a:rPr>
              <a:t>'</a:t>
            </a:r>
            <a:r>
              <a:rPr lang="de-DE" dirty="0"/>
              <a:t>])</a:t>
            </a:r>
          </a:p>
          <a:p>
            <a:pPr marL="457200" lvl="1" indent="0">
              <a:buNone/>
            </a:pPr>
            <a:r>
              <a:rPr lang="de-DE" dirty="0"/>
              <a:t>    </a:t>
            </a:r>
            <a:r>
              <a:rPr lang="de-DE" dirty="0" err="1"/>
              <a:t>array</a:t>
            </a:r>
            <a:r>
              <a:rPr lang="de-DE" dirty="0"/>
              <a:t> = </a:t>
            </a:r>
            <a:r>
              <a:rPr lang="de-DE" dirty="0" err="1"/>
              <a:t>dataset.values</a:t>
            </a:r>
            <a:endParaRPr lang="de-DE" dirty="0"/>
          </a:p>
          <a:p>
            <a:pPr marL="457200" lvl="1" indent="0">
              <a:buNone/>
            </a:pPr>
            <a:r>
              <a:rPr lang="de-DE" dirty="0"/>
              <a:t>    X = </a:t>
            </a:r>
            <a:r>
              <a:rPr lang="de-DE" dirty="0" err="1"/>
              <a:t>array</a:t>
            </a:r>
            <a:r>
              <a:rPr lang="de-DE" dirty="0"/>
              <a:t>[:,1:4]</a:t>
            </a:r>
          </a:p>
          <a:p>
            <a:pPr marL="457200" lvl="1" indent="0">
              <a:buNone/>
            </a:pPr>
            <a:r>
              <a:rPr lang="de-DE" dirty="0"/>
              <a:t>    X = </a:t>
            </a:r>
            <a:r>
              <a:rPr lang="de-DE" dirty="0" err="1"/>
              <a:t>X.astype</a:t>
            </a:r>
            <a:r>
              <a:rPr lang="de-DE" dirty="0"/>
              <a:t>(</a:t>
            </a:r>
            <a:r>
              <a:rPr lang="de-DE" dirty="0">
                <a:solidFill>
                  <a:srgbClr val="00B050"/>
                </a:solidFill>
              </a:rPr>
              <a:t>'</a:t>
            </a:r>
            <a:r>
              <a:rPr lang="de-DE" dirty="0" err="1">
                <a:solidFill>
                  <a:srgbClr val="00B050"/>
                </a:solidFill>
              </a:rPr>
              <a:t>int</a:t>
            </a:r>
            <a:r>
              <a:rPr lang="de-DE" dirty="0"/>
              <a:t>')</a:t>
            </a:r>
          </a:p>
          <a:p>
            <a:pPr marL="457200" lvl="1" indent="0">
              <a:buNone/>
            </a:pPr>
            <a:r>
              <a:rPr lang="de-DE" dirty="0"/>
              <a:t>    </a:t>
            </a:r>
            <a:r>
              <a:rPr lang="de-DE" dirty="0" err="1"/>
              <a:t>model</a:t>
            </a:r>
            <a:r>
              <a:rPr lang="de-DE" dirty="0"/>
              <a:t> = </a:t>
            </a:r>
            <a:r>
              <a:rPr lang="de-DE" dirty="0" err="1"/>
              <a:t>pickle.load</a:t>
            </a:r>
            <a:r>
              <a:rPr lang="de-DE" dirty="0"/>
              <a:t>(open(</a:t>
            </a:r>
            <a:r>
              <a:rPr lang="de-DE" dirty="0">
                <a:solidFill>
                  <a:srgbClr val="00B050"/>
                </a:solidFill>
              </a:rPr>
              <a:t>'</a:t>
            </a:r>
            <a:r>
              <a:rPr lang="de-DE" dirty="0" err="1">
                <a:solidFill>
                  <a:srgbClr val="00B050"/>
                </a:solidFill>
              </a:rPr>
              <a:t>finalized_model.sav</a:t>
            </a:r>
            <a:r>
              <a:rPr lang="de-DE" dirty="0"/>
              <a:t>', </a:t>
            </a:r>
            <a:r>
              <a:rPr lang="de-DE" dirty="0">
                <a:solidFill>
                  <a:srgbClr val="00B050"/>
                </a:solidFill>
              </a:rPr>
              <a:t>'</a:t>
            </a:r>
            <a:r>
              <a:rPr lang="de-DE" dirty="0" err="1">
                <a:solidFill>
                  <a:srgbClr val="00B050"/>
                </a:solidFill>
              </a:rPr>
              <a:t>rb</a:t>
            </a:r>
            <a:r>
              <a:rPr lang="de-DE" dirty="0"/>
              <a:t>'))</a:t>
            </a:r>
          </a:p>
          <a:p>
            <a:pPr marL="457200" lvl="1" indent="0">
              <a:buNone/>
            </a:pPr>
            <a:r>
              <a:rPr lang="de-DE" dirty="0"/>
              <a:t>    </a:t>
            </a:r>
            <a:r>
              <a:rPr lang="de-DE" dirty="0" err="1"/>
              <a:t>return</a:t>
            </a:r>
            <a:r>
              <a:rPr lang="de-DE" dirty="0"/>
              <a:t>(</a:t>
            </a:r>
            <a:r>
              <a:rPr lang="de-DE" dirty="0" err="1"/>
              <a:t>model.predict</a:t>
            </a:r>
            <a:r>
              <a:rPr lang="de-DE" dirty="0"/>
              <a:t>(X))</a:t>
            </a:r>
          </a:p>
        </p:txBody>
      </p:sp>
      <p:sp>
        <p:nvSpPr>
          <p:cNvPr id="4" name="Foliennummernplatzhalter 3"/>
          <p:cNvSpPr>
            <a:spLocks noGrp="1"/>
          </p:cNvSpPr>
          <p:nvPr>
            <p:ph type="sldNum" sz="quarter" idx="12"/>
          </p:nvPr>
        </p:nvSpPr>
        <p:spPr/>
        <p:txBody>
          <a:bodyPr/>
          <a:lstStyle/>
          <a:p>
            <a:fld id="{990AD7F9-ADAE-46E7-AC5A-255D27BB8C59}" type="slidenum">
              <a:rPr lang="de-DE" smtClean="0"/>
              <a:t>108</a:t>
            </a:fld>
            <a:endParaRPr lang="de-DE"/>
          </a:p>
        </p:txBody>
      </p:sp>
    </p:spTree>
    <p:extLst>
      <p:ext uri="{BB962C8B-B14F-4D97-AF65-F5344CB8AC3E}">
        <p14:creationId xmlns:p14="http://schemas.microsoft.com/office/powerpoint/2010/main" val="371383705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 Modell auf einen Satz anwenden</a:t>
            </a:r>
            <a:endParaRPr lang="de-DE" dirty="0"/>
          </a:p>
        </p:txBody>
      </p:sp>
      <p:sp>
        <p:nvSpPr>
          <p:cNvPr id="3" name="Inhaltsplatzhalter 2"/>
          <p:cNvSpPr>
            <a:spLocks noGrp="1"/>
          </p:cNvSpPr>
          <p:nvPr>
            <p:ph idx="1"/>
          </p:nvPr>
        </p:nvSpPr>
        <p:spPr/>
        <p:txBody>
          <a:bodyPr/>
          <a:lstStyle/>
          <a:p>
            <a:r>
              <a:rPr lang="de-DE" dirty="0" smtClean="0"/>
              <a:t>Implementieren Sie eine Funktion, die für einen Satz das Sentiment berechnet</a:t>
            </a:r>
          </a:p>
          <a:p>
            <a:pPr lvl="1"/>
            <a:r>
              <a:rPr lang="de-DE" dirty="0" smtClean="0"/>
              <a:t>Eingabe für die Funktion ist ein Satz</a:t>
            </a:r>
          </a:p>
          <a:p>
            <a:pPr lvl="1"/>
            <a:r>
              <a:rPr lang="de-DE" dirty="0" smtClean="0"/>
              <a:t>Dann werden die Polarität, Negationen und Verstärker berechnet</a:t>
            </a:r>
          </a:p>
          <a:p>
            <a:pPr lvl="1"/>
            <a:r>
              <a:rPr lang="de-DE" dirty="0" smtClean="0"/>
              <a:t>Diese Information wird als Array  gespeichert</a:t>
            </a:r>
          </a:p>
          <a:p>
            <a:pPr lvl="1"/>
            <a:r>
              <a:rPr lang="de-DE" dirty="0" smtClean="0"/>
              <a:t>Dann das Modell laden</a:t>
            </a:r>
          </a:p>
          <a:p>
            <a:pPr lvl="1"/>
            <a:r>
              <a:rPr lang="de-DE" dirty="0" smtClean="0"/>
              <a:t>Und mit </a:t>
            </a:r>
            <a:r>
              <a:rPr lang="de-DE" dirty="0" err="1" smtClean="0"/>
              <a:t>model.predict</a:t>
            </a:r>
            <a:r>
              <a:rPr lang="de-DE" dirty="0" smtClean="0"/>
              <a:t> für das Array eine Voraussage machen</a:t>
            </a:r>
          </a:p>
          <a:p>
            <a:pPr lvl="1"/>
            <a:endParaRPr lang="de-DE" dirty="0"/>
          </a:p>
          <a:p>
            <a:pPr marL="457200" lvl="1" indent="0">
              <a:buNone/>
            </a:pPr>
            <a:r>
              <a:rPr lang="de-DE" dirty="0"/>
              <a:t>&gt;&gt;&gt; </a:t>
            </a:r>
            <a:r>
              <a:rPr lang="de-DE" dirty="0" err="1"/>
              <a:t>pred_senti_sentence</a:t>
            </a:r>
            <a:r>
              <a:rPr lang="de-DE" dirty="0"/>
              <a:t>("</a:t>
            </a:r>
            <a:r>
              <a:rPr lang="de-DE" dirty="0">
                <a:solidFill>
                  <a:srgbClr val="00B050"/>
                </a:solidFill>
              </a:rPr>
              <a:t>Diese Bahn ist </a:t>
            </a:r>
            <a:r>
              <a:rPr lang="de-DE" dirty="0" err="1">
                <a:solidFill>
                  <a:srgbClr val="00B050"/>
                </a:solidFill>
              </a:rPr>
              <a:t>saudoof</a:t>
            </a:r>
            <a:r>
              <a:rPr lang="de-DE" dirty="0"/>
              <a:t>")</a:t>
            </a:r>
          </a:p>
          <a:p>
            <a:pPr marL="457200" lvl="1" indent="0">
              <a:buNone/>
            </a:pPr>
            <a:r>
              <a:rPr lang="de-DE" dirty="0">
                <a:solidFill>
                  <a:srgbClr val="0070C0"/>
                </a:solidFill>
              </a:rPr>
              <a:t>'negative'</a:t>
            </a:r>
          </a:p>
          <a:p>
            <a:pPr lvl="1"/>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109</a:t>
            </a:fld>
            <a:endParaRPr lang="de-DE"/>
          </a:p>
        </p:txBody>
      </p:sp>
    </p:spTree>
    <p:extLst>
      <p:ext uri="{BB962C8B-B14F-4D97-AF65-F5344CB8AC3E}">
        <p14:creationId xmlns:p14="http://schemas.microsoft.com/office/powerpoint/2010/main" val="1939733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Beitrag in </a:t>
            </a:r>
            <a:r>
              <a:rPr lang="de-DE" smtClean="0"/>
              <a:t>einem Forum über Kameras</a:t>
            </a:r>
            <a:endParaRPr lang="de-DE"/>
          </a:p>
        </p:txBody>
      </p:sp>
      <p:sp>
        <p:nvSpPr>
          <p:cNvPr id="3" name="Inhaltsplatzhalter 2"/>
          <p:cNvSpPr>
            <a:spLocks noGrp="1"/>
          </p:cNvSpPr>
          <p:nvPr>
            <p:ph idx="1"/>
          </p:nvPr>
        </p:nvSpPr>
        <p:spPr>
          <a:xfrm>
            <a:off x="1919536" y="2060849"/>
            <a:ext cx="8229600" cy="4525963"/>
          </a:xfrm>
        </p:spPr>
        <p:txBody>
          <a:bodyPr/>
          <a:lstStyle/>
          <a:p>
            <a:pPr marL="0" indent="0" algn="r">
              <a:buNone/>
            </a:pPr>
            <a:r>
              <a:rPr lang="de-DE" smtClean="0"/>
              <a:t> Peter                                                           3.9.2012 </a:t>
            </a:r>
          </a:p>
          <a:p>
            <a:pPr marL="0" indent="0">
              <a:buNone/>
            </a:pPr>
            <a:r>
              <a:rPr lang="de-DE" i="1" smtClean="0"/>
              <a:t>Vor sechs Monaten habe ich die Kamera gekauft. Sie ist einfach super! Die Bildqualität ist überragend. Die Batterien halten ewig. Nur meine Frau denkt, dass die Kamera zu schwer ist. </a:t>
            </a:r>
            <a:endParaRPr lang="de-DE" i="1"/>
          </a:p>
        </p:txBody>
      </p:sp>
      <p:sp>
        <p:nvSpPr>
          <p:cNvPr id="4" name="Ellipse 3"/>
          <p:cNvSpPr/>
          <p:nvPr/>
        </p:nvSpPr>
        <p:spPr>
          <a:xfrm>
            <a:off x="1415480" y="1395851"/>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Ziel</a:t>
            </a:r>
          </a:p>
        </p:txBody>
      </p:sp>
      <p:cxnSp>
        <p:nvCxnSpPr>
          <p:cNvPr id="6" name="Gerade Verbindung mit Pfeil 5"/>
          <p:cNvCxnSpPr>
            <a:stCxn id="4" idx="4"/>
          </p:cNvCxnSpPr>
          <p:nvPr/>
        </p:nvCxnSpPr>
        <p:spPr>
          <a:xfrm>
            <a:off x="2063552" y="2043923"/>
            <a:ext cx="5544616" cy="6649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a:stCxn id="4" idx="4"/>
          </p:cNvCxnSpPr>
          <p:nvPr/>
        </p:nvCxnSpPr>
        <p:spPr>
          <a:xfrm>
            <a:off x="2063552" y="2043923"/>
            <a:ext cx="3970784" cy="10307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4" idx="4"/>
          </p:cNvCxnSpPr>
          <p:nvPr/>
        </p:nvCxnSpPr>
        <p:spPr>
          <a:xfrm>
            <a:off x="2063552" y="2043923"/>
            <a:ext cx="1121644" cy="1445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a:off x="2063552" y="2043923"/>
            <a:ext cx="560822" cy="18340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Foliennummernplatzhalter 4"/>
          <p:cNvSpPr>
            <a:spLocks noGrp="1"/>
          </p:cNvSpPr>
          <p:nvPr>
            <p:ph type="sldNum" sz="quarter" idx="12"/>
          </p:nvPr>
        </p:nvSpPr>
        <p:spPr/>
        <p:txBody>
          <a:bodyPr/>
          <a:lstStyle/>
          <a:p>
            <a:fld id="{5914B6E0-F293-4DB7-91CD-CA99CA1EC231}" type="slidenum">
              <a:rPr lang="de-DE" smtClean="0"/>
              <a:t>11</a:t>
            </a:fld>
            <a:endParaRPr lang="de-DE"/>
          </a:p>
        </p:txBody>
      </p:sp>
    </p:spTree>
    <p:extLst>
      <p:ext uri="{BB962C8B-B14F-4D97-AF65-F5344CB8AC3E}">
        <p14:creationId xmlns:p14="http://schemas.microsoft.com/office/powerpoint/2010/main" val="34580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Wörter in der Sentiment-Analyse</a:t>
            </a:r>
            <a:endParaRPr lang="de-DE" dirty="0"/>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110</a:t>
            </a:fld>
            <a:endParaRPr lang="de-DE"/>
          </a:p>
        </p:txBody>
      </p:sp>
    </p:spTree>
    <p:extLst>
      <p:ext uri="{BB962C8B-B14F-4D97-AF65-F5344CB8AC3E}">
        <p14:creationId xmlns:p14="http://schemas.microsoft.com/office/powerpoint/2010/main" val="60099085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Ziel: Verbesserte Abdeckung</a:t>
            </a:r>
            <a:endParaRPr lang="de-DE" dirty="0"/>
          </a:p>
        </p:txBody>
      </p:sp>
      <p:sp>
        <p:nvSpPr>
          <p:cNvPr id="6" name="Inhaltsplatzhalter 5"/>
          <p:cNvSpPr>
            <a:spLocks noGrp="1"/>
          </p:cNvSpPr>
          <p:nvPr>
            <p:ph idx="1"/>
          </p:nvPr>
        </p:nvSpPr>
        <p:spPr/>
        <p:txBody>
          <a:bodyPr>
            <a:normAutofit/>
          </a:bodyPr>
          <a:lstStyle/>
          <a:p>
            <a:r>
              <a:rPr lang="de-DE" dirty="0" smtClean="0"/>
              <a:t>Textnormalisierung:</a:t>
            </a:r>
          </a:p>
          <a:p>
            <a:r>
              <a:rPr lang="de-DE" dirty="0" smtClean="0"/>
              <a:t>Einbindung eines existierenden Sentiment-Lexikons</a:t>
            </a:r>
          </a:p>
          <a:p>
            <a:r>
              <a:rPr lang="de-DE" dirty="0" smtClean="0"/>
              <a:t>Gewinnung von </a:t>
            </a:r>
            <a:r>
              <a:rPr lang="de-DE" dirty="0" err="1" smtClean="0"/>
              <a:t>Sentimentwörtern</a:t>
            </a:r>
            <a:r>
              <a:rPr lang="de-DE" dirty="0" smtClean="0"/>
              <a:t> aus </a:t>
            </a:r>
            <a:r>
              <a:rPr lang="de-DE" dirty="0" err="1" smtClean="0"/>
              <a:t>WordNet</a:t>
            </a:r>
            <a:endParaRPr lang="de-DE" dirty="0" smtClean="0"/>
          </a:p>
          <a:p>
            <a:r>
              <a:rPr lang="de-DE" dirty="0" smtClean="0"/>
              <a:t>Gewinnung domänenabhängiger </a:t>
            </a:r>
            <a:r>
              <a:rPr lang="de-DE" dirty="0" err="1" smtClean="0"/>
              <a:t>Sentimentwörter</a:t>
            </a:r>
            <a:r>
              <a:rPr lang="de-DE" dirty="0" smtClean="0"/>
              <a:t> aus annotierten Korpora</a:t>
            </a:r>
          </a:p>
          <a:p>
            <a:r>
              <a:rPr lang="de-DE" dirty="0" smtClean="0"/>
              <a:t>Gewinnung domänenabhängiger </a:t>
            </a:r>
            <a:r>
              <a:rPr lang="de-DE" dirty="0" err="1" smtClean="0"/>
              <a:t>Sentimentwörter</a:t>
            </a:r>
            <a:r>
              <a:rPr lang="de-DE" dirty="0" smtClean="0"/>
              <a:t> aus nicht annotierten Korpora</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111</a:t>
            </a:fld>
            <a:endParaRPr lang="de-DE" dirty="0"/>
          </a:p>
        </p:txBody>
      </p:sp>
    </p:spTree>
    <p:extLst>
      <p:ext uri="{BB962C8B-B14F-4D97-AF65-F5344CB8AC3E}">
        <p14:creationId xmlns:p14="http://schemas.microsoft.com/office/powerpoint/2010/main" val="323022513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Textnormalisierung</a:t>
            </a:r>
            <a:endParaRPr lang="de-DE" dirty="0"/>
          </a:p>
        </p:txBody>
      </p:sp>
      <p:sp>
        <p:nvSpPr>
          <p:cNvPr id="3" name="Inhaltsplatzhalter 2"/>
          <p:cNvSpPr>
            <a:spLocks noGrp="1"/>
          </p:cNvSpPr>
          <p:nvPr>
            <p:ph idx="1"/>
          </p:nvPr>
        </p:nvSpPr>
        <p:spPr/>
        <p:txBody>
          <a:bodyPr/>
          <a:lstStyle/>
          <a:p>
            <a:r>
              <a:rPr lang="de-DE" dirty="0"/>
              <a:t>Lemmata anstelle von Wörtern vergleichen</a:t>
            </a:r>
          </a:p>
          <a:p>
            <a:pPr lvl="1"/>
            <a:r>
              <a:rPr lang="de-DE" dirty="0"/>
              <a:t>„gut“ statt „gut“, „gutes“, „gute“, „guter</a:t>
            </a:r>
            <a:r>
              <a:rPr lang="de-DE" dirty="0" smtClean="0"/>
              <a:t>“</a:t>
            </a:r>
          </a:p>
          <a:p>
            <a:pPr lvl="1"/>
            <a:r>
              <a:rPr lang="de-DE" dirty="0" smtClean="0"/>
              <a:t>Lemmatisierung der Wörter im Text und im Wörterbuch</a:t>
            </a:r>
            <a:endParaRPr lang="de-DE" dirty="0"/>
          </a:p>
          <a:p>
            <a:r>
              <a:rPr lang="de-DE" dirty="0"/>
              <a:t>Alles kleinschreiben</a:t>
            </a:r>
          </a:p>
          <a:p>
            <a:pPr lvl="1"/>
            <a:r>
              <a:rPr lang="de-DE" dirty="0"/>
              <a:t>„Gut finde ich das Produkt</a:t>
            </a:r>
            <a:r>
              <a:rPr lang="de-DE" dirty="0" smtClean="0"/>
              <a:t>“</a:t>
            </a:r>
          </a:p>
          <a:p>
            <a:r>
              <a:rPr lang="de-DE" dirty="0" smtClean="0"/>
              <a:t>Ersetzung von Sonderzeichen wie Emojis:</a:t>
            </a:r>
          </a:p>
          <a:p>
            <a:pPr lvl="1"/>
            <a:r>
              <a:rPr lang="en-US" dirty="0" err="1"/>
              <a:t>def</a:t>
            </a:r>
            <a:r>
              <a:rPr lang="en-US" dirty="0"/>
              <a:t> bmp(s</a:t>
            </a:r>
            <a:r>
              <a:rPr lang="en-US" dirty="0" smtClean="0"/>
              <a:t>): return </a:t>
            </a:r>
            <a:r>
              <a:rPr lang="en-US" dirty="0"/>
              <a:t>"".join ((i if </a:t>
            </a:r>
            <a:r>
              <a:rPr lang="en-US" dirty="0" err="1"/>
              <a:t>ord</a:t>
            </a:r>
            <a:r>
              <a:rPr lang="en-US" dirty="0"/>
              <a:t>(i) &lt; 10000 else '\</a:t>
            </a:r>
            <a:r>
              <a:rPr lang="en-US" dirty="0" err="1"/>
              <a:t>ufffd</a:t>
            </a:r>
            <a:r>
              <a:rPr lang="en-US" dirty="0"/>
              <a:t>' for i in s))</a:t>
            </a:r>
          </a:p>
          <a:p>
            <a:pPr lvl="1"/>
            <a:endParaRPr lang="de-DE" dirty="0" smtClean="0"/>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112</a:t>
            </a:fld>
            <a:endParaRPr lang="de-DE"/>
          </a:p>
        </p:txBody>
      </p:sp>
    </p:spTree>
    <p:extLst>
      <p:ext uri="{BB962C8B-B14F-4D97-AF65-F5344CB8AC3E}">
        <p14:creationId xmlns:p14="http://schemas.microsoft.com/office/powerpoint/2010/main" val="279205130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Einbindung eines existierenden Sentiment-Wörterbuchs</a:t>
            </a:r>
            <a:endParaRPr lang="de-DE" dirty="0"/>
          </a:p>
        </p:txBody>
      </p:sp>
      <p:sp>
        <p:nvSpPr>
          <p:cNvPr id="3" name="Inhaltsplatzhalter 2"/>
          <p:cNvSpPr>
            <a:spLocks noGrp="1"/>
          </p:cNvSpPr>
          <p:nvPr>
            <p:ph idx="1"/>
          </p:nvPr>
        </p:nvSpPr>
        <p:spPr/>
        <p:txBody>
          <a:bodyPr>
            <a:normAutofit fontScale="92500" lnSpcReduction="20000"/>
          </a:bodyPr>
          <a:lstStyle/>
          <a:p>
            <a:r>
              <a:rPr lang="de-DE" dirty="0" err="1"/>
              <a:t>SePL</a:t>
            </a:r>
            <a:r>
              <a:rPr lang="de-DE" dirty="0"/>
              <a:t> (Sentiment Phrase List</a:t>
            </a:r>
            <a:r>
              <a:rPr lang="de-DE" dirty="0" smtClean="0"/>
              <a:t>)</a:t>
            </a:r>
          </a:p>
          <a:p>
            <a:pPr lvl="1"/>
            <a:r>
              <a:rPr lang="de-DE" dirty="0"/>
              <a:t>Universität Hof </a:t>
            </a:r>
            <a:endParaRPr lang="de-DE" dirty="0" smtClean="0"/>
          </a:p>
          <a:p>
            <a:pPr lvl="1"/>
            <a:r>
              <a:rPr lang="de-DE" u="sng" dirty="0">
                <a:hlinkClick r:id="rId2"/>
              </a:rPr>
              <a:t>http://www.opinion-mining.org/SePL-Sentiment-Phrase-List</a:t>
            </a:r>
            <a:r>
              <a:rPr lang="de-DE" dirty="0"/>
              <a:t> </a:t>
            </a:r>
            <a:endParaRPr lang="de-DE" dirty="0" smtClean="0"/>
          </a:p>
          <a:p>
            <a:pPr lvl="1"/>
            <a:r>
              <a:rPr lang="de-DE" dirty="0"/>
              <a:t>über 14.000 Einträge im </a:t>
            </a:r>
            <a:r>
              <a:rPr lang="de-DE" dirty="0" err="1"/>
              <a:t>csv</a:t>
            </a:r>
            <a:r>
              <a:rPr lang="de-DE" dirty="0"/>
              <a:t>-Format, die aus Produktbewertungen mit ihrer Sternewertung automatisch erzeugt und zum Teil von Hand korrigiert </a:t>
            </a:r>
            <a:r>
              <a:rPr lang="de-DE" dirty="0" smtClean="0"/>
              <a:t>wurden</a:t>
            </a:r>
          </a:p>
          <a:p>
            <a:r>
              <a:rPr lang="de-DE" dirty="0" err="1"/>
              <a:t>Polarity</a:t>
            </a:r>
            <a:r>
              <a:rPr lang="de-DE" dirty="0"/>
              <a:t> </a:t>
            </a:r>
            <a:r>
              <a:rPr lang="de-DE" dirty="0" err="1" smtClean="0"/>
              <a:t>Lexicon</a:t>
            </a:r>
            <a:endParaRPr lang="de-DE" dirty="0" smtClean="0"/>
          </a:p>
          <a:p>
            <a:pPr lvl="1"/>
            <a:r>
              <a:rPr lang="de-DE" dirty="0"/>
              <a:t>Universität Zürich </a:t>
            </a:r>
            <a:endParaRPr lang="de-DE" dirty="0" smtClean="0"/>
          </a:p>
          <a:p>
            <a:pPr lvl="1"/>
            <a:r>
              <a:rPr lang="de-DE" dirty="0" smtClean="0"/>
              <a:t>Basis: literarische Texte</a:t>
            </a:r>
          </a:p>
          <a:p>
            <a:pPr lvl="1"/>
            <a:r>
              <a:rPr lang="de-DE" dirty="0"/>
              <a:t>ca. 8400 </a:t>
            </a:r>
            <a:r>
              <a:rPr lang="de-DE" dirty="0" smtClean="0"/>
              <a:t>Einträge</a:t>
            </a:r>
          </a:p>
          <a:p>
            <a:r>
              <a:rPr lang="de-DE" dirty="0"/>
              <a:t>Multi-Domain Sentiment </a:t>
            </a:r>
            <a:r>
              <a:rPr lang="de-DE" dirty="0" err="1"/>
              <a:t>Lexicon</a:t>
            </a:r>
            <a:r>
              <a:rPr lang="de-DE" dirty="0"/>
              <a:t> </a:t>
            </a:r>
            <a:r>
              <a:rPr lang="de-DE" dirty="0" err="1"/>
              <a:t>for</a:t>
            </a:r>
            <a:r>
              <a:rPr lang="de-DE" dirty="0"/>
              <a:t> </a:t>
            </a:r>
            <a:r>
              <a:rPr lang="de-DE" dirty="0" smtClean="0"/>
              <a:t>German</a:t>
            </a:r>
          </a:p>
          <a:p>
            <a:pPr lvl="1"/>
            <a:r>
              <a:rPr lang="de-DE" dirty="0" smtClean="0"/>
              <a:t>Hochschule Darmstadt, studentisches Projekt von Kerstin </a:t>
            </a:r>
            <a:r>
              <a:rPr lang="de-DE" dirty="0" err="1" smtClean="0"/>
              <a:t>Diwisch</a:t>
            </a:r>
            <a:endParaRPr lang="de-DE" dirty="0" smtClean="0"/>
          </a:p>
          <a:p>
            <a:pPr lvl="1"/>
            <a:r>
              <a:rPr lang="de-DE" dirty="0" smtClean="0"/>
              <a:t>Kombination der lexikalischen Daten aus drei verschiedenen Wortlisten</a:t>
            </a:r>
          </a:p>
          <a:p>
            <a:pPr lvl="1"/>
            <a:r>
              <a:rPr lang="de-DE" dirty="0"/>
              <a:t>ca. 2900 Einträge im XML-Format</a:t>
            </a:r>
          </a:p>
        </p:txBody>
      </p:sp>
      <p:sp>
        <p:nvSpPr>
          <p:cNvPr id="4" name="Foliennummernplatzhalter 3"/>
          <p:cNvSpPr>
            <a:spLocks noGrp="1"/>
          </p:cNvSpPr>
          <p:nvPr>
            <p:ph type="sldNum" sz="quarter" idx="12"/>
          </p:nvPr>
        </p:nvSpPr>
        <p:spPr/>
        <p:txBody>
          <a:bodyPr/>
          <a:lstStyle/>
          <a:p>
            <a:fld id="{990AD7F9-ADAE-46E7-AC5A-255D27BB8C59}" type="slidenum">
              <a:rPr lang="de-DE" smtClean="0"/>
              <a:t>113</a:t>
            </a:fld>
            <a:endParaRPr lang="de-DE"/>
          </a:p>
        </p:txBody>
      </p:sp>
    </p:spTree>
    <p:extLst>
      <p:ext uri="{BB962C8B-B14F-4D97-AF65-F5344CB8AC3E}">
        <p14:creationId xmlns:p14="http://schemas.microsoft.com/office/powerpoint/2010/main" val="25220700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Gewinnung von </a:t>
            </a:r>
            <a:r>
              <a:rPr lang="de-DE" dirty="0" err="1"/>
              <a:t>Sentimentwörtern</a:t>
            </a:r>
            <a:r>
              <a:rPr lang="de-DE" dirty="0"/>
              <a:t> aus </a:t>
            </a:r>
            <a:r>
              <a:rPr lang="de-DE" dirty="0" err="1" smtClean="0"/>
              <a:t>WordNet</a:t>
            </a:r>
            <a:endParaRPr lang="de-DE" dirty="0"/>
          </a:p>
        </p:txBody>
      </p:sp>
      <p:sp>
        <p:nvSpPr>
          <p:cNvPr id="3" name="Inhaltsplatzhalter 2"/>
          <p:cNvSpPr>
            <a:spLocks noGrp="1"/>
          </p:cNvSpPr>
          <p:nvPr>
            <p:ph idx="1"/>
          </p:nvPr>
        </p:nvSpPr>
        <p:spPr/>
        <p:txBody>
          <a:bodyPr>
            <a:normAutofit fontScale="92500" lnSpcReduction="20000"/>
          </a:bodyPr>
          <a:lstStyle/>
          <a:p>
            <a:r>
              <a:rPr lang="de-DE" dirty="0" smtClean="0"/>
              <a:t>Synonyme von wenigen Adjektiven im </a:t>
            </a:r>
            <a:r>
              <a:rPr lang="de-DE" dirty="0" err="1" smtClean="0"/>
              <a:t>WordNet</a:t>
            </a:r>
            <a:r>
              <a:rPr lang="de-DE" dirty="0" smtClean="0"/>
              <a:t> finden und aufnehmen</a:t>
            </a:r>
          </a:p>
          <a:p>
            <a:r>
              <a:rPr lang="de-DE" dirty="0" smtClean="0"/>
              <a:t>Synonyme zu „gut“ in </a:t>
            </a:r>
            <a:r>
              <a:rPr lang="de-DE" dirty="0" err="1" smtClean="0"/>
              <a:t>OdeNet</a:t>
            </a:r>
            <a:r>
              <a:rPr lang="de-DE" dirty="0" smtClean="0"/>
              <a:t>:</a:t>
            </a:r>
          </a:p>
          <a:p>
            <a:pPr lvl="1"/>
            <a:r>
              <a:rPr lang="de-DE" i="1" dirty="0"/>
              <a:t>['1a', 'O. K.', 'Seele von Mensch', 'abgemacht', 'akzeptiert', 'alles klar', 'alles paletti', 'angenehm', 'charmant', "</a:t>
            </a:r>
            <a:r>
              <a:rPr lang="de-DE" i="1" dirty="0" err="1"/>
              <a:t>d'accord</a:t>
            </a:r>
            <a:r>
              <a:rPr lang="de-DE" i="1" dirty="0"/>
              <a:t>", 'da sage ich nicht nein', 'das ist ein Wort', 'dein Wille geschehe', 'dienlich', 'eins a', 'einverstanden', 'erbaulich', 'erfreulich', 'ergötzlich', 'erhebend', 'erquicklich', 'ersprießlich', 'es geschehe nach deinen Worten', 'es sei', 'fein', 'fruchtbar', 'förderlich', 'gebongt', 'gedeihlich', 'gefreut', 'geht in Ordnung', 'geht klar', 'gemacht', 'genehmigt', 'gewinnbringend', 'glücklich', 'gutmütig', 'günstig', 'gütig', 'herzensgut', 'herzerfrischend', 'herzerquicklich', 'hilfreich', 'ich nehme dich beim Wort', 'ist recht', 'lohnend', 'machen wir', 'manierlich', 'menschlich', 'nutzbringend', 'nutzwertig', 'nützlich', 'o. k.', 'okay', '</a:t>
            </a:r>
            <a:r>
              <a:rPr lang="de-DE" i="1" dirty="0" err="1"/>
              <a:t>okey-dokey</a:t>
            </a:r>
            <a:r>
              <a:rPr lang="de-DE" i="1" dirty="0"/>
              <a:t>', 'opportun', '</a:t>
            </a:r>
            <a:r>
              <a:rPr lang="de-DE" i="1" dirty="0" err="1"/>
              <a:t>pläsierlich</a:t>
            </a:r>
            <a:r>
              <a:rPr lang="de-DE" i="1" dirty="0"/>
              <a:t>', 'positiv', '</a:t>
            </a:r>
            <a:r>
              <a:rPr lang="de-DE" i="1" dirty="0" err="1"/>
              <a:t>roger</a:t>
            </a:r>
            <a:r>
              <a:rPr lang="de-DE" i="1" dirty="0"/>
              <a:t>', 'sachdienlich', 'schon überredet', 'schön', "so machen wir's", 'so sei es', 'sympathisch', 'tadellos', 'trefflich', 'von Nutzen', 'von Vorteil', 'von guter Qualität', 'vorteilhaft', 'warum nicht', 'wertvoll', 'wohl', 'wohltuend', 'zuträglich']</a:t>
            </a:r>
          </a:p>
          <a:p>
            <a:endParaRPr lang="de-DE" dirty="0" smtClean="0"/>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114</a:t>
            </a:fld>
            <a:endParaRPr lang="de-DE" dirty="0"/>
          </a:p>
        </p:txBody>
      </p:sp>
    </p:spTree>
    <p:extLst>
      <p:ext uri="{BB962C8B-B14F-4D97-AF65-F5344CB8AC3E}">
        <p14:creationId xmlns:p14="http://schemas.microsoft.com/office/powerpoint/2010/main" val="22639114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Gewinnung von </a:t>
            </a:r>
            <a:r>
              <a:rPr lang="de-DE" dirty="0" err="1"/>
              <a:t>Sentimentwörtern</a:t>
            </a:r>
            <a:r>
              <a:rPr lang="de-DE" dirty="0"/>
              <a:t> aus </a:t>
            </a:r>
            <a:r>
              <a:rPr lang="de-DE" dirty="0" err="1"/>
              <a:t>WordNet</a:t>
            </a:r>
            <a:endParaRPr lang="de-DE" dirty="0"/>
          </a:p>
        </p:txBody>
      </p:sp>
      <p:sp>
        <p:nvSpPr>
          <p:cNvPr id="3" name="Inhaltsplatzhalter 2"/>
          <p:cNvSpPr>
            <a:spLocks noGrp="1"/>
          </p:cNvSpPr>
          <p:nvPr>
            <p:ph idx="1"/>
          </p:nvPr>
        </p:nvSpPr>
        <p:spPr/>
        <p:txBody>
          <a:bodyPr>
            <a:noAutofit/>
          </a:bodyPr>
          <a:lstStyle/>
          <a:p>
            <a:r>
              <a:rPr lang="de-DE" sz="2000" dirty="0" smtClean="0"/>
              <a:t>Synonyme zu „schlecht“ in </a:t>
            </a:r>
            <a:r>
              <a:rPr lang="de-DE" sz="2000" dirty="0" err="1" smtClean="0"/>
              <a:t>OdeNet</a:t>
            </a:r>
            <a:r>
              <a:rPr lang="de-DE" sz="2000" dirty="0" smtClean="0"/>
              <a:t>:</a:t>
            </a:r>
          </a:p>
          <a:p>
            <a:pPr lvl="1"/>
            <a:r>
              <a:rPr lang="de-DE" sz="1600" dirty="0"/>
              <a:t>['(jemand) hätte mehr erwartet', 'Billig...', 'Hinterhof-...', 'Hintertreppen-...', 'Hobby-...', 'Küchen-...', 'Möchtegern-', 'Provinz-...', 'Wald- und Wiesen-...', 'am Boden', 'am Tiefpunkt', 'amateurhaft', 'arg', 'ausbaufähig', 'bedenklich', 'bescheiden', 'beschissen', 'billig</a:t>
            </a:r>
            <a:r>
              <a:rPr lang="de-DE" sz="1600" dirty="0" smtClean="0"/>
              <a:t>', </a:t>
            </a:r>
            <a:r>
              <a:rPr lang="de-DE" sz="1600" dirty="0"/>
              <a:t>'bitter', 'blöd', 'bös', 'bösartig', 'böse', 'böswillig', 'derb', 'dilettantenhaft', 'dilettantisch', 'drittklassig', 'dumm', 'dürftig', 'eher nicht', 'eher weniger', 'ernstlich', 'es gibt Entwicklungsbedarf', 'etwas Dummes', 'fadenscheinig', 'fies', 'flach', 'ganz unten', 'gemein', 'geringwertig', 'gut gemeint, aber schlecht gemacht', 'gut gewollt, aber schlecht gekonnt', 'halbwertig', 'hapern mit', 'hart', 'hobbyhaft', 'im Keller', 'insuffizient', 'kaum', 'laienhaft', 'lausig', 'leidig', 'lästig', 'mangelhaft', 'mau', 'medioker', 'mies', 'minderer Güte', 'minderwertig', 'misslich', 'mäßig', 'nachteilig', 'negativ', 'nicht (besonders) ambitioniert', 'nicht ausreichend', 'nicht besonders einfallsreich', 'nicht den Erwartungen entsprechen', 'nicht ernst zu nehmen', 'nicht erwünscht', 'nicht genug', 'nicht in Ordnung', 'nicht rosig', 'nicht so gut', 'nicht so richtig', 'nicht wirklich', 'nicht wünschen', 'nicht wünschenswert', 'niveaulos', 'ohne Ambition', 'ohne Anspruch', 'ohne Niveau', 'platt', 'prekär', 'primitiv', 'schlechter Qualität', 'schlimm', 'schmerzlich', 'schmerzvoll', 'schrecklich', 'schwach', 'schwer', 'schwer zu ertragen', 'schwerlich', 'schädlich', 'seicht', 'steigerungsfähig', 'störend', 'stümperhaft', '</a:t>
            </a:r>
            <a:r>
              <a:rPr lang="de-DE" sz="1600" dirty="0" err="1"/>
              <a:t>unambitioniert</a:t>
            </a:r>
            <a:r>
              <a:rPr lang="de-DE" sz="1600" dirty="0"/>
              <a:t>', 'unangenehm', 'unbequem', 'unerfreulich', 'unerquicklich', 'unerwünscht', 'ungenügend', 'ungut', 'ungünstig', 'unliebsam', 'unmöglich', 'unprofessionell', 'unqualifiziert', 'unschön', 'unter Soll', 'unwillkommen', 'unzulänglich', 'unzureichend', 'vermutlich kaum', 'vermutlich nicht', 'von Nachteil', 'wahrscheinlich kaum', 'wahrscheinlich nicht', 'wenig beneidenswert', 'widrig', 'wie in einem schlechten Film', 'wohl kaum', 'wohl nicht', 'zu wenig', 'zu wünschen übrig lassen', 'zweiten Ranges', 'zweitklassig', 'ärgerlich', 'übel']</a:t>
            </a:r>
          </a:p>
        </p:txBody>
      </p:sp>
      <p:sp>
        <p:nvSpPr>
          <p:cNvPr id="4" name="Foliennummernplatzhalter 3"/>
          <p:cNvSpPr>
            <a:spLocks noGrp="1"/>
          </p:cNvSpPr>
          <p:nvPr>
            <p:ph type="sldNum" sz="quarter" idx="12"/>
          </p:nvPr>
        </p:nvSpPr>
        <p:spPr/>
        <p:txBody>
          <a:bodyPr/>
          <a:lstStyle/>
          <a:p>
            <a:fld id="{990AD7F9-ADAE-46E7-AC5A-255D27BB8C59}" type="slidenum">
              <a:rPr lang="de-DE" smtClean="0"/>
              <a:t>115</a:t>
            </a:fld>
            <a:endParaRPr lang="de-DE"/>
          </a:p>
        </p:txBody>
      </p:sp>
    </p:spTree>
    <p:extLst>
      <p:ext uri="{BB962C8B-B14F-4D97-AF65-F5344CB8AC3E}">
        <p14:creationId xmlns:p14="http://schemas.microsoft.com/office/powerpoint/2010/main" val="18258208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Gewinnung domänenabhängiger </a:t>
            </a:r>
            <a:r>
              <a:rPr lang="de-DE" dirty="0" err="1"/>
              <a:t>Sentimentwörter</a:t>
            </a:r>
            <a:r>
              <a:rPr lang="de-DE" dirty="0"/>
              <a:t> aus annotierten </a:t>
            </a:r>
            <a:r>
              <a:rPr lang="de-DE" dirty="0" smtClean="0"/>
              <a:t>Korpora: Z.B. </a:t>
            </a:r>
            <a:r>
              <a:rPr lang="de-DE" dirty="0" err="1" smtClean="0"/>
              <a:t>Germeval</a:t>
            </a:r>
            <a:r>
              <a:rPr lang="de-DE" dirty="0" smtClean="0"/>
              <a:t> 2017</a:t>
            </a:r>
            <a:endParaRPr lang="de-DE" dirty="0"/>
          </a:p>
        </p:txBody>
      </p:sp>
      <p:sp>
        <p:nvSpPr>
          <p:cNvPr id="3" name="Inhaltsplatzhalter 2"/>
          <p:cNvSpPr>
            <a:spLocks noGrp="1"/>
          </p:cNvSpPr>
          <p:nvPr>
            <p:ph idx="1"/>
          </p:nvPr>
        </p:nvSpPr>
        <p:spPr/>
        <p:txBody>
          <a:bodyPr>
            <a:normAutofit lnSpcReduction="10000"/>
          </a:bodyPr>
          <a:lstStyle/>
          <a:p>
            <a:pPr marL="0" indent="0">
              <a:buNone/>
            </a:pPr>
            <a:r>
              <a:rPr lang="de-DE" b="1" dirty="0" smtClean="0"/>
              <a:t>Was ist eine Shared Task?</a:t>
            </a:r>
          </a:p>
          <a:p>
            <a:r>
              <a:rPr lang="de-DE" dirty="0"/>
              <a:t>Startpunkt: ein ungelöstes Problem </a:t>
            </a:r>
          </a:p>
          <a:p>
            <a:r>
              <a:rPr lang="de-DE" dirty="0"/>
              <a:t>Idee: verschiedene Forschergruppen versuchen, das Problem in einem Wettbewerb zu lösen</a:t>
            </a:r>
          </a:p>
          <a:p>
            <a:r>
              <a:rPr lang="de-DE" dirty="0"/>
              <a:t>Workshop am Ende, bei dem die Lösungen vorgestellt und diskutiert werden</a:t>
            </a:r>
          </a:p>
          <a:p>
            <a:r>
              <a:rPr lang="de-DE" dirty="0"/>
              <a:t>Basis:</a:t>
            </a:r>
          </a:p>
          <a:p>
            <a:pPr lvl="1"/>
            <a:r>
              <a:rPr lang="de-DE" dirty="0"/>
              <a:t>Fragestellung, oft mehrere Aufgaben</a:t>
            </a:r>
          </a:p>
          <a:p>
            <a:pPr lvl="1"/>
            <a:r>
              <a:rPr lang="de-DE" dirty="0"/>
              <a:t>Trainings- und Entwicklungsdaten, manuell annotiert</a:t>
            </a:r>
          </a:p>
          <a:p>
            <a:pPr lvl="1"/>
            <a:r>
              <a:rPr lang="de-DE" dirty="0"/>
              <a:t>Testdaten und Evaluierungswerkzeuge</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116</a:t>
            </a:fld>
            <a:endParaRPr lang="de-DE"/>
          </a:p>
        </p:txBody>
      </p:sp>
    </p:spTree>
    <p:extLst>
      <p:ext uri="{BB962C8B-B14F-4D97-AF65-F5344CB8AC3E}">
        <p14:creationId xmlns:p14="http://schemas.microsoft.com/office/powerpoint/2010/main" val="38922574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2"/>
          <a:srcRect t="11400" b="41593"/>
          <a:stretch/>
        </p:blipFill>
        <p:spPr>
          <a:xfrm>
            <a:off x="62650" y="1596980"/>
            <a:ext cx="12129350" cy="3205613"/>
          </a:xfrm>
          <a:prstGeom prst="rect">
            <a:avLst/>
          </a:prstGeom>
        </p:spPr>
      </p:pic>
      <p:sp>
        <p:nvSpPr>
          <p:cNvPr id="6" name="Rechteck 5"/>
          <p:cNvSpPr/>
          <p:nvPr/>
        </p:nvSpPr>
        <p:spPr>
          <a:xfrm>
            <a:off x="2687572" y="5832988"/>
            <a:ext cx="5554726" cy="369332"/>
          </a:xfrm>
          <a:prstGeom prst="rect">
            <a:avLst/>
          </a:prstGeom>
        </p:spPr>
        <p:txBody>
          <a:bodyPr wrap="none">
            <a:spAutoFit/>
          </a:bodyPr>
          <a:lstStyle/>
          <a:p>
            <a:r>
              <a:rPr lang="de-DE" dirty="0" smtClean="0"/>
              <a:t>https://sites.google.com/view/germeval2017-absa/home</a:t>
            </a:r>
            <a:endParaRPr lang="de-DE" dirty="0"/>
          </a:p>
        </p:txBody>
      </p:sp>
      <p:sp>
        <p:nvSpPr>
          <p:cNvPr id="7" name="Foliennummernplatzhalter 6"/>
          <p:cNvSpPr>
            <a:spLocks noGrp="1"/>
          </p:cNvSpPr>
          <p:nvPr>
            <p:ph type="sldNum" sz="quarter" idx="12"/>
          </p:nvPr>
        </p:nvSpPr>
        <p:spPr/>
        <p:txBody>
          <a:bodyPr/>
          <a:lstStyle/>
          <a:p>
            <a:fld id="{5A466A6F-9F2B-4BA8-A835-C1EE409DD40A}" type="slidenum">
              <a:rPr lang="de-DE" smtClean="0"/>
              <a:t>117</a:t>
            </a:fld>
            <a:endParaRPr lang="de-DE"/>
          </a:p>
        </p:txBody>
      </p:sp>
    </p:spTree>
    <p:extLst>
      <p:ext uri="{BB962C8B-B14F-4D97-AF65-F5344CB8AC3E}">
        <p14:creationId xmlns:p14="http://schemas.microsoft.com/office/powerpoint/2010/main" val="26049464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Problem</a:t>
            </a:r>
            <a:endParaRPr lang="de-DE" dirty="0"/>
          </a:p>
        </p:txBody>
      </p:sp>
      <p:sp>
        <p:nvSpPr>
          <p:cNvPr id="3" name="Inhaltsplatzhalter 2"/>
          <p:cNvSpPr>
            <a:spLocks noGrp="1"/>
          </p:cNvSpPr>
          <p:nvPr>
            <p:ph idx="1"/>
          </p:nvPr>
        </p:nvSpPr>
        <p:spPr/>
        <p:txBody>
          <a:bodyPr>
            <a:normAutofit lnSpcReduction="10000"/>
          </a:bodyPr>
          <a:lstStyle/>
          <a:p>
            <a:r>
              <a:rPr lang="de-DE" dirty="0" smtClean="0"/>
              <a:t>automatische Analyse von Tweets zur deutschen Bahn</a:t>
            </a:r>
          </a:p>
          <a:p>
            <a:r>
              <a:rPr lang="de-DE" dirty="0" smtClean="0"/>
              <a:t>Aspekt-basierte Sentimentanalyse</a:t>
            </a:r>
          </a:p>
          <a:p>
            <a:r>
              <a:rPr lang="de-DE" dirty="0" smtClean="0"/>
              <a:t>Aufgaben:</a:t>
            </a:r>
          </a:p>
          <a:p>
            <a:pPr marL="914400" lvl="1" indent="-457200">
              <a:buFont typeface="+mj-lt"/>
              <a:buAutoNum type="arabicPeriod"/>
            </a:pPr>
            <a:r>
              <a:rPr lang="de-DE" dirty="0" err="1"/>
              <a:t>Relevance</a:t>
            </a:r>
            <a:r>
              <a:rPr lang="de-DE" dirty="0"/>
              <a:t> </a:t>
            </a:r>
            <a:r>
              <a:rPr lang="de-DE" dirty="0" err="1" smtClean="0"/>
              <a:t>Classification</a:t>
            </a:r>
            <a:endParaRPr lang="de-DE" dirty="0" smtClean="0"/>
          </a:p>
          <a:p>
            <a:pPr lvl="2"/>
            <a:r>
              <a:rPr lang="de-DE" dirty="0" smtClean="0"/>
              <a:t>ist der Tweet relevant für das Problem?</a:t>
            </a:r>
          </a:p>
          <a:p>
            <a:pPr marL="914400" lvl="1" indent="-457200">
              <a:buFont typeface="+mj-lt"/>
              <a:buAutoNum type="arabicPeriod"/>
            </a:pPr>
            <a:r>
              <a:rPr lang="de-DE" dirty="0" err="1"/>
              <a:t>Document</a:t>
            </a:r>
            <a:r>
              <a:rPr lang="de-DE" dirty="0"/>
              <a:t>-level </a:t>
            </a:r>
            <a:r>
              <a:rPr lang="de-DE" dirty="0" err="1" smtClean="0"/>
              <a:t>Polarity</a:t>
            </a:r>
            <a:endParaRPr lang="de-DE" dirty="0" smtClean="0"/>
          </a:p>
          <a:p>
            <a:pPr lvl="2"/>
            <a:r>
              <a:rPr lang="de-DE" dirty="0" smtClean="0"/>
              <a:t>ist der Tweet positiv, negativ oder neutral?</a:t>
            </a:r>
            <a:endParaRPr lang="de-DE" dirty="0"/>
          </a:p>
          <a:p>
            <a:pPr marL="914400" lvl="1" indent="-457200">
              <a:buFont typeface="+mj-lt"/>
              <a:buAutoNum type="arabicPeriod"/>
            </a:pPr>
            <a:r>
              <a:rPr lang="de-DE" dirty="0" err="1"/>
              <a:t>Aspect</a:t>
            </a:r>
            <a:r>
              <a:rPr lang="de-DE" dirty="0"/>
              <a:t>-level </a:t>
            </a:r>
            <a:r>
              <a:rPr lang="de-DE" dirty="0" err="1" smtClean="0"/>
              <a:t>Polarity</a:t>
            </a:r>
            <a:endParaRPr lang="de-DE" dirty="0" smtClean="0"/>
          </a:p>
          <a:p>
            <a:pPr lvl="2"/>
            <a:r>
              <a:rPr lang="de-DE" dirty="0" smtClean="0"/>
              <a:t>welche Aspekte der Bahn werden wie bewertet?</a:t>
            </a:r>
            <a:endParaRPr lang="de-DE" dirty="0"/>
          </a:p>
          <a:p>
            <a:pPr marL="914400" lvl="1" indent="-457200">
              <a:buFont typeface="+mj-lt"/>
              <a:buAutoNum type="arabicPeriod"/>
            </a:pPr>
            <a:r>
              <a:rPr lang="de-DE" dirty="0"/>
              <a:t>Opinion Target </a:t>
            </a:r>
            <a:r>
              <a:rPr lang="de-DE" dirty="0" err="1" smtClean="0"/>
              <a:t>Extraction</a:t>
            </a:r>
            <a:endParaRPr lang="de-DE" dirty="0" smtClean="0"/>
          </a:p>
          <a:p>
            <a:pPr lvl="2"/>
            <a:r>
              <a:rPr lang="de-DE" dirty="0" smtClean="0"/>
              <a:t>was ist die Phrase im Text, die die Meinungsäußerung enthält?</a:t>
            </a:r>
            <a:endParaRPr lang="de-DE" dirty="0"/>
          </a:p>
          <a:p>
            <a:pPr marL="914400" lvl="1" indent="-457200">
              <a:buFont typeface="+mj-lt"/>
              <a:buAutoNum type="arabicPeriod"/>
            </a:pPr>
            <a:endParaRPr lang="de-DE" dirty="0" smtClean="0"/>
          </a:p>
          <a:p>
            <a:pPr marL="914400" lvl="1" indent="-457200">
              <a:buFont typeface="+mj-lt"/>
              <a:buAutoNum type="arabicPeriod"/>
            </a:pPr>
            <a:endParaRPr lang="de-DE" dirty="0"/>
          </a:p>
          <a:p>
            <a:pPr marL="914400" lvl="1" indent="-457200">
              <a:buFont typeface="+mj-lt"/>
              <a:buAutoNum type="arabicPeriod"/>
            </a:pPr>
            <a:endParaRPr lang="de-DE" dirty="0"/>
          </a:p>
        </p:txBody>
      </p:sp>
      <p:sp>
        <p:nvSpPr>
          <p:cNvPr id="4" name="Foliennummernplatzhalter 3"/>
          <p:cNvSpPr>
            <a:spLocks noGrp="1"/>
          </p:cNvSpPr>
          <p:nvPr>
            <p:ph type="sldNum" sz="quarter" idx="12"/>
          </p:nvPr>
        </p:nvSpPr>
        <p:spPr/>
        <p:txBody>
          <a:bodyPr/>
          <a:lstStyle/>
          <a:p>
            <a:fld id="{5A466A6F-9F2B-4BA8-A835-C1EE409DD40A}" type="slidenum">
              <a:rPr lang="de-DE" smtClean="0"/>
              <a:t>118</a:t>
            </a:fld>
            <a:endParaRPr lang="de-DE"/>
          </a:p>
        </p:txBody>
      </p:sp>
    </p:spTree>
    <p:extLst>
      <p:ext uri="{BB962C8B-B14F-4D97-AF65-F5344CB8AC3E}">
        <p14:creationId xmlns:p14="http://schemas.microsoft.com/office/powerpoint/2010/main" val="372056683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Zeitplan</a:t>
            </a:r>
            <a:endParaRPr lang="de-DE" dirty="0"/>
          </a:p>
        </p:txBody>
      </p:sp>
      <p:sp>
        <p:nvSpPr>
          <p:cNvPr id="3" name="Inhaltsplatzhalter 2"/>
          <p:cNvSpPr>
            <a:spLocks noGrp="1"/>
          </p:cNvSpPr>
          <p:nvPr>
            <p:ph idx="1"/>
          </p:nvPr>
        </p:nvSpPr>
        <p:spPr/>
        <p:txBody>
          <a:bodyPr/>
          <a:lstStyle/>
          <a:p>
            <a:r>
              <a:rPr lang="en-US" dirty="0"/>
              <a:t>March 31, 2017 Release of Trial Data</a:t>
            </a:r>
          </a:p>
          <a:p>
            <a:r>
              <a:rPr lang="en-US" dirty="0"/>
              <a:t>April 18, 2017 Release of Training Data</a:t>
            </a:r>
          </a:p>
          <a:p>
            <a:r>
              <a:rPr lang="en-US" dirty="0"/>
              <a:t>August 1, 2017 Release of Test Data</a:t>
            </a:r>
          </a:p>
          <a:p>
            <a:r>
              <a:rPr lang="en-US" dirty="0"/>
              <a:t>August 21, 2017 System Submission and Description Paper Deadline</a:t>
            </a:r>
          </a:p>
          <a:p>
            <a:r>
              <a:rPr lang="en-US" dirty="0"/>
              <a:t>September 12, 2017 Workshop co-located with GSCL 2017</a:t>
            </a:r>
          </a:p>
          <a:p>
            <a:pPr marL="0" indent="0">
              <a:buNone/>
            </a:pPr>
            <a:endParaRPr lang="de-DE" dirty="0"/>
          </a:p>
        </p:txBody>
      </p:sp>
      <p:sp>
        <p:nvSpPr>
          <p:cNvPr id="4" name="Foliennummernplatzhalter 3"/>
          <p:cNvSpPr>
            <a:spLocks noGrp="1"/>
          </p:cNvSpPr>
          <p:nvPr>
            <p:ph type="sldNum" sz="quarter" idx="12"/>
          </p:nvPr>
        </p:nvSpPr>
        <p:spPr/>
        <p:txBody>
          <a:bodyPr/>
          <a:lstStyle/>
          <a:p>
            <a:fld id="{5A466A6F-9F2B-4BA8-A835-C1EE409DD40A}" type="slidenum">
              <a:rPr lang="de-DE" smtClean="0"/>
              <a:t>119</a:t>
            </a:fld>
            <a:endParaRPr lang="de-DE"/>
          </a:p>
        </p:txBody>
      </p:sp>
    </p:spTree>
    <p:extLst>
      <p:ext uri="{BB962C8B-B14F-4D97-AF65-F5344CB8AC3E}">
        <p14:creationId xmlns:p14="http://schemas.microsoft.com/office/powerpoint/2010/main" val="21090555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Elemente einer Meinungsäußerung</a:t>
            </a:r>
            <a:endParaRPr lang="de-DE"/>
          </a:p>
        </p:txBody>
      </p:sp>
      <p:sp>
        <p:nvSpPr>
          <p:cNvPr id="3" name="Inhaltsplatzhalter 2"/>
          <p:cNvSpPr>
            <a:spLocks noGrp="1"/>
          </p:cNvSpPr>
          <p:nvPr>
            <p:ph idx="1"/>
          </p:nvPr>
        </p:nvSpPr>
        <p:spPr/>
        <p:txBody>
          <a:bodyPr/>
          <a:lstStyle/>
          <a:p>
            <a:r>
              <a:rPr lang="de-DE" dirty="0" smtClean="0"/>
              <a:t>Ziel (</a:t>
            </a:r>
            <a:r>
              <a:rPr lang="de-DE" dirty="0" err="1" smtClean="0"/>
              <a:t>target</a:t>
            </a:r>
            <a:r>
              <a:rPr lang="de-DE" dirty="0" smtClean="0"/>
              <a:t>, </a:t>
            </a:r>
            <a:r>
              <a:rPr lang="de-DE" dirty="0" err="1" smtClean="0"/>
              <a:t>goal</a:t>
            </a:r>
            <a:r>
              <a:rPr lang="de-DE" dirty="0" smtClean="0"/>
              <a:t>):  g</a:t>
            </a:r>
          </a:p>
          <a:p>
            <a:r>
              <a:rPr lang="de-DE" dirty="0" smtClean="0"/>
              <a:t>Meinung (</a:t>
            </a:r>
            <a:r>
              <a:rPr lang="de-DE" dirty="0" err="1" smtClean="0"/>
              <a:t>sentiment</a:t>
            </a:r>
            <a:r>
              <a:rPr lang="de-DE" dirty="0" smtClean="0"/>
              <a:t>) dazu: (</a:t>
            </a:r>
            <a:r>
              <a:rPr lang="de-DE" dirty="0" err="1" smtClean="0"/>
              <a:t>g,s</a:t>
            </a:r>
            <a:r>
              <a:rPr lang="de-DE" dirty="0" smtClean="0"/>
              <a:t>)</a:t>
            </a:r>
          </a:p>
          <a:p>
            <a:r>
              <a:rPr lang="de-DE" dirty="0" smtClean="0"/>
              <a:t>Meinender (</a:t>
            </a:r>
            <a:r>
              <a:rPr lang="de-DE" dirty="0" err="1" smtClean="0"/>
              <a:t>opinion</a:t>
            </a:r>
            <a:r>
              <a:rPr lang="de-DE" dirty="0" smtClean="0"/>
              <a:t> holder): h</a:t>
            </a:r>
          </a:p>
          <a:p>
            <a:r>
              <a:rPr lang="de-DE" dirty="0" smtClean="0"/>
              <a:t>Datum (</a:t>
            </a:r>
            <a:r>
              <a:rPr lang="de-DE" dirty="0" err="1" smtClean="0"/>
              <a:t>date</a:t>
            </a:r>
            <a:r>
              <a:rPr lang="de-DE" dirty="0" smtClean="0"/>
              <a:t>, time): t</a:t>
            </a:r>
          </a:p>
          <a:p>
            <a:r>
              <a:rPr lang="de-DE" b="1" dirty="0" smtClean="0"/>
              <a:t>Meinung (</a:t>
            </a:r>
            <a:r>
              <a:rPr lang="de-DE" b="1" dirty="0" err="1" smtClean="0"/>
              <a:t>opinion</a:t>
            </a:r>
            <a:r>
              <a:rPr lang="de-DE" b="1" dirty="0" smtClean="0"/>
              <a:t>): (g, s, h, t)</a:t>
            </a:r>
          </a:p>
          <a:p>
            <a:endParaRPr lang="de-DE" dirty="0"/>
          </a:p>
        </p:txBody>
      </p:sp>
      <p:sp>
        <p:nvSpPr>
          <p:cNvPr id="4" name="Foliennummernplatzhalter 3"/>
          <p:cNvSpPr>
            <a:spLocks noGrp="1"/>
          </p:cNvSpPr>
          <p:nvPr>
            <p:ph type="sldNum" sz="quarter" idx="12"/>
          </p:nvPr>
        </p:nvSpPr>
        <p:spPr/>
        <p:txBody>
          <a:bodyPr/>
          <a:lstStyle/>
          <a:p>
            <a:fld id="{5914B6E0-F293-4DB7-91CD-CA99CA1EC231}" type="slidenum">
              <a:rPr lang="de-DE" smtClean="0"/>
              <a:t>12</a:t>
            </a:fld>
            <a:endParaRPr lang="de-DE"/>
          </a:p>
        </p:txBody>
      </p:sp>
    </p:spTree>
    <p:extLst>
      <p:ext uri="{BB962C8B-B14F-4D97-AF65-F5344CB8AC3E}">
        <p14:creationId xmlns:p14="http://schemas.microsoft.com/office/powerpoint/2010/main" val="182414266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Trainings- und Entwicklungsdaten</a:t>
            </a:r>
            <a:endParaRPr lang="de-DE" dirty="0"/>
          </a:p>
        </p:txBody>
      </p:sp>
      <p:sp>
        <p:nvSpPr>
          <p:cNvPr id="3" name="Inhaltsplatzhalter 2"/>
          <p:cNvSpPr>
            <a:spLocks noGrp="1"/>
          </p:cNvSpPr>
          <p:nvPr>
            <p:ph idx="1"/>
          </p:nvPr>
        </p:nvSpPr>
        <p:spPr/>
        <p:txBody>
          <a:bodyPr/>
          <a:lstStyle/>
          <a:p>
            <a:r>
              <a:rPr lang="de-DE" dirty="0" smtClean="0"/>
              <a:t>22.000 Meldungen</a:t>
            </a:r>
          </a:p>
          <a:p>
            <a:pPr marL="0" indent="0">
              <a:buNone/>
            </a:pPr>
            <a:r>
              <a:rPr lang="de-DE" dirty="0" smtClean="0"/>
              <a:t> </a:t>
            </a:r>
            <a:r>
              <a:rPr lang="de-DE" sz="1800" dirty="0" smtClean="0">
                <a:solidFill>
                  <a:schemeClr val="accent1"/>
                </a:solidFill>
              </a:rPr>
              <a:t>&lt;</a:t>
            </a:r>
            <a:r>
              <a:rPr lang="de-DE" sz="1800" dirty="0" err="1" smtClean="0">
                <a:solidFill>
                  <a:schemeClr val="accent1"/>
                </a:solidFill>
              </a:rPr>
              <a:t>Document</a:t>
            </a:r>
            <a:r>
              <a:rPr lang="de-DE" sz="1800" dirty="0" smtClean="0">
                <a:solidFill>
                  <a:schemeClr val="accent1"/>
                </a:solidFill>
              </a:rPr>
              <a:t> </a:t>
            </a:r>
            <a:r>
              <a:rPr lang="de-DE" sz="1800" dirty="0" err="1" smtClean="0">
                <a:solidFill>
                  <a:srgbClr val="FF0000"/>
                </a:solidFill>
              </a:rPr>
              <a:t>id</a:t>
            </a:r>
            <a:r>
              <a:rPr lang="de-DE" sz="1800" dirty="0" smtClean="0">
                <a:solidFill>
                  <a:schemeClr val="accent1"/>
                </a:solidFill>
              </a:rPr>
              <a:t>="</a:t>
            </a:r>
            <a:r>
              <a:rPr lang="de-DE" sz="1800" u="sng" dirty="0" smtClean="0">
                <a:solidFill>
                  <a:schemeClr val="accent1"/>
                </a:solidFill>
              </a:rPr>
              <a:t>http://twitter.com/</a:t>
            </a:r>
            <a:r>
              <a:rPr lang="de-DE" sz="1800" u="sng" dirty="0" err="1" smtClean="0">
                <a:solidFill>
                  <a:schemeClr val="accent1"/>
                </a:solidFill>
              </a:rPr>
              <a:t>Ariantoser</a:t>
            </a:r>
            <a:r>
              <a:rPr lang="de-DE" sz="1800" u="sng" dirty="0" smtClean="0">
                <a:solidFill>
                  <a:schemeClr val="accent1"/>
                </a:solidFill>
              </a:rPr>
              <a:t>/</a:t>
            </a:r>
            <a:r>
              <a:rPr lang="de-DE" sz="1800" u="sng" dirty="0" err="1" smtClean="0">
                <a:solidFill>
                  <a:schemeClr val="accent1"/>
                </a:solidFill>
              </a:rPr>
              <a:t>statuses</a:t>
            </a:r>
            <a:r>
              <a:rPr lang="de-DE" sz="1800" u="sng" dirty="0" smtClean="0">
                <a:solidFill>
                  <a:schemeClr val="accent1"/>
                </a:solidFill>
              </a:rPr>
              <a:t>/687328181582475265</a:t>
            </a:r>
            <a:r>
              <a:rPr lang="de-DE" sz="1800" dirty="0" smtClean="0">
                <a:solidFill>
                  <a:schemeClr val="accent1"/>
                </a:solidFill>
              </a:rPr>
              <a:t>"&gt;</a:t>
            </a:r>
            <a:br>
              <a:rPr lang="de-DE" sz="1800" dirty="0" smtClean="0">
                <a:solidFill>
                  <a:schemeClr val="accent1"/>
                </a:solidFill>
              </a:rPr>
            </a:br>
            <a:r>
              <a:rPr lang="de-DE" sz="1800" dirty="0" smtClean="0">
                <a:solidFill>
                  <a:schemeClr val="accent1"/>
                </a:solidFill>
              </a:rPr>
              <a:t>        &lt;</a:t>
            </a:r>
            <a:r>
              <a:rPr lang="de-DE" sz="1800" dirty="0" err="1" smtClean="0">
                <a:solidFill>
                  <a:schemeClr val="accent1"/>
                </a:solidFill>
              </a:rPr>
              <a:t>Opinions</a:t>
            </a:r>
            <a:r>
              <a:rPr lang="de-DE" sz="1800" dirty="0" smtClean="0">
                <a:solidFill>
                  <a:schemeClr val="accent1"/>
                </a:solidFill>
              </a:rPr>
              <a:t>&gt;</a:t>
            </a:r>
            <a:br>
              <a:rPr lang="de-DE" sz="1800" dirty="0" smtClean="0">
                <a:solidFill>
                  <a:schemeClr val="accent1"/>
                </a:solidFill>
              </a:rPr>
            </a:br>
            <a:r>
              <a:rPr lang="de-DE" sz="1800" dirty="0" smtClean="0">
                <a:solidFill>
                  <a:schemeClr val="accent1"/>
                </a:solidFill>
              </a:rPr>
              <a:t>          &lt;Opinion </a:t>
            </a:r>
            <a:r>
              <a:rPr lang="de-DE" sz="1800" dirty="0" err="1" smtClean="0">
                <a:solidFill>
                  <a:srgbClr val="FF0000"/>
                </a:solidFill>
              </a:rPr>
              <a:t>category</a:t>
            </a:r>
            <a:r>
              <a:rPr lang="de-DE" sz="1800" dirty="0" smtClean="0">
                <a:solidFill>
                  <a:schemeClr val="accent1"/>
                </a:solidFill>
              </a:rPr>
              <a:t>="</a:t>
            </a:r>
            <a:r>
              <a:rPr lang="de-DE" sz="1800" dirty="0" err="1" smtClean="0">
                <a:solidFill>
                  <a:schemeClr val="accent1"/>
                </a:solidFill>
              </a:rPr>
              <a:t>Allgemein#Haupt</a:t>
            </a:r>
            <a:r>
              <a:rPr lang="de-DE" sz="1800" dirty="0" smtClean="0">
                <a:solidFill>
                  <a:schemeClr val="accent1"/>
                </a:solidFill>
              </a:rPr>
              <a:t>" </a:t>
            </a:r>
            <a:r>
              <a:rPr lang="de-DE" sz="1800" dirty="0" err="1" smtClean="0">
                <a:solidFill>
                  <a:srgbClr val="FF0000"/>
                </a:solidFill>
              </a:rPr>
              <a:t>from</a:t>
            </a:r>
            <a:r>
              <a:rPr lang="de-DE" sz="1800" dirty="0" smtClean="0">
                <a:solidFill>
                  <a:schemeClr val="accent1"/>
                </a:solidFill>
              </a:rPr>
              <a:t>="81" </a:t>
            </a:r>
            <a:r>
              <a:rPr lang="de-DE" sz="1800" dirty="0" err="1" smtClean="0">
                <a:solidFill>
                  <a:srgbClr val="FF0000"/>
                </a:solidFill>
              </a:rPr>
              <a:t>to</a:t>
            </a:r>
            <a:r>
              <a:rPr lang="de-DE" sz="1800" dirty="0" smtClean="0">
                <a:solidFill>
                  <a:schemeClr val="accent1"/>
                </a:solidFill>
              </a:rPr>
              <a:t>="101" </a:t>
            </a:r>
            <a:br>
              <a:rPr lang="de-DE" sz="1800" dirty="0" smtClean="0">
                <a:solidFill>
                  <a:schemeClr val="accent1"/>
                </a:solidFill>
              </a:rPr>
            </a:br>
            <a:r>
              <a:rPr lang="de-DE" sz="1800" dirty="0" smtClean="0">
                <a:solidFill>
                  <a:schemeClr val="accent1"/>
                </a:solidFill>
              </a:rPr>
              <a:t>                           </a:t>
            </a:r>
            <a:r>
              <a:rPr lang="de-DE" sz="1800" dirty="0" err="1" smtClean="0">
                <a:solidFill>
                  <a:srgbClr val="FF0000"/>
                </a:solidFill>
              </a:rPr>
              <a:t>target</a:t>
            </a:r>
            <a:r>
              <a:rPr lang="de-DE" sz="1800" dirty="0" smtClean="0">
                <a:solidFill>
                  <a:schemeClr val="accent1"/>
                </a:solidFill>
              </a:rPr>
              <a:t>="über die Bahn ärgern" </a:t>
            </a:r>
            <a:r>
              <a:rPr lang="de-DE" sz="1800" dirty="0" err="1" smtClean="0">
                <a:solidFill>
                  <a:srgbClr val="FF0000"/>
                </a:solidFill>
              </a:rPr>
              <a:t>polarity</a:t>
            </a:r>
            <a:r>
              <a:rPr lang="de-DE" sz="1800" dirty="0" smtClean="0">
                <a:solidFill>
                  <a:schemeClr val="accent1"/>
                </a:solidFill>
              </a:rPr>
              <a:t>="negative"/&gt; </a:t>
            </a:r>
            <a:br>
              <a:rPr lang="de-DE" sz="1800" dirty="0" smtClean="0">
                <a:solidFill>
                  <a:schemeClr val="accent1"/>
                </a:solidFill>
              </a:rPr>
            </a:br>
            <a:r>
              <a:rPr lang="de-DE" sz="1800" dirty="0" smtClean="0">
                <a:solidFill>
                  <a:schemeClr val="accent1"/>
                </a:solidFill>
              </a:rPr>
              <a:t>       &lt;/</a:t>
            </a:r>
            <a:r>
              <a:rPr lang="de-DE" sz="1800" dirty="0" err="1" smtClean="0">
                <a:solidFill>
                  <a:schemeClr val="accent1"/>
                </a:solidFill>
              </a:rPr>
              <a:t>Opinions</a:t>
            </a:r>
            <a:r>
              <a:rPr lang="de-DE" sz="1800" dirty="0" smtClean="0">
                <a:solidFill>
                  <a:schemeClr val="accent1"/>
                </a:solidFill>
              </a:rPr>
              <a:t>&gt;</a:t>
            </a:r>
            <a:br>
              <a:rPr lang="de-DE" sz="1800" dirty="0" smtClean="0">
                <a:solidFill>
                  <a:schemeClr val="accent1"/>
                </a:solidFill>
              </a:rPr>
            </a:br>
            <a:r>
              <a:rPr lang="de-DE" sz="1800" dirty="0" smtClean="0">
                <a:solidFill>
                  <a:schemeClr val="accent1"/>
                </a:solidFill>
              </a:rPr>
              <a:t>        &lt;</a:t>
            </a:r>
            <a:r>
              <a:rPr lang="de-DE" sz="1800" dirty="0" err="1" smtClean="0">
                <a:solidFill>
                  <a:schemeClr val="accent1"/>
                </a:solidFill>
              </a:rPr>
              <a:t>relevance</a:t>
            </a:r>
            <a:r>
              <a:rPr lang="de-DE" sz="1800" dirty="0" smtClean="0">
                <a:solidFill>
                  <a:schemeClr val="accent1"/>
                </a:solidFill>
              </a:rPr>
              <a:t>&gt;</a:t>
            </a:r>
            <a:r>
              <a:rPr lang="de-DE" sz="1800" dirty="0" err="1" smtClean="0"/>
              <a:t>true</a:t>
            </a:r>
            <a:r>
              <a:rPr lang="de-DE" sz="1800" dirty="0" smtClean="0">
                <a:solidFill>
                  <a:schemeClr val="accent1"/>
                </a:solidFill>
              </a:rPr>
              <a:t>&lt;/</a:t>
            </a:r>
            <a:r>
              <a:rPr lang="de-DE" sz="1800" dirty="0" err="1" smtClean="0">
                <a:solidFill>
                  <a:schemeClr val="accent1"/>
                </a:solidFill>
              </a:rPr>
              <a:t>relevance</a:t>
            </a:r>
            <a:r>
              <a:rPr lang="de-DE" sz="1800" dirty="0" smtClean="0">
                <a:solidFill>
                  <a:schemeClr val="accent1"/>
                </a:solidFill>
              </a:rPr>
              <a:t>&gt;</a:t>
            </a:r>
            <a:br>
              <a:rPr lang="de-DE" sz="1800" dirty="0" smtClean="0">
                <a:solidFill>
                  <a:schemeClr val="accent1"/>
                </a:solidFill>
              </a:rPr>
            </a:br>
            <a:r>
              <a:rPr lang="de-DE" sz="1800" dirty="0" smtClean="0">
                <a:solidFill>
                  <a:schemeClr val="accent1"/>
                </a:solidFill>
              </a:rPr>
              <a:t>        &lt;</a:t>
            </a:r>
            <a:r>
              <a:rPr lang="de-DE" sz="1800" dirty="0" err="1" smtClean="0">
                <a:solidFill>
                  <a:schemeClr val="accent1"/>
                </a:solidFill>
              </a:rPr>
              <a:t>sentiment</a:t>
            </a:r>
            <a:r>
              <a:rPr lang="de-DE" sz="1800" dirty="0" smtClean="0">
                <a:solidFill>
                  <a:schemeClr val="accent1"/>
                </a:solidFill>
              </a:rPr>
              <a:t>&gt;</a:t>
            </a:r>
            <a:r>
              <a:rPr lang="de-DE" sz="1800" dirty="0" smtClean="0"/>
              <a:t>negative</a:t>
            </a:r>
            <a:r>
              <a:rPr lang="de-DE" sz="1800" dirty="0" smtClean="0">
                <a:solidFill>
                  <a:schemeClr val="accent1"/>
                </a:solidFill>
              </a:rPr>
              <a:t>&lt;/</a:t>
            </a:r>
            <a:r>
              <a:rPr lang="de-DE" sz="1800" dirty="0" err="1" smtClean="0">
                <a:solidFill>
                  <a:schemeClr val="accent1"/>
                </a:solidFill>
              </a:rPr>
              <a:t>sentiment</a:t>
            </a:r>
            <a:r>
              <a:rPr lang="de-DE" sz="1800" dirty="0" smtClean="0">
                <a:solidFill>
                  <a:schemeClr val="accent1"/>
                </a:solidFill>
              </a:rPr>
              <a:t>&gt;</a:t>
            </a:r>
            <a:br>
              <a:rPr lang="de-DE" sz="1800" dirty="0" smtClean="0">
                <a:solidFill>
                  <a:schemeClr val="accent1"/>
                </a:solidFill>
              </a:rPr>
            </a:br>
            <a:r>
              <a:rPr lang="de-DE" sz="1800" dirty="0" smtClean="0">
                <a:solidFill>
                  <a:schemeClr val="accent1"/>
                </a:solidFill>
              </a:rPr>
              <a:t>        &lt;</a:t>
            </a:r>
            <a:r>
              <a:rPr lang="de-DE" sz="1800" dirty="0" err="1" smtClean="0">
                <a:solidFill>
                  <a:schemeClr val="accent1"/>
                </a:solidFill>
              </a:rPr>
              <a:t>text</a:t>
            </a:r>
            <a:r>
              <a:rPr lang="de-DE" sz="1800" dirty="0" smtClean="0">
                <a:solidFill>
                  <a:schemeClr val="accent1"/>
                </a:solidFill>
              </a:rPr>
              <a:t>&gt;</a:t>
            </a:r>
            <a:r>
              <a:rPr lang="de-DE" sz="1800" dirty="0" smtClean="0"/>
              <a:t>RT @</a:t>
            </a:r>
            <a:r>
              <a:rPr lang="de-DE" sz="1800" dirty="0" err="1" smtClean="0"/>
              <a:t>Tryli</a:t>
            </a:r>
            <a:r>
              <a:rPr lang="de-DE" sz="1800" dirty="0" smtClean="0"/>
              <a:t>: Wie schön es ist wenn man sich nach </a:t>
            </a:r>
            <a:r>
              <a:rPr lang="de-DE" sz="1800" dirty="0" err="1" smtClean="0"/>
              <a:t>nem</a:t>
            </a:r>
            <a:r>
              <a:rPr lang="de-DE" sz="1800" dirty="0" smtClean="0"/>
              <a:t> nervigen Arbeitstag auch noch über die Bahn </a:t>
            </a:r>
            <a:br>
              <a:rPr lang="de-DE" sz="1800" dirty="0" smtClean="0"/>
            </a:br>
            <a:r>
              <a:rPr lang="de-DE" sz="1800" dirty="0" smtClean="0"/>
              <a:t>                   ärgern muss.</a:t>
            </a:r>
            <a:r>
              <a:rPr lang="de-DE" sz="1800" dirty="0" smtClean="0">
                <a:solidFill>
                  <a:schemeClr val="accent1"/>
                </a:solidFill>
              </a:rPr>
              <a:t>&lt;/</a:t>
            </a:r>
            <a:r>
              <a:rPr lang="de-DE" sz="1800" dirty="0" err="1" smtClean="0">
                <a:solidFill>
                  <a:schemeClr val="accent1"/>
                </a:solidFill>
              </a:rPr>
              <a:t>text</a:t>
            </a:r>
            <a:r>
              <a:rPr lang="de-DE" sz="1800" dirty="0" smtClean="0">
                <a:solidFill>
                  <a:schemeClr val="accent1"/>
                </a:solidFill>
              </a:rPr>
              <a:t>&gt;</a:t>
            </a:r>
            <a:br>
              <a:rPr lang="de-DE" sz="1800" dirty="0" smtClean="0">
                <a:solidFill>
                  <a:schemeClr val="accent1"/>
                </a:solidFill>
              </a:rPr>
            </a:br>
            <a:r>
              <a:rPr lang="de-DE" sz="1800" dirty="0" smtClean="0">
                <a:solidFill>
                  <a:schemeClr val="accent1"/>
                </a:solidFill>
              </a:rPr>
              <a:t>    &lt;/</a:t>
            </a:r>
            <a:r>
              <a:rPr lang="de-DE" sz="1800" dirty="0" err="1" smtClean="0">
                <a:solidFill>
                  <a:schemeClr val="accent1"/>
                </a:solidFill>
              </a:rPr>
              <a:t>Document</a:t>
            </a:r>
            <a:r>
              <a:rPr lang="de-DE" sz="1800" dirty="0" smtClean="0">
                <a:solidFill>
                  <a:schemeClr val="accent1"/>
                </a:solidFill>
              </a:rPr>
              <a:t>&gt;</a:t>
            </a:r>
            <a:endParaRPr lang="de-DE" sz="1800" dirty="0">
              <a:solidFill>
                <a:schemeClr val="accent1"/>
              </a:solidFill>
            </a:endParaRPr>
          </a:p>
        </p:txBody>
      </p:sp>
      <p:sp>
        <p:nvSpPr>
          <p:cNvPr id="4" name="Foliennummernplatzhalter 3"/>
          <p:cNvSpPr>
            <a:spLocks noGrp="1"/>
          </p:cNvSpPr>
          <p:nvPr>
            <p:ph type="sldNum" sz="quarter" idx="12"/>
          </p:nvPr>
        </p:nvSpPr>
        <p:spPr/>
        <p:txBody>
          <a:bodyPr/>
          <a:lstStyle/>
          <a:p>
            <a:fld id="{5A466A6F-9F2B-4BA8-A835-C1EE409DD40A}" type="slidenum">
              <a:rPr lang="de-DE" smtClean="0"/>
              <a:t>120</a:t>
            </a:fld>
            <a:endParaRPr lang="de-DE" dirty="0"/>
          </a:p>
        </p:txBody>
      </p:sp>
    </p:spTree>
    <p:extLst>
      <p:ext uri="{BB962C8B-B14F-4D97-AF65-F5344CB8AC3E}">
        <p14:creationId xmlns:p14="http://schemas.microsoft.com/office/powerpoint/2010/main" val="405543352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5A466A6F-9F2B-4BA8-A835-C1EE409DD40A}" type="slidenum">
              <a:rPr lang="de-DE" smtClean="0"/>
              <a:t>121</a:t>
            </a:fld>
            <a:endParaRPr lang="de-DE"/>
          </a:p>
        </p:txBody>
      </p:sp>
      <p:pic>
        <p:nvPicPr>
          <p:cNvPr id="5" name="Grafik 4"/>
          <p:cNvPicPr>
            <a:picLocks noChangeAspect="1"/>
          </p:cNvPicPr>
          <p:nvPr/>
        </p:nvPicPr>
        <p:blipFill rotWithShape="1">
          <a:blip r:embed="rId3"/>
          <a:srcRect t="11855" r="24454" b="7391"/>
          <a:stretch/>
        </p:blipFill>
        <p:spPr>
          <a:xfrm>
            <a:off x="678996" y="950685"/>
            <a:ext cx="9829346" cy="5907315"/>
          </a:xfrm>
          <a:prstGeom prst="rect">
            <a:avLst/>
          </a:prstGeom>
        </p:spPr>
      </p:pic>
      <p:sp>
        <p:nvSpPr>
          <p:cNvPr id="6" name="Textfeld 5"/>
          <p:cNvSpPr txBox="1"/>
          <p:nvPr/>
        </p:nvSpPr>
        <p:spPr>
          <a:xfrm>
            <a:off x="522514" y="261257"/>
            <a:ext cx="1562672" cy="584775"/>
          </a:xfrm>
          <a:prstGeom prst="rect">
            <a:avLst/>
          </a:prstGeom>
          <a:noFill/>
        </p:spPr>
        <p:txBody>
          <a:bodyPr wrap="none" rtlCol="0">
            <a:spAutoFit/>
          </a:bodyPr>
          <a:lstStyle/>
          <a:p>
            <a:r>
              <a:rPr lang="de-DE" sz="3200" b="1" dirty="0"/>
              <a:t>A</a:t>
            </a:r>
            <a:r>
              <a:rPr lang="de-DE" sz="3200" b="1" dirty="0" smtClean="0"/>
              <a:t>spekte</a:t>
            </a:r>
            <a:endParaRPr lang="de-DE" sz="3200" b="1" dirty="0"/>
          </a:p>
        </p:txBody>
      </p:sp>
    </p:spTree>
    <p:extLst>
      <p:ext uri="{BB962C8B-B14F-4D97-AF65-F5344CB8AC3E}">
        <p14:creationId xmlns:p14="http://schemas.microsoft.com/office/powerpoint/2010/main" val="12630219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Vorgehensweise</a:t>
            </a:r>
            <a:endParaRPr lang="de-DE" dirty="0"/>
          </a:p>
        </p:txBody>
      </p:sp>
      <p:sp>
        <p:nvSpPr>
          <p:cNvPr id="4" name="Inhaltsplatzhalter 3"/>
          <p:cNvSpPr>
            <a:spLocks noGrp="1"/>
          </p:cNvSpPr>
          <p:nvPr>
            <p:ph idx="1"/>
          </p:nvPr>
        </p:nvSpPr>
        <p:spPr/>
        <p:txBody>
          <a:bodyPr/>
          <a:lstStyle/>
          <a:p>
            <a:r>
              <a:rPr lang="de-DE" dirty="0" smtClean="0"/>
              <a:t>Extraktion aller negativen, positiven und neutralen Sätze in getrennte Dateien</a:t>
            </a:r>
          </a:p>
          <a:p>
            <a:pPr lvl="1"/>
            <a:r>
              <a:rPr lang="de-DE" dirty="0" smtClean="0"/>
              <a:t>Nutzung des </a:t>
            </a:r>
            <a:r>
              <a:rPr lang="de-DE" dirty="0" err="1" smtClean="0"/>
              <a:t>csv</a:t>
            </a:r>
            <a:r>
              <a:rPr lang="de-DE" dirty="0" smtClean="0"/>
              <a:t>-Readers für </a:t>
            </a:r>
            <a:r>
              <a:rPr lang="de-DE" dirty="0" err="1" smtClean="0"/>
              <a:t>tsv</a:t>
            </a:r>
            <a:r>
              <a:rPr lang="de-DE" dirty="0" smtClean="0"/>
              <a:t>-Datei oder </a:t>
            </a:r>
            <a:r>
              <a:rPr lang="de-DE" dirty="0" err="1"/>
              <a:t>ElementTree</a:t>
            </a:r>
            <a:r>
              <a:rPr lang="de-DE" dirty="0"/>
              <a:t> XML </a:t>
            </a:r>
            <a:r>
              <a:rPr lang="de-DE" dirty="0" smtClean="0"/>
              <a:t>API für XML-Datei</a:t>
            </a:r>
          </a:p>
          <a:p>
            <a:r>
              <a:rPr lang="de-DE" dirty="0" smtClean="0"/>
              <a:t>Tokenisierung, Lemmatisierung, POS-Tagging (</a:t>
            </a:r>
            <a:r>
              <a:rPr lang="de-DE" dirty="0" err="1" smtClean="0"/>
              <a:t>Textblob</a:t>
            </a:r>
            <a:r>
              <a:rPr lang="de-DE" dirty="0" smtClean="0"/>
              <a:t> oder </a:t>
            </a:r>
            <a:r>
              <a:rPr lang="de-DE" dirty="0" err="1" smtClean="0"/>
              <a:t>Spacy</a:t>
            </a:r>
            <a:r>
              <a:rPr lang="de-DE" dirty="0" smtClean="0"/>
              <a:t>)</a:t>
            </a:r>
          </a:p>
          <a:p>
            <a:r>
              <a:rPr lang="de-DE" dirty="0" smtClean="0"/>
              <a:t>Extraktion aller Adjektive aus den Sätzen in getrennte Listen (negativ, positiv, neutral)</a:t>
            </a:r>
          </a:p>
          <a:p>
            <a:r>
              <a:rPr lang="de-DE" dirty="0" smtClean="0"/>
              <a:t>Subtraktion der positiven und neutralen Adjektive von den negativen ergibt die Adjektive, die nur in negativen Sätzen vorkommen.</a:t>
            </a:r>
          </a:p>
          <a:p>
            <a:endParaRPr lang="de-DE" dirty="0"/>
          </a:p>
        </p:txBody>
      </p:sp>
      <p:sp>
        <p:nvSpPr>
          <p:cNvPr id="2" name="Foliennummernplatzhalter 1"/>
          <p:cNvSpPr>
            <a:spLocks noGrp="1"/>
          </p:cNvSpPr>
          <p:nvPr>
            <p:ph type="sldNum" sz="quarter" idx="12"/>
          </p:nvPr>
        </p:nvSpPr>
        <p:spPr/>
        <p:txBody>
          <a:bodyPr/>
          <a:lstStyle/>
          <a:p>
            <a:fld id="{990AD7F9-ADAE-46E7-AC5A-255D27BB8C59}" type="slidenum">
              <a:rPr lang="de-DE" smtClean="0"/>
              <a:t>122</a:t>
            </a:fld>
            <a:endParaRPr lang="de-DE"/>
          </a:p>
        </p:txBody>
      </p:sp>
    </p:spTree>
    <p:extLst>
      <p:ext uri="{BB962C8B-B14F-4D97-AF65-F5344CB8AC3E}">
        <p14:creationId xmlns:p14="http://schemas.microsoft.com/office/powerpoint/2010/main" val="343060443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Ergebnis</a:t>
            </a:r>
            <a:endParaRPr lang="de-DE" dirty="0"/>
          </a:p>
        </p:txBody>
      </p:sp>
      <p:sp>
        <p:nvSpPr>
          <p:cNvPr id="3" name="Inhaltsplatzhalter 2"/>
          <p:cNvSpPr>
            <a:spLocks noGrp="1"/>
          </p:cNvSpPr>
          <p:nvPr>
            <p:ph idx="1"/>
          </p:nvPr>
        </p:nvSpPr>
        <p:spPr/>
        <p:txBody>
          <a:bodyPr>
            <a:normAutofit fontScale="55000" lnSpcReduction="20000"/>
          </a:bodyPr>
          <a:lstStyle/>
          <a:p>
            <a:r>
              <a:rPr lang="de-DE" b="1" i="1" dirty="0"/>
              <a:t>Positive</a:t>
            </a:r>
            <a:r>
              <a:rPr lang="de-DE" i="1" dirty="0"/>
              <a:t>: ['fair', 'feierlich', 'Herrlich', 'wirksam', 'Hoch', 'dramatisch', 'einwandfrei', 'unverzüglich', 'rheinisch', 'klimafreundlichen', 'strahlend', '</a:t>
            </a:r>
            <a:r>
              <a:rPr lang="de-DE" i="1" dirty="0" err="1"/>
              <a:t>Herchen</a:t>
            </a:r>
            <a:r>
              <a:rPr lang="de-DE" i="1" dirty="0"/>
              <a:t>', 'kundenfreundlich', 'sanieren', 'machbar', 'Mitteldeutsche', 'skeptisch', 'legitim', 'hiesig', 'Rheinische', 'Mittelbahnsteig', 'einigen', '</a:t>
            </a:r>
            <a:r>
              <a:rPr lang="de-DE" i="1" dirty="0" err="1"/>
              <a:t>wier</a:t>
            </a:r>
            <a:r>
              <a:rPr lang="de-DE" i="1" dirty="0"/>
              <a:t>', 'prompt', 'Zeig', 'einfach/Langweilig', 'Hausbahnsteig', 'hilfreich', 'mollig', 'Windeck-</a:t>
            </a:r>
            <a:r>
              <a:rPr lang="de-DE" i="1" dirty="0" err="1"/>
              <a:t>Herchen</a:t>
            </a:r>
            <a:r>
              <a:rPr lang="de-DE" i="1" dirty="0"/>
              <a:t>', 'idyllisch', 'perfekt', 'Weltweit', 'merkwürdig', 'wiedersprechen', 'kölnisch']</a:t>
            </a:r>
          </a:p>
          <a:p>
            <a:r>
              <a:rPr lang="de-DE" b="1" i="1" dirty="0"/>
              <a:t>Negative</a:t>
            </a:r>
            <a:r>
              <a:rPr lang="de-DE" i="1" dirty="0"/>
              <a:t>: ['Steig', '</a:t>
            </a:r>
            <a:r>
              <a:rPr lang="de-DE" i="1" dirty="0" err="1"/>
              <a:t>spezial</a:t>
            </a:r>
            <a:r>
              <a:rPr lang="de-DE" i="1" dirty="0"/>
              <a:t>', 'rücksichtslos', 'Umweltschonend', 'misstrauisch', 'unterhaltsam', 'selbstverständlich', 'aggressiv', 'nachfolgend', 'heilig', 'anwesend', '</a:t>
            </a:r>
            <a:r>
              <a:rPr lang="de-DE" i="1" dirty="0" err="1"/>
              <a:t>Munchen</a:t>
            </a:r>
            <a:r>
              <a:rPr lang="de-DE" i="1" dirty="0"/>
              <a:t>', 'Islam', 'lächerlich', 'entgegengesetzt', '</a:t>
            </a:r>
            <a:r>
              <a:rPr lang="de-DE" i="1" dirty="0" err="1"/>
              <a:t>Dulig</a:t>
            </a:r>
            <a:r>
              <a:rPr lang="de-DE" i="1" dirty="0"/>
              <a:t>', 'monatelang', 'blechen', 'Einzige', 'endgültig', 'unsinnig', 'Menschenfeindlich', 'konkret', 'geschützt', 'bundesdeutsch', 'unverschämt', 'Mutmaßliche', 'wildrotierend', 'S-Bahnsteig', 'ernsthaft', 'Tatsächlich', 'fähig', 'Groß', 'mutig', 'heldenhaft', 'Weitere', 'exklusiv', 'Möglich', 'Völlig', 'verscheuchen', 'Fremdenfreundlich', 'vorübergehen', 'leid', 'voraussichtlich', 'unbeständig', 'erkennbar', 'stündlich', 'belgisch', 'ärgerlich', 'dreiteilig', 'stressig', 'Regional', 'verbunden', 'belasten', 'verrücken', 'ausreichend', 'organisiert', 'neuerlich', 'verkehrspolitische', 'lebensmüde', 'konstant', 'einzeln', 'frieren', 'Ziemlich', 'bitter', 'kompetent', 'durchschaubar', 'oberbayerischen', 'einvernehmlich', 'unbrauchbar', 'dreckig', 'langfristig', 'rassistisch', 'Beruflich', 'eingleisig', 'Unbekannte', 'zig', 'akut', 'kitschig', 'strafbar', 'Potential', 'versehentliches', 'hilfsbereit', 'Gescheit', 'befahrbar', 'vordergründig', 'drastisch', 'lauten', 'minderwertig', 'gegenseitig', 'angreifen', '</a:t>
            </a:r>
            <a:r>
              <a:rPr lang="de-DE" i="1" dirty="0" err="1"/>
              <a:t>wochen</a:t>
            </a:r>
            <a:r>
              <a:rPr lang="de-DE" i="1" dirty="0"/>
              <a:t>', 'medial', 'gewählt', 'festgelegt', 'örtlich', 'hochwertig', 'aufwendig', 'unzuverlässig', 'Fragwürdig', 'männlich', 'unbürokratisch', 'vielfach', 'grundlegend', 'vollständig', 'bedeuten', 'verspätet', 'scharf', 'belieben', 'schau', 'Jugendliche', 'ekelhaft', 'schleichen', 'überfüllt', 'nächtlich', 'sparsam', 'einfach', 'schlau', 'unmöglich', 'komplex', 'Fern', 'Kulant', 'getrennt', 'enttäuschen', 'Bierflasche', 'Wenigste', 'berufen', 'lässig', '</a:t>
            </a:r>
            <a:r>
              <a:rPr lang="de-DE" i="1" dirty="0" err="1"/>
              <a:t>unzufärläsig</a:t>
            </a:r>
            <a:r>
              <a:rPr lang="de-DE" i="1" dirty="0"/>
              <a:t>', 'Lustig', 'beschämend', 'empfindlich', 'Erdrutsches', 'Willkürlich', 'optimistisch', 'abweichen', 'Schwer', 'International', 'ernst', 'naturgemäß', 'gefährlich', 'töricht', 'nutzlos', 'hämisch', 'heiß', 'kompakt', 'grösser', 'dringlich', '</a:t>
            </a:r>
            <a:r>
              <a:rPr lang="de-DE" i="1" dirty="0" err="1"/>
              <a:t>verhungertambahnsteig</a:t>
            </a:r>
            <a:r>
              <a:rPr lang="de-DE" i="1" dirty="0"/>
              <a:t>', 'modern', 'DB-Team', 'minimal', 'unauffällig', 'maximal', 'unter', '</a:t>
            </a:r>
            <a:r>
              <a:rPr lang="de-DE" i="1" dirty="0" err="1"/>
              <a:t>eig</a:t>
            </a:r>
            <a:r>
              <a:rPr lang="de-DE" i="1" dirty="0"/>
              <a:t>', 'defekt', 'sibirisch', 'explizit', 'kostengünstig', 'Scheibchen', 'Gleisflächen', 'erschöpfen', 'Willen', 'sichtbar', 'S-Bahn-gleichen', 'ewig', 'technisch', 'inakzeptabel', 'qualitativ', 'Gesund', 'Nichtraucher-Zeichen', 'gespeichert', 'höchstwahrscheinlich', 'erforderlich', 'vorgesehen', '</a:t>
            </a:r>
            <a:r>
              <a:rPr lang="de-DE" i="1" dirty="0" err="1"/>
              <a:t>HEIß</a:t>
            </a:r>
            <a:r>
              <a:rPr lang="de-DE" i="1" dirty="0"/>
              <a:t>', 'schwierig', 'hausgemacht', 'effizient', 'fehlerhaft', 'mechanisch', 'Rufzeichen', 'wirtschaftlich', 'bescheuert', 'tot', '</a:t>
            </a:r>
            <a:r>
              <a:rPr lang="de-DE" i="1" dirty="0" err="1"/>
              <a:t>Kaster</a:t>
            </a:r>
            <a:r>
              <a:rPr lang="de-DE" i="1" dirty="0"/>
              <a:t>', 'analog', 'komisch', 'glücklich', 'ausbrechen', 'zustellbar', 'baugleiche', 'massiv', '</a:t>
            </a:r>
            <a:r>
              <a:rPr lang="de-DE" i="1" dirty="0" err="1"/>
              <a:t>mittler</a:t>
            </a:r>
            <a:r>
              <a:rPr lang="de-DE" i="1" dirty="0"/>
              <a:t>', 'nervig', 'lesbar', 'absurd', 'Zuverlässig', 'üppig', 'misch', 'unpassend', 'ersichtlich', 'missbräuchlich', 'passen', 'niedersächsisch', 'Samstagabend', 'treiben</a:t>
            </a:r>
            <a:r>
              <a:rPr lang="de-DE" i="1" dirty="0" smtClean="0"/>
              <a:t>']</a:t>
            </a:r>
            <a:endParaRPr lang="de-DE" i="1" dirty="0"/>
          </a:p>
        </p:txBody>
      </p:sp>
      <p:sp>
        <p:nvSpPr>
          <p:cNvPr id="4" name="Foliennummernplatzhalter 3"/>
          <p:cNvSpPr>
            <a:spLocks noGrp="1"/>
          </p:cNvSpPr>
          <p:nvPr>
            <p:ph type="sldNum" sz="quarter" idx="12"/>
          </p:nvPr>
        </p:nvSpPr>
        <p:spPr/>
        <p:txBody>
          <a:bodyPr/>
          <a:lstStyle/>
          <a:p>
            <a:fld id="{990AD7F9-ADAE-46E7-AC5A-255D27BB8C59}" type="slidenum">
              <a:rPr lang="de-DE" smtClean="0"/>
              <a:t>123</a:t>
            </a:fld>
            <a:endParaRPr lang="de-DE"/>
          </a:p>
        </p:txBody>
      </p:sp>
    </p:spTree>
    <p:extLst>
      <p:ext uri="{BB962C8B-B14F-4D97-AF65-F5344CB8AC3E}">
        <p14:creationId xmlns:p14="http://schemas.microsoft.com/office/powerpoint/2010/main" val="15224688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Überarbeitung notwendig</a:t>
            </a:r>
            <a:endParaRPr lang="de-DE" dirty="0"/>
          </a:p>
        </p:txBody>
      </p:sp>
      <p:sp>
        <p:nvSpPr>
          <p:cNvPr id="3" name="Inhaltsplatzhalter 2"/>
          <p:cNvSpPr>
            <a:spLocks noGrp="1"/>
          </p:cNvSpPr>
          <p:nvPr>
            <p:ph idx="1"/>
          </p:nvPr>
        </p:nvSpPr>
        <p:spPr/>
        <p:txBody>
          <a:bodyPr>
            <a:normAutofit fontScale="55000" lnSpcReduction="20000"/>
          </a:bodyPr>
          <a:lstStyle/>
          <a:p>
            <a:r>
              <a:rPr lang="de-DE" b="1" i="1" dirty="0"/>
              <a:t>Positive</a:t>
            </a:r>
            <a:r>
              <a:rPr lang="de-DE" i="1" dirty="0"/>
              <a:t>: ['fair', 'feierlich', 'Herrlich', 'wirksam', 'Hoch', 'dramatisch', 'einwandfrei', 'unverzüglich', 'rheinisch', 'klimafreundlichen', 'strahlend', '</a:t>
            </a:r>
            <a:r>
              <a:rPr lang="de-DE" i="1" dirty="0" err="1"/>
              <a:t>Herchen</a:t>
            </a:r>
            <a:r>
              <a:rPr lang="de-DE" i="1" dirty="0"/>
              <a:t>', 'kundenfreundlich', 'sanieren', 'machbar', 'Mitteldeutsche', 'skeptisch', 'legitim', 'hiesig', 'Rheinische', 'Mittelbahnsteig', 'einigen', '</a:t>
            </a:r>
            <a:r>
              <a:rPr lang="de-DE" i="1" dirty="0" err="1"/>
              <a:t>wier</a:t>
            </a:r>
            <a:r>
              <a:rPr lang="de-DE" i="1" dirty="0"/>
              <a:t>', 'prompt', 'Zeig', 'einfach/Langweilig', 'Hausbahnsteig', 'hilfreich', 'mollig', </a:t>
            </a:r>
            <a:r>
              <a:rPr lang="de-DE" b="1" i="1" dirty="0">
                <a:solidFill>
                  <a:srgbClr val="FF0000"/>
                </a:solidFill>
              </a:rPr>
              <a:t>'Windeck-</a:t>
            </a:r>
            <a:r>
              <a:rPr lang="de-DE" b="1" i="1" dirty="0" err="1">
                <a:solidFill>
                  <a:srgbClr val="FF0000"/>
                </a:solidFill>
              </a:rPr>
              <a:t>Herchen</a:t>
            </a:r>
            <a:r>
              <a:rPr lang="de-DE" b="1" i="1" dirty="0">
                <a:solidFill>
                  <a:srgbClr val="FF0000"/>
                </a:solidFill>
              </a:rPr>
              <a:t>'</a:t>
            </a:r>
            <a:r>
              <a:rPr lang="de-DE" i="1" dirty="0"/>
              <a:t>, 'idyllisch', 'perfekt', 'Weltweit', 'merkwürdig', 'wiedersprechen', 'kölnisch']</a:t>
            </a:r>
          </a:p>
          <a:p>
            <a:r>
              <a:rPr lang="de-DE" b="1" i="1" dirty="0"/>
              <a:t>Negative</a:t>
            </a:r>
            <a:r>
              <a:rPr lang="de-DE" i="1" dirty="0"/>
              <a:t>: ['Steig', '</a:t>
            </a:r>
            <a:r>
              <a:rPr lang="de-DE" i="1" dirty="0" err="1"/>
              <a:t>spezial</a:t>
            </a:r>
            <a:r>
              <a:rPr lang="de-DE" i="1" dirty="0"/>
              <a:t>', 'rücksichtslos', 'Umweltschonend', 'misstrauisch', 'unterhaltsam', 'selbstverständlich', 'aggressiv', 'nachfolgend', 'heilig', 'anwesend', '</a:t>
            </a:r>
            <a:r>
              <a:rPr lang="de-DE" i="1" dirty="0" err="1"/>
              <a:t>Munchen</a:t>
            </a:r>
            <a:r>
              <a:rPr lang="de-DE" i="1" dirty="0"/>
              <a:t>', 'Islam', 'lächerlich', 'entgegengesetzt', '</a:t>
            </a:r>
            <a:r>
              <a:rPr lang="de-DE" i="1" dirty="0" err="1"/>
              <a:t>Dulig</a:t>
            </a:r>
            <a:r>
              <a:rPr lang="de-DE" i="1" dirty="0"/>
              <a:t>', 'monatelang', 'blechen', 'Einzige', 'endgültig', 'unsinnig', 'Menschenfeindlich', 'konkret', 'geschützt', 'bundesdeutsch', 'unverschämt', 'Mutmaßliche', 'wildrotierend', 'S-Bahnsteig', 'ernsthaft', 'Tatsächlich', 'fähig', 'Groß', 'mutig', 'heldenhaft', 'Weitere', 'exklusiv', 'Möglich', 'Völlig', 'verscheuchen', 'Fremdenfreundlich', 'vorübergehen', 'leid', 'voraussichtlich', 'unbeständig', 'erkennbar', 'stündlich', </a:t>
            </a:r>
            <a:r>
              <a:rPr lang="de-DE" i="1" dirty="0">
                <a:solidFill>
                  <a:srgbClr val="FF0000"/>
                </a:solidFill>
              </a:rPr>
              <a:t>'belgisch</a:t>
            </a:r>
            <a:r>
              <a:rPr lang="de-DE" i="1" dirty="0"/>
              <a:t>', 'ärgerlich', 'dreiteilig', 'stressig', 'Regional', 'verbunden', 'belasten', 'verrücken', 'ausreichend', 'organisiert', 'neuerlich', 'verkehrspolitische', 'lebensmüde', 'konstant', 'einzeln', 'frieren', 'Ziemlich', 'bitter', 'kompetent', 'durchschaubar', 'oberbayerischen', 'einvernehmlich', 'unbrauchbar', 'dreckig', 'langfristig', 'rassistisch', 'Beruflich', 'eingleisig', 'Unbekannte', 'zig', 'akut', 'kitschig', 'strafbar', 'Potential', 'versehentliches', 'hilfsbereit', 'Gescheit', 'befahrbar', 'vordergründig', 'drastisch', 'lauten', 'minderwertig', 'gegenseitig', 'angreifen', '</a:t>
            </a:r>
            <a:r>
              <a:rPr lang="de-DE" i="1" dirty="0" err="1"/>
              <a:t>wochen</a:t>
            </a:r>
            <a:r>
              <a:rPr lang="de-DE" i="1" dirty="0"/>
              <a:t>', 'medial', 'gewählt', 'festgelegt', 'örtlich', 'hochwertig', 'aufwendig', 'unzuverlässig', 'Fragwürdig', 'männlich', 'unbürokratisch', 'vielfach', 'grundlegend', 'vollständig', 'bedeuten', 'verspätet', 'scharf', 'belieben', 'schau', 'Jugendliche', 'ekelhaft', 'schleichen', 'überfüllt', 'nächtlich', 'sparsam', 'einfach', 'schlau', 'unmöglich', 'komplex', 'Fern', 'Kulant', 'getrennt', 'enttäuschen', 'Bierflasche', 'Wenigste', 'berufen', 'lässig', '</a:t>
            </a:r>
            <a:r>
              <a:rPr lang="de-DE" i="1" dirty="0" err="1"/>
              <a:t>unzufärläsig</a:t>
            </a:r>
            <a:r>
              <a:rPr lang="de-DE" i="1" dirty="0"/>
              <a:t>', 'Lustig', 'beschämend', 'empfindlich', 'Erdrutsches', 'Willkürlich', 'optimistisch', 'abweichen', 'Schwer', 'International', 'ernst', 'naturgemäß', 'gefährlich', 'töricht', 'nutzlos', 'hämisch', 'heiß', 'kompakt', 'grösser', 'dringlich', '</a:t>
            </a:r>
            <a:r>
              <a:rPr lang="de-DE" i="1" dirty="0" err="1"/>
              <a:t>verhungertambahnsteig</a:t>
            </a:r>
            <a:r>
              <a:rPr lang="de-DE" i="1" dirty="0"/>
              <a:t>', 'modern', 'DB-Team', 'minimal', 'unauffällig', 'maximal', 'unter', '</a:t>
            </a:r>
            <a:r>
              <a:rPr lang="de-DE" i="1" dirty="0" err="1"/>
              <a:t>eig</a:t>
            </a:r>
            <a:r>
              <a:rPr lang="de-DE" i="1" dirty="0"/>
              <a:t>', 'defekt', 'sibirisch', 'explizit', 'kostengünstig', 'Scheibchen', 'Gleisflächen', 'erschöpfen', 'Willen', 'sichtbar', 'S-Bahn-gleichen', 'ewig', 'technisch', 'inakzeptabel', 'qualitativ', 'Gesund', 'Nichtraucher-Zeichen', 'gespeichert', 'höchstwahrscheinlich', 'erforderlich', 'vorgesehen', '</a:t>
            </a:r>
            <a:r>
              <a:rPr lang="de-DE" i="1" dirty="0" err="1"/>
              <a:t>HEIß</a:t>
            </a:r>
            <a:r>
              <a:rPr lang="de-DE" i="1" dirty="0"/>
              <a:t>', 'schwierig', 'hausgemacht', 'effizient', 'fehlerhaft', 'mechanisch', 'Rufzeichen', 'wirtschaftlich', 'bescheuert', 'tot', '</a:t>
            </a:r>
            <a:r>
              <a:rPr lang="de-DE" i="1" dirty="0" err="1"/>
              <a:t>Kaster</a:t>
            </a:r>
            <a:r>
              <a:rPr lang="de-DE" i="1" dirty="0"/>
              <a:t>', 'analog', 'komisch', 'glücklich', 'ausbrechen', 'zustellbar', 'baugleiche', 'massiv', '</a:t>
            </a:r>
            <a:r>
              <a:rPr lang="de-DE" i="1" dirty="0" err="1"/>
              <a:t>mittler</a:t>
            </a:r>
            <a:r>
              <a:rPr lang="de-DE" i="1" dirty="0"/>
              <a:t>', 'nervig', 'lesbar', 'absurd', 'Zuverlässig', 'üppig', 'misch', 'unpassend', 'ersichtlich', 'missbräuchlich', 'passen', 'niedersächsisch', 'Samstagabend', 'treiben</a:t>
            </a:r>
            <a:r>
              <a:rPr lang="de-DE" i="1" dirty="0" smtClean="0"/>
              <a:t>']</a:t>
            </a:r>
            <a:endParaRPr lang="de-DE" i="1" dirty="0"/>
          </a:p>
        </p:txBody>
      </p:sp>
      <p:sp>
        <p:nvSpPr>
          <p:cNvPr id="4" name="Foliennummernplatzhalter 3"/>
          <p:cNvSpPr>
            <a:spLocks noGrp="1"/>
          </p:cNvSpPr>
          <p:nvPr>
            <p:ph type="sldNum" sz="quarter" idx="12"/>
          </p:nvPr>
        </p:nvSpPr>
        <p:spPr/>
        <p:txBody>
          <a:bodyPr/>
          <a:lstStyle/>
          <a:p>
            <a:fld id="{990AD7F9-ADAE-46E7-AC5A-255D27BB8C59}" type="slidenum">
              <a:rPr lang="de-DE" smtClean="0"/>
              <a:t>124</a:t>
            </a:fld>
            <a:endParaRPr lang="de-DE"/>
          </a:p>
        </p:txBody>
      </p:sp>
    </p:spTree>
    <p:extLst>
      <p:ext uri="{BB962C8B-B14F-4D97-AF65-F5344CB8AC3E}">
        <p14:creationId xmlns:p14="http://schemas.microsoft.com/office/powerpoint/2010/main" val="74275960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Interessante domänenspezifische Wörter</a:t>
            </a:r>
            <a:endParaRPr lang="de-DE" dirty="0"/>
          </a:p>
        </p:txBody>
      </p:sp>
      <p:sp>
        <p:nvSpPr>
          <p:cNvPr id="3" name="Inhaltsplatzhalter 2"/>
          <p:cNvSpPr>
            <a:spLocks noGrp="1"/>
          </p:cNvSpPr>
          <p:nvPr>
            <p:ph idx="1"/>
          </p:nvPr>
        </p:nvSpPr>
        <p:spPr/>
        <p:txBody>
          <a:bodyPr>
            <a:normAutofit fontScale="55000" lnSpcReduction="20000"/>
          </a:bodyPr>
          <a:lstStyle/>
          <a:p>
            <a:r>
              <a:rPr lang="de-DE" b="1" i="1" dirty="0"/>
              <a:t>Positive</a:t>
            </a:r>
            <a:r>
              <a:rPr lang="de-DE" i="1" dirty="0"/>
              <a:t>: ['fair', 'feierlich', 'Herrlich', 'wirksam', 'Hoch', 'dramatisch', 'einwandfrei', 'unverzüglich', 'rheinisch', </a:t>
            </a:r>
            <a:r>
              <a:rPr lang="de-DE" b="1" i="1" dirty="0">
                <a:solidFill>
                  <a:srgbClr val="FF0000"/>
                </a:solidFill>
              </a:rPr>
              <a:t>'klimafreundlichen</a:t>
            </a:r>
            <a:r>
              <a:rPr lang="de-DE" i="1" dirty="0"/>
              <a:t>', 'strahlend', '</a:t>
            </a:r>
            <a:r>
              <a:rPr lang="de-DE" i="1" dirty="0" err="1"/>
              <a:t>Herchen</a:t>
            </a:r>
            <a:r>
              <a:rPr lang="de-DE" i="1" dirty="0"/>
              <a:t>', 'kundenfreundlich', 'sanieren', 'machbar', 'Mitteldeutsche', 'skeptisch', 'legitim', 'hiesig', 'Rheinische', 'Mittelbahnsteig', 'einigen', '</a:t>
            </a:r>
            <a:r>
              <a:rPr lang="de-DE" i="1" dirty="0" err="1"/>
              <a:t>wier</a:t>
            </a:r>
            <a:r>
              <a:rPr lang="de-DE" i="1" dirty="0"/>
              <a:t>', 'prompt', 'Zeig', 'einfach/Langweilig', 'Hausbahnsteig', 'hilfreich', 'mollig', 'Windeck-</a:t>
            </a:r>
            <a:r>
              <a:rPr lang="de-DE" i="1" dirty="0" err="1"/>
              <a:t>Herchen</a:t>
            </a:r>
            <a:r>
              <a:rPr lang="de-DE" i="1" dirty="0"/>
              <a:t>', 'idyllisch', 'perfekt', 'Weltweit', 'merkwürdig', 'wiedersprechen', 'kölnisch']</a:t>
            </a:r>
          </a:p>
          <a:p>
            <a:r>
              <a:rPr lang="de-DE" b="1" i="1" dirty="0"/>
              <a:t>Negative</a:t>
            </a:r>
            <a:r>
              <a:rPr lang="de-DE" i="1" dirty="0"/>
              <a:t>: ['Steig', '</a:t>
            </a:r>
            <a:r>
              <a:rPr lang="de-DE" i="1" dirty="0" err="1"/>
              <a:t>spezial</a:t>
            </a:r>
            <a:r>
              <a:rPr lang="de-DE" i="1" dirty="0"/>
              <a:t>', 'rücksichtslos', 'Umweltschonend', 'misstrauisch', 'unterhaltsam', 'selbstverständlich', 'aggressiv', 'nachfolgend', 'heilig', 'anwesend', '</a:t>
            </a:r>
            <a:r>
              <a:rPr lang="de-DE" i="1" dirty="0" err="1"/>
              <a:t>Munchen</a:t>
            </a:r>
            <a:r>
              <a:rPr lang="de-DE" i="1" dirty="0"/>
              <a:t>', 'Islam', 'lächerlich', 'entgegengesetzt', '</a:t>
            </a:r>
            <a:r>
              <a:rPr lang="de-DE" i="1" dirty="0" err="1"/>
              <a:t>Dulig</a:t>
            </a:r>
            <a:r>
              <a:rPr lang="de-DE" i="1" dirty="0"/>
              <a:t>', 'monatelang', 'blechen', 'Einzige', 'endgültig', 'unsinnig', 'Menschenfeindlich', 'konkret', 'geschützt', 'bundesdeutsch', 'unverschämt', 'Mutmaßliche', 'wildrotierend', 'S-Bahnsteig', 'ernsthaft', 'Tatsächlich', 'fähig', 'Groß', 'mutig', 'heldenhaft', 'Weitere', 'exklusiv', 'Möglich', 'Völlig', 'verscheuchen', 'Fremdenfreundlich', 'vorübergehen', 'leid', 'voraussichtlich', 'unbeständig', 'erkennbar', 'stündlich', 'belgisch', 'ärgerlich', 'dreiteilig', 'stressig', 'Regional', 'verbunden', 'belasten', 'verrücken', 'ausreichend', 'organisiert', 'neuerlich', 'verkehrspolitische', 'lebensmüde', 'konstant', 'einzeln', 'frieren', 'Ziemlich', 'bitter', 'kompetent', 'durchschaubar', 'oberbayerischen', 'einvernehmlich', 'unbrauchbar', 'dreckig', 'langfristig', 'rassistisch', 'Beruflich', 'eingleisig', 'Unbekannte', 'zig', 'akut', 'kitschig', 'strafbar', 'Potential', 'versehentliches', 'hilfsbereit', 'Gescheit', 'befahrbar', 'vordergründig', 'drastisch', 'lauten', 'minderwertig', 'gegenseitig', 'angreifen', '</a:t>
            </a:r>
            <a:r>
              <a:rPr lang="de-DE" i="1" dirty="0" err="1"/>
              <a:t>wochen</a:t>
            </a:r>
            <a:r>
              <a:rPr lang="de-DE" i="1" dirty="0"/>
              <a:t>', 'medial', 'gewählt', 'festgelegt', 'örtlich', 'hochwertig', 'aufwendig', 'unzuverlässig', 'Fragwürdig', 'männlich', 'unbürokratisch', 'vielfach', 'grundlegend', 'vollständig', 'bedeuten', 'verspätet', 'scharf', 'belieben', 'schau', 'Jugendliche', 'ekelhaft', 'schleichen', 'überfüllt', 'nächtlich', 'sparsam', 'einfach', 'schlau', 'unmöglich', 'komplex', 'Fern', 'Kulant', 'getrennt', 'enttäuschen', 'Bierflasche', 'Wenigste', 'berufen', 'lässig', </a:t>
            </a:r>
            <a:r>
              <a:rPr lang="de-DE" b="1" i="1" dirty="0">
                <a:solidFill>
                  <a:srgbClr val="FF0000"/>
                </a:solidFill>
              </a:rPr>
              <a:t>'</a:t>
            </a:r>
            <a:r>
              <a:rPr lang="de-DE" b="1" i="1" dirty="0" err="1">
                <a:solidFill>
                  <a:srgbClr val="FF0000"/>
                </a:solidFill>
              </a:rPr>
              <a:t>unzufärläsig</a:t>
            </a:r>
            <a:r>
              <a:rPr lang="de-DE" i="1" dirty="0"/>
              <a:t>', 'Lustig', 'beschämend', 'empfindlich', 'Erdrutsches', 'Willkürlich', 'optimistisch', 'abweichen', 'Schwer', 'International', 'ernst', 'naturgemäß', 'gefährlich', 'töricht', 'nutzlos', 'hämisch', 'heiß', 'kompakt', 'grösser', 'dringlich', </a:t>
            </a:r>
            <a:r>
              <a:rPr lang="de-DE" b="1" i="1" dirty="0">
                <a:solidFill>
                  <a:srgbClr val="FF0000"/>
                </a:solidFill>
              </a:rPr>
              <a:t>'</a:t>
            </a:r>
            <a:r>
              <a:rPr lang="de-DE" b="1" i="1" dirty="0" err="1">
                <a:solidFill>
                  <a:srgbClr val="FF0000"/>
                </a:solidFill>
              </a:rPr>
              <a:t>verhungertambahnsteig</a:t>
            </a:r>
            <a:r>
              <a:rPr lang="de-DE" i="1" dirty="0"/>
              <a:t>', 'modern', 'DB-Team', 'minimal', 'unauffällig', 'maximal', 'unter', '</a:t>
            </a:r>
            <a:r>
              <a:rPr lang="de-DE" i="1" dirty="0" err="1"/>
              <a:t>eig</a:t>
            </a:r>
            <a:r>
              <a:rPr lang="de-DE" i="1" dirty="0"/>
              <a:t>', 'defekt', 'sibirisch', 'explizit', 'kostengünstig', 'Scheibchen', 'Gleisflächen', 'erschöpfen', 'Willen', 'sichtbar', 'S-Bahn-gleichen', 'ewig', 'technisch', 'inakzeptabel', 'qualitativ', 'Gesund', 'Nichtraucher-Zeichen', 'gespeichert', 'höchstwahrscheinlich', 'erforderlich', 'vorgesehen', '</a:t>
            </a:r>
            <a:r>
              <a:rPr lang="de-DE" i="1" dirty="0" err="1"/>
              <a:t>HEIß</a:t>
            </a:r>
            <a:r>
              <a:rPr lang="de-DE" i="1" dirty="0"/>
              <a:t>', 'schwierig', 'hausgemacht', 'effizient', 'fehlerhaft', 'mechanisch', 'Rufzeichen', 'wirtschaftlich', 'bescheuert', 'tot', '</a:t>
            </a:r>
            <a:r>
              <a:rPr lang="de-DE" i="1" dirty="0" err="1"/>
              <a:t>Kaster</a:t>
            </a:r>
            <a:r>
              <a:rPr lang="de-DE" i="1" dirty="0"/>
              <a:t>', 'analog', 'komisch', 'glücklich', 'ausbrechen', 'zustellbar', 'baugleiche', 'massiv', '</a:t>
            </a:r>
            <a:r>
              <a:rPr lang="de-DE" i="1" dirty="0" err="1"/>
              <a:t>mittler</a:t>
            </a:r>
            <a:r>
              <a:rPr lang="de-DE" i="1" dirty="0"/>
              <a:t>', 'nervig', 'lesbar', 'absurd', 'Zuverlässig', 'üppig', 'misch', 'unpassend', 'ersichtlich', 'missbräuchlich', 'passen', 'niedersächsisch', 'Samstagabend', 'treiben</a:t>
            </a:r>
            <a:r>
              <a:rPr lang="de-DE" i="1" dirty="0" smtClean="0"/>
              <a:t>']</a:t>
            </a:r>
            <a:endParaRPr lang="de-DE" i="1" dirty="0"/>
          </a:p>
        </p:txBody>
      </p:sp>
      <p:sp>
        <p:nvSpPr>
          <p:cNvPr id="4" name="Foliennummernplatzhalter 3"/>
          <p:cNvSpPr>
            <a:spLocks noGrp="1"/>
          </p:cNvSpPr>
          <p:nvPr>
            <p:ph type="sldNum" sz="quarter" idx="12"/>
          </p:nvPr>
        </p:nvSpPr>
        <p:spPr/>
        <p:txBody>
          <a:bodyPr/>
          <a:lstStyle/>
          <a:p>
            <a:fld id="{990AD7F9-ADAE-46E7-AC5A-255D27BB8C59}" type="slidenum">
              <a:rPr lang="de-DE" smtClean="0"/>
              <a:t>125</a:t>
            </a:fld>
            <a:endParaRPr lang="de-DE"/>
          </a:p>
        </p:txBody>
      </p:sp>
    </p:spTree>
    <p:extLst>
      <p:ext uri="{BB962C8B-B14F-4D97-AF65-F5344CB8AC3E}">
        <p14:creationId xmlns:p14="http://schemas.microsoft.com/office/powerpoint/2010/main" val="22509614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Gewinnung domänenabhängiger </a:t>
            </a:r>
            <a:r>
              <a:rPr lang="de-DE" dirty="0" err="1"/>
              <a:t>Sentimentwörter</a:t>
            </a:r>
            <a:r>
              <a:rPr lang="de-DE" dirty="0"/>
              <a:t> aus nicht annotierten </a:t>
            </a:r>
            <a:r>
              <a:rPr lang="de-DE" dirty="0" smtClean="0"/>
              <a:t>Korpora</a:t>
            </a:r>
            <a:endParaRPr lang="de-DE" dirty="0"/>
          </a:p>
        </p:txBody>
      </p:sp>
      <p:sp>
        <p:nvSpPr>
          <p:cNvPr id="3" name="Inhaltsplatzhalter 2"/>
          <p:cNvSpPr>
            <a:spLocks noGrp="1"/>
          </p:cNvSpPr>
          <p:nvPr>
            <p:ph idx="1"/>
          </p:nvPr>
        </p:nvSpPr>
        <p:spPr/>
        <p:txBody>
          <a:bodyPr/>
          <a:lstStyle/>
          <a:p>
            <a:r>
              <a:rPr lang="de-DE" dirty="0" smtClean="0"/>
              <a:t>Große Textmengen sind im Internet verfügbar</a:t>
            </a:r>
          </a:p>
          <a:p>
            <a:r>
              <a:rPr lang="de-DE" dirty="0" smtClean="0"/>
              <a:t>Aber diese sind im Normalfall nicht annotiert</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126</a:t>
            </a:fld>
            <a:endParaRPr lang="de-DE"/>
          </a:p>
        </p:txBody>
      </p:sp>
    </p:spTree>
    <p:extLst>
      <p:ext uri="{BB962C8B-B14F-4D97-AF65-F5344CB8AC3E}">
        <p14:creationId xmlns:p14="http://schemas.microsoft.com/office/powerpoint/2010/main" val="42029178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Unsupervised</a:t>
            </a:r>
            <a:r>
              <a:rPr lang="de-DE" dirty="0" smtClean="0"/>
              <a:t> Learning für die Erweiterung von Wortlisten: PMI</a:t>
            </a:r>
            <a:endParaRPr lang="de-DE" dirty="0"/>
          </a:p>
        </p:txBody>
      </p:sp>
      <p:sp>
        <p:nvSpPr>
          <p:cNvPr id="3" name="Inhaltsplatzhalter 2"/>
          <p:cNvSpPr>
            <a:spLocks noGrp="1"/>
          </p:cNvSpPr>
          <p:nvPr>
            <p:ph idx="1"/>
          </p:nvPr>
        </p:nvSpPr>
        <p:spPr/>
        <p:txBody>
          <a:bodyPr>
            <a:normAutofit fontScale="92500" lnSpcReduction="10000"/>
          </a:bodyPr>
          <a:lstStyle/>
          <a:p>
            <a:r>
              <a:rPr lang="de-DE" dirty="0" smtClean="0"/>
              <a:t>Sentiment Orientation (SO) einer extrahierten Phrase:</a:t>
            </a:r>
          </a:p>
          <a:p>
            <a:r>
              <a:rPr lang="de-DE" dirty="0" err="1" smtClean="0"/>
              <a:t>Pointwise</a:t>
            </a:r>
            <a:r>
              <a:rPr lang="de-DE" dirty="0" smtClean="0"/>
              <a:t> Mutual Information </a:t>
            </a:r>
            <a:r>
              <a:rPr lang="de-DE" dirty="0" err="1" smtClean="0"/>
              <a:t>Measure</a:t>
            </a:r>
            <a:r>
              <a:rPr lang="de-DE" dirty="0" smtClean="0"/>
              <a:t> (PMI):</a:t>
            </a:r>
          </a:p>
          <a:p>
            <a:endParaRPr lang="de-DE" dirty="0"/>
          </a:p>
          <a:p>
            <a:endParaRPr lang="de-DE" dirty="0" smtClean="0"/>
          </a:p>
          <a:p>
            <a:endParaRPr lang="de-DE" dirty="0"/>
          </a:p>
          <a:p>
            <a:endParaRPr lang="de-DE" dirty="0" smtClean="0"/>
          </a:p>
          <a:p>
            <a:r>
              <a:rPr lang="de-DE" dirty="0" err="1" smtClean="0"/>
              <a:t>Pr</a:t>
            </a:r>
            <a:r>
              <a:rPr lang="de-DE" dirty="0" smtClean="0"/>
              <a:t>(term</a:t>
            </a:r>
            <a:r>
              <a:rPr lang="de-DE" baseline="-25000" dirty="0" smtClean="0"/>
              <a:t>1</a:t>
            </a:r>
            <a:r>
              <a:rPr lang="de-DE" dirty="0" smtClean="0"/>
              <a:t> Ʌ term</a:t>
            </a:r>
            <a:r>
              <a:rPr lang="de-DE" baseline="-25000" dirty="0" smtClean="0"/>
              <a:t>2</a:t>
            </a:r>
            <a:r>
              <a:rPr lang="de-DE" dirty="0" smtClean="0"/>
              <a:t>): Wahrscheinlichkeit, dass term</a:t>
            </a:r>
            <a:r>
              <a:rPr lang="de-DE" baseline="-25000" dirty="0" smtClean="0"/>
              <a:t>1</a:t>
            </a:r>
            <a:r>
              <a:rPr lang="de-DE" dirty="0" smtClean="0"/>
              <a:t>und term</a:t>
            </a:r>
            <a:r>
              <a:rPr lang="de-DE" baseline="-25000" dirty="0" smtClean="0"/>
              <a:t>2 </a:t>
            </a:r>
            <a:r>
              <a:rPr lang="de-DE" dirty="0" smtClean="0"/>
              <a:t>zusammen auftreten</a:t>
            </a:r>
          </a:p>
          <a:p>
            <a:r>
              <a:rPr lang="de-DE" dirty="0" err="1" smtClean="0"/>
              <a:t>Pr</a:t>
            </a:r>
            <a:r>
              <a:rPr lang="de-DE" dirty="0" smtClean="0"/>
              <a:t>(term</a:t>
            </a:r>
            <a:r>
              <a:rPr lang="de-DE" baseline="-25000" dirty="0" smtClean="0"/>
              <a:t>1</a:t>
            </a:r>
            <a:r>
              <a:rPr lang="de-DE" dirty="0" smtClean="0"/>
              <a:t>)</a:t>
            </a:r>
            <a:r>
              <a:rPr lang="de-DE" dirty="0" err="1" smtClean="0"/>
              <a:t>Pr</a:t>
            </a:r>
            <a:r>
              <a:rPr lang="de-DE" dirty="0" smtClean="0"/>
              <a:t>(term</a:t>
            </a:r>
            <a:r>
              <a:rPr lang="de-DE" baseline="-25000" dirty="0" smtClean="0"/>
              <a:t>2</a:t>
            </a:r>
            <a:r>
              <a:rPr lang="de-DE" dirty="0" smtClean="0"/>
              <a:t>): Wahrscheinlichkeit, dass term</a:t>
            </a:r>
            <a:r>
              <a:rPr lang="de-DE" baseline="-25000" dirty="0" smtClean="0"/>
              <a:t>1</a:t>
            </a:r>
            <a:r>
              <a:rPr lang="de-DE" dirty="0" smtClean="0"/>
              <a:t>und term</a:t>
            </a:r>
            <a:r>
              <a:rPr lang="de-DE" baseline="-25000" dirty="0" smtClean="0"/>
              <a:t>2 </a:t>
            </a:r>
            <a:r>
              <a:rPr lang="de-DE" dirty="0" smtClean="0"/>
              <a:t>unabhängig voneinander auftreten</a:t>
            </a:r>
          </a:p>
          <a:p>
            <a:endParaRPr lang="de-DE"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718" t="36592" r="36812" b="54567"/>
          <a:stretch/>
        </p:blipFill>
        <p:spPr bwMode="auto">
          <a:xfrm>
            <a:off x="2639616" y="2564904"/>
            <a:ext cx="6882986"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liennummernplatzhalter 3"/>
          <p:cNvSpPr>
            <a:spLocks noGrp="1"/>
          </p:cNvSpPr>
          <p:nvPr>
            <p:ph type="sldNum" sz="quarter" idx="12"/>
          </p:nvPr>
        </p:nvSpPr>
        <p:spPr/>
        <p:txBody>
          <a:bodyPr/>
          <a:lstStyle/>
          <a:p>
            <a:fld id="{BA021361-1B70-4E07-8C05-C76F785F19DA}" type="slidenum">
              <a:rPr lang="de-DE" smtClean="0"/>
              <a:t>127</a:t>
            </a:fld>
            <a:endParaRPr lang="de-DE"/>
          </a:p>
        </p:txBody>
      </p:sp>
    </p:spTree>
    <p:extLst>
      <p:ext uri="{BB962C8B-B14F-4D97-AF65-F5344CB8AC3E}">
        <p14:creationId xmlns:p14="http://schemas.microsoft.com/office/powerpoint/2010/main" val="113233671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Unsupervised</a:t>
            </a:r>
            <a:r>
              <a:rPr lang="de-DE" dirty="0"/>
              <a:t> </a:t>
            </a:r>
            <a:r>
              <a:rPr lang="de-DE" dirty="0" smtClean="0"/>
              <a:t>Learning: PMI</a:t>
            </a:r>
            <a:endParaRPr lang="de-DE"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928" t="11508" r="37196" b="17064"/>
          <a:stretch/>
        </p:blipFill>
        <p:spPr bwMode="auto">
          <a:xfrm>
            <a:off x="2815771" y="1412777"/>
            <a:ext cx="6879772" cy="5225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liennummernplatzhalter 2"/>
          <p:cNvSpPr>
            <a:spLocks noGrp="1"/>
          </p:cNvSpPr>
          <p:nvPr>
            <p:ph type="sldNum" sz="quarter" idx="12"/>
          </p:nvPr>
        </p:nvSpPr>
        <p:spPr/>
        <p:txBody>
          <a:bodyPr/>
          <a:lstStyle/>
          <a:p>
            <a:fld id="{BA021361-1B70-4E07-8C05-C76F785F19DA}" type="slidenum">
              <a:rPr lang="de-DE" smtClean="0"/>
              <a:t>128</a:t>
            </a:fld>
            <a:endParaRPr lang="de-DE"/>
          </a:p>
        </p:txBody>
      </p:sp>
    </p:spTree>
    <p:extLst>
      <p:ext uri="{BB962C8B-B14F-4D97-AF65-F5344CB8AC3E}">
        <p14:creationId xmlns:p14="http://schemas.microsoft.com/office/powerpoint/2010/main" val="30225791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Unsupervised</a:t>
            </a:r>
            <a:r>
              <a:rPr lang="de-DE" dirty="0" smtClean="0"/>
              <a:t> Learning: PMI</a:t>
            </a:r>
            <a:endParaRPr lang="de-DE" dirty="0"/>
          </a:p>
        </p:txBody>
      </p:sp>
      <p:sp>
        <p:nvSpPr>
          <p:cNvPr id="3" name="Inhaltsplatzhalter 2"/>
          <p:cNvSpPr>
            <a:spLocks noGrp="1"/>
          </p:cNvSpPr>
          <p:nvPr>
            <p:ph idx="1"/>
          </p:nvPr>
        </p:nvSpPr>
        <p:spPr/>
        <p:txBody>
          <a:bodyPr>
            <a:normAutofit/>
          </a:bodyPr>
          <a:lstStyle/>
          <a:p>
            <a:r>
              <a:rPr lang="de-DE" dirty="0" smtClean="0"/>
              <a:t>Sentiment Orientation (SO):</a:t>
            </a:r>
          </a:p>
          <a:p>
            <a:pPr marL="0" indent="0">
              <a:buNone/>
            </a:pPr>
            <a:endParaRPr lang="de-DE" sz="2300" dirty="0"/>
          </a:p>
          <a:p>
            <a:pPr marL="0" indent="0">
              <a:buNone/>
            </a:pPr>
            <a:r>
              <a:rPr lang="de-DE" sz="2300" b="1" dirty="0"/>
              <a:t>SO(</a:t>
            </a:r>
            <a:r>
              <a:rPr lang="de-DE" sz="2300" b="1" i="1" dirty="0" err="1"/>
              <a:t>phrase</a:t>
            </a:r>
            <a:r>
              <a:rPr lang="de-DE" sz="2300" b="1" dirty="0"/>
              <a:t>) = PMI(</a:t>
            </a:r>
            <a:r>
              <a:rPr lang="de-DE" sz="2300" b="1" i="1" dirty="0" err="1"/>
              <a:t>phrase</a:t>
            </a:r>
            <a:r>
              <a:rPr lang="de-DE" sz="2300" b="1" dirty="0"/>
              <a:t>, „</a:t>
            </a:r>
            <a:r>
              <a:rPr lang="de-DE" sz="2300" b="1" dirty="0" err="1"/>
              <a:t>excellent</a:t>
            </a:r>
            <a:r>
              <a:rPr lang="de-DE" sz="2300" b="1" dirty="0"/>
              <a:t>“) – PMI(</a:t>
            </a:r>
            <a:r>
              <a:rPr lang="de-DE" sz="2300" b="1" i="1" dirty="0" err="1"/>
              <a:t>phrase</a:t>
            </a:r>
            <a:r>
              <a:rPr lang="de-DE" sz="2300" b="1" dirty="0"/>
              <a:t>, „</a:t>
            </a:r>
            <a:r>
              <a:rPr lang="de-DE" sz="2300" b="1" dirty="0" err="1"/>
              <a:t>poor</a:t>
            </a:r>
            <a:r>
              <a:rPr lang="de-DE" sz="2300" b="1" dirty="0"/>
              <a:t>“) </a:t>
            </a:r>
          </a:p>
          <a:p>
            <a:endParaRPr lang="de-DE" dirty="0" smtClean="0"/>
          </a:p>
          <a:p>
            <a:r>
              <a:rPr lang="de-DE" dirty="0" smtClean="0"/>
              <a:t>Basis: Suche der Terme mit einer Suchmaschine</a:t>
            </a:r>
          </a:p>
          <a:p>
            <a:endParaRPr lang="de-DE" dirty="0"/>
          </a:p>
          <a:p>
            <a:r>
              <a:rPr lang="de-DE" dirty="0" smtClean="0"/>
              <a:t>Genauigkeit der Methode: 84% für Autos und 66% für Filmkritiken</a:t>
            </a:r>
            <a:endParaRPr lang="de-DE" dirty="0"/>
          </a:p>
        </p:txBody>
      </p:sp>
      <p:sp>
        <p:nvSpPr>
          <p:cNvPr id="4" name="Foliennummernplatzhalter 3"/>
          <p:cNvSpPr>
            <a:spLocks noGrp="1"/>
          </p:cNvSpPr>
          <p:nvPr>
            <p:ph type="sldNum" sz="quarter" idx="12"/>
          </p:nvPr>
        </p:nvSpPr>
        <p:spPr/>
        <p:txBody>
          <a:bodyPr/>
          <a:lstStyle/>
          <a:p>
            <a:fld id="{BA021361-1B70-4E07-8C05-C76F785F19DA}" type="slidenum">
              <a:rPr lang="de-DE" smtClean="0"/>
              <a:t>129</a:t>
            </a:fld>
            <a:endParaRPr lang="de-DE"/>
          </a:p>
        </p:txBody>
      </p:sp>
    </p:spTree>
    <p:extLst>
      <p:ext uri="{BB962C8B-B14F-4D97-AF65-F5344CB8AC3E}">
        <p14:creationId xmlns:p14="http://schemas.microsoft.com/office/powerpoint/2010/main" val="834956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Entität</a:t>
            </a:r>
            <a:endParaRPr lang="de-DE"/>
          </a:p>
        </p:txBody>
      </p:sp>
      <p:sp>
        <p:nvSpPr>
          <p:cNvPr id="3" name="Inhaltsplatzhalter 2"/>
          <p:cNvSpPr>
            <a:spLocks noGrp="1"/>
          </p:cNvSpPr>
          <p:nvPr>
            <p:ph idx="1"/>
          </p:nvPr>
        </p:nvSpPr>
        <p:spPr/>
        <p:txBody>
          <a:bodyPr/>
          <a:lstStyle/>
          <a:p>
            <a:r>
              <a:rPr lang="de-DE" dirty="0" smtClean="0"/>
              <a:t>Produkt, Service, Person, Organisation, Event</a:t>
            </a:r>
          </a:p>
          <a:p>
            <a:r>
              <a:rPr lang="de-DE" dirty="0" smtClean="0">
                <a:sym typeface="Wingdings" pitchFamily="2" charset="2"/>
              </a:rPr>
              <a:t> alles, worüber Meinungen geäußert werden können</a:t>
            </a:r>
          </a:p>
          <a:p>
            <a:r>
              <a:rPr lang="de-DE" dirty="0" smtClean="0">
                <a:sym typeface="Wingdings" pitchFamily="2" charset="2"/>
              </a:rPr>
              <a:t>e (T, W)</a:t>
            </a:r>
          </a:p>
          <a:p>
            <a:r>
              <a:rPr lang="de-DE" dirty="0" smtClean="0">
                <a:sym typeface="Wingdings" pitchFamily="2" charset="2"/>
              </a:rPr>
              <a:t>T: Teile von e, Teile  von Teilen usw.</a:t>
            </a:r>
          </a:p>
          <a:p>
            <a:r>
              <a:rPr lang="de-DE" dirty="0" smtClean="0">
                <a:sym typeface="Wingdings" pitchFamily="2" charset="2"/>
              </a:rPr>
              <a:t>W: Eigenschaften von e</a:t>
            </a:r>
            <a:endParaRPr lang="de-DE" dirty="0"/>
          </a:p>
        </p:txBody>
      </p:sp>
      <p:sp>
        <p:nvSpPr>
          <p:cNvPr id="4" name="Foliennummernplatzhalter 3"/>
          <p:cNvSpPr>
            <a:spLocks noGrp="1"/>
          </p:cNvSpPr>
          <p:nvPr>
            <p:ph type="sldNum" sz="quarter" idx="12"/>
          </p:nvPr>
        </p:nvSpPr>
        <p:spPr/>
        <p:txBody>
          <a:bodyPr/>
          <a:lstStyle/>
          <a:p>
            <a:fld id="{5914B6E0-F293-4DB7-91CD-CA99CA1EC231}" type="slidenum">
              <a:rPr lang="de-DE" smtClean="0"/>
              <a:t>13</a:t>
            </a:fld>
            <a:endParaRPr lang="de-DE"/>
          </a:p>
        </p:txBody>
      </p:sp>
    </p:spTree>
    <p:extLst>
      <p:ext uri="{BB962C8B-B14F-4D97-AF65-F5344CB8AC3E}">
        <p14:creationId xmlns:p14="http://schemas.microsoft.com/office/powerpoint/2010/main" val="14430430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Andere Vorgehensweise: Word Embeddings</a:t>
            </a:r>
            <a:endParaRPr lang="de-DE" dirty="0"/>
          </a:p>
        </p:txBody>
      </p:sp>
      <p:sp>
        <p:nvSpPr>
          <p:cNvPr id="3" name="Inhaltsplatzhalter 2"/>
          <p:cNvSpPr>
            <a:spLocks noGrp="1"/>
          </p:cNvSpPr>
          <p:nvPr>
            <p:ph idx="1"/>
          </p:nvPr>
        </p:nvSpPr>
        <p:spPr/>
        <p:txBody>
          <a:bodyPr/>
          <a:lstStyle/>
          <a:p>
            <a:r>
              <a:rPr lang="de-DE" dirty="0" smtClean="0"/>
              <a:t>Idee: Es wird geschaut, welche Wörter gemeinsam auftreten und dann werden ähnliche Kontexte identifiziert</a:t>
            </a:r>
          </a:p>
          <a:p>
            <a:r>
              <a:rPr lang="de-DE" dirty="0" smtClean="0"/>
              <a:t>Jedes Inhaltswort im gesamten Korpus wird lemmatisiert und bekommt eine Nummer. </a:t>
            </a:r>
          </a:p>
          <a:p>
            <a:r>
              <a:rPr lang="de-DE" dirty="0" smtClean="0"/>
              <a:t>Diese Nummer ist dann eine Position im Vektor.</a:t>
            </a:r>
          </a:p>
          <a:p>
            <a:r>
              <a:rPr lang="de-DE" dirty="0" smtClean="0"/>
              <a:t>Dann wird für jedes Wort eine Umgebung definiert, z.B. 5 Wörter rechts und links davon. </a:t>
            </a:r>
          </a:p>
          <a:p>
            <a:r>
              <a:rPr lang="de-DE" dirty="0" smtClean="0"/>
              <a:t>Diese Wörter haben dann einen Vektor, bei dem an der Position der Wörter rechts und links eine 1 steht.</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130</a:t>
            </a:fld>
            <a:endParaRPr lang="de-DE"/>
          </a:p>
        </p:txBody>
      </p:sp>
    </p:spTree>
    <p:extLst>
      <p:ext uri="{BB962C8B-B14F-4D97-AF65-F5344CB8AC3E}">
        <p14:creationId xmlns:p14="http://schemas.microsoft.com/office/powerpoint/2010/main" val="258096311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Andere Vorgehensweise: Word Embeddings</a:t>
            </a:r>
          </a:p>
        </p:txBody>
      </p:sp>
      <p:sp>
        <p:nvSpPr>
          <p:cNvPr id="3" name="Inhaltsplatzhalter 2"/>
          <p:cNvSpPr>
            <a:spLocks noGrp="1"/>
          </p:cNvSpPr>
          <p:nvPr>
            <p:ph idx="1"/>
          </p:nvPr>
        </p:nvSpPr>
        <p:spPr/>
        <p:txBody>
          <a:bodyPr>
            <a:normAutofit fontScale="92500" lnSpcReduction="20000"/>
          </a:bodyPr>
          <a:lstStyle/>
          <a:p>
            <a:r>
              <a:rPr lang="de-DE" dirty="0" smtClean="0"/>
              <a:t>Ganz kleines Beispiel:</a:t>
            </a:r>
          </a:p>
          <a:p>
            <a:pPr lvl="1"/>
            <a:r>
              <a:rPr lang="de-DE" dirty="0"/>
              <a:t>Das Handy ist super.</a:t>
            </a:r>
          </a:p>
          <a:p>
            <a:pPr lvl="1"/>
            <a:r>
              <a:rPr lang="de-DE" dirty="0"/>
              <a:t>Ich habe es gekauft und muss sagen, das Handy ist toll.</a:t>
            </a:r>
          </a:p>
          <a:p>
            <a:r>
              <a:rPr lang="de-DE" dirty="0" smtClean="0"/>
              <a:t>Lemmatisierung, Stoppwörter raus und Nummerierung:</a:t>
            </a:r>
          </a:p>
          <a:p>
            <a:pPr lvl="1"/>
            <a:r>
              <a:rPr lang="de-DE" dirty="0" smtClean="0"/>
              <a:t>Handy: 1</a:t>
            </a:r>
          </a:p>
          <a:p>
            <a:pPr lvl="1"/>
            <a:r>
              <a:rPr lang="de-DE" dirty="0"/>
              <a:t>s</a:t>
            </a:r>
            <a:r>
              <a:rPr lang="de-DE" dirty="0" smtClean="0"/>
              <a:t>uper: 2</a:t>
            </a:r>
          </a:p>
          <a:p>
            <a:pPr lvl="1"/>
            <a:r>
              <a:rPr lang="de-DE" dirty="0" smtClean="0"/>
              <a:t>kaufen: 3</a:t>
            </a:r>
          </a:p>
          <a:p>
            <a:pPr lvl="1"/>
            <a:r>
              <a:rPr lang="de-DE" dirty="0" smtClean="0"/>
              <a:t>sagen: 4</a:t>
            </a:r>
          </a:p>
          <a:p>
            <a:pPr lvl="1"/>
            <a:r>
              <a:rPr lang="de-DE" dirty="0" smtClean="0"/>
              <a:t>toll: 5</a:t>
            </a:r>
          </a:p>
          <a:p>
            <a:r>
              <a:rPr lang="de-DE" dirty="0" smtClean="0"/>
              <a:t>Vektor für „super“:</a:t>
            </a:r>
          </a:p>
          <a:p>
            <a:pPr lvl="1"/>
            <a:r>
              <a:rPr lang="de-DE" dirty="0" smtClean="0"/>
              <a:t>[0,1,0,0,0]</a:t>
            </a:r>
          </a:p>
          <a:p>
            <a:r>
              <a:rPr lang="de-DE" dirty="0" smtClean="0"/>
              <a:t>Vektor für „toll“:</a:t>
            </a:r>
          </a:p>
          <a:p>
            <a:pPr lvl="1"/>
            <a:r>
              <a:rPr lang="de-DE" dirty="0" smtClean="0"/>
              <a:t>[0,0,0,0,1]</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131</a:t>
            </a:fld>
            <a:endParaRPr lang="de-DE"/>
          </a:p>
        </p:txBody>
      </p:sp>
    </p:spTree>
    <p:extLst>
      <p:ext uri="{BB962C8B-B14F-4D97-AF65-F5344CB8AC3E}">
        <p14:creationId xmlns:p14="http://schemas.microsoft.com/office/powerpoint/2010/main" val="404411270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Word Embeddings</a:t>
            </a:r>
            <a:endParaRPr lang="de-DE" dirty="0"/>
          </a:p>
        </p:txBody>
      </p:sp>
      <p:sp>
        <p:nvSpPr>
          <p:cNvPr id="3" name="Inhaltsplatzhalter 2"/>
          <p:cNvSpPr>
            <a:spLocks noGrp="1"/>
          </p:cNvSpPr>
          <p:nvPr>
            <p:ph idx="1"/>
          </p:nvPr>
        </p:nvSpPr>
        <p:spPr/>
        <p:txBody>
          <a:bodyPr/>
          <a:lstStyle/>
          <a:p>
            <a:r>
              <a:rPr lang="de-DE" dirty="0" smtClean="0"/>
              <a:t>Jetzt schaut man sich die Umgebung an (2 rechts, 2 links)</a:t>
            </a:r>
          </a:p>
          <a:p>
            <a:r>
              <a:rPr lang="de-DE" dirty="0" smtClean="0"/>
              <a:t>Vektor für „super“ im ersten Satz:</a:t>
            </a:r>
          </a:p>
          <a:p>
            <a:pPr lvl="1"/>
            <a:r>
              <a:rPr lang="de-DE" dirty="0" smtClean="0"/>
              <a:t>[</a:t>
            </a:r>
            <a:r>
              <a:rPr lang="de-DE" dirty="0"/>
              <a:t>1</a:t>
            </a:r>
            <a:r>
              <a:rPr lang="de-DE" dirty="0" smtClean="0"/>
              <a:t>,1,0,0,0</a:t>
            </a:r>
            <a:r>
              <a:rPr lang="de-DE" dirty="0"/>
              <a:t>]</a:t>
            </a:r>
          </a:p>
          <a:p>
            <a:r>
              <a:rPr lang="de-DE" dirty="0"/>
              <a:t>Vektor für „toll</a:t>
            </a:r>
            <a:r>
              <a:rPr lang="de-DE" dirty="0" smtClean="0"/>
              <a:t>“ im zweiten Satz:</a:t>
            </a:r>
            <a:endParaRPr lang="de-DE" dirty="0"/>
          </a:p>
          <a:p>
            <a:pPr lvl="1"/>
            <a:r>
              <a:rPr lang="de-DE" dirty="0" smtClean="0"/>
              <a:t>[1,0,0,0,1</a:t>
            </a:r>
            <a:r>
              <a:rPr lang="de-DE" dirty="0"/>
              <a:t>]</a:t>
            </a:r>
          </a:p>
          <a:p>
            <a:r>
              <a:rPr lang="de-DE" dirty="0" smtClean="0"/>
              <a:t>Wenn wir ganz viele Sätze mit „super“ haben, dann entstehen Wahrscheinlichkeiten an den Positionen im Vektor für das Wort.</a:t>
            </a:r>
          </a:p>
          <a:p>
            <a:r>
              <a:rPr lang="de-DE" dirty="0" smtClean="0"/>
              <a:t>Die Vektoren werden dann mit </a:t>
            </a:r>
            <a:r>
              <a:rPr lang="de-DE" smtClean="0"/>
              <a:t>ML-Verfahren verglichen</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132</a:t>
            </a:fld>
            <a:endParaRPr lang="de-DE"/>
          </a:p>
        </p:txBody>
      </p:sp>
    </p:spTree>
    <p:extLst>
      <p:ext uri="{BB962C8B-B14F-4D97-AF65-F5344CB8AC3E}">
        <p14:creationId xmlns:p14="http://schemas.microsoft.com/office/powerpoint/2010/main" val="15437149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Aufgaben</a:t>
            </a:r>
            <a:endParaRPr lang="de-DE" dirty="0"/>
          </a:p>
        </p:txBody>
      </p:sp>
      <p:sp>
        <p:nvSpPr>
          <p:cNvPr id="3" name="Inhaltsplatzhalter 2"/>
          <p:cNvSpPr>
            <a:spLocks noGrp="1"/>
          </p:cNvSpPr>
          <p:nvPr>
            <p:ph idx="1"/>
          </p:nvPr>
        </p:nvSpPr>
        <p:spPr/>
        <p:txBody>
          <a:bodyPr/>
          <a:lstStyle/>
          <a:p>
            <a:r>
              <a:rPr lang="de-DE" dirty="0" smtClean="0"/>
              <a:t>Reduzieren Sie Ihr Sentiment-Wörterbuch so, dass nur noch Lemmata drinstehen</a:t>
            </a:r>
          </a:p>
          <a:p>
            <a:r>
              <a:rPr lang="de-DE" dirty="0" smtClean="0"/>
              <a:t>Verändern Sie den Wortlistenvergleich, indem Sie die kleingeschriebenen Lemmata der Wörter vergleichen </a:t>
            </a:r>
          </a:p>
          <a:p>
            <a:pPr lvl="1"/>
            <a:r>
              <a:rPr lang="de-DE" dirty="0" smtClean="0"/>
              <a:t>Lemmatisierung z.B. mit </a:t>
            </a:r>
            <a:r>
              <a:rPr lang="de-DE" dirty="0" err="1" smtClean="0"/>
              <a:t>Spacy</a:t>
            </a:r>
            <a:r>
              <a:rPr lang="de-DE" dirty="0" smtClean="0"/>
              <a:t> oder </a:t>
            </a:r>
            <a:r>
              <a:rPr lang="de-DE" dirty="0" err="1" smtClean="0"/>
              <a:t>Textblob</a:t>
            </a:r>
            <a:endParaRPr lang="de-DE" dirty="0" smtClean="0"/>
          </a:p>
          <a:p>
            <a:r>
              <a:rPr lang="de-DE" dirty="0" smtClean="0"/>
              <a:t>Binden Sie das Sentiment-Wörterbuch sentiment_words.py ein</a:t>
            </a:r>
          </a:p>
          <a:p>
            <a:r>
              <a:rPr lang="de-DE" dirty="0" smtClean="0"/>
              <a:t>Fügen Sie die Synonyme zu „gut“ und „schlecht“ aus </a:t>
            </a:r>
            <a:r>
              <a:rPr lang="de-DE" dirty="0" err="1" smtClean="0"/>
              <a:t>OdeNet</a:t>
            </a:r>
            <a:r>
              <a:rPr lang="de-DE" dirty="0" smtClean="0"/>
              <a:t> in das Wörterbuch ein. </a:t>
            </a:r>
          </a:p>
        </p:txBody>
      </p:sp>
      <p:sp>
        <p:nvSpPr>
          <p:cNvPr id="4" name="Foliennummernplatzhalter 3"/>
          <p:cNvSpPr>
            <a:spLocks noGrp="1"/>
          </p:cNvSpPr>
          <p:nvPr>
            <p:ph type="sldNum" sz="quarter" idx="12"/>
          </p:nvPr>
        </p:nvSpPr>
        <p:spPr/>
        <p:txBody>
          <a:bodyPr/>
          <a:lstStyle/>
          <a:p>
            <a:fld id="{990AD7F9-ADAE-46E7-AC5A-255D27BB8C59}" type="slidenum">
              <a:rPr lang="de-DE" smtClean="0"/>
              <a:t>133</a:t>
            </a:fld>
            <a:endParaRPr lang="de-DE"/>
          </a:p>
        </p:txBody>
      </p:sp>
    </p:spTree>
    <p:extLst>
      <p:ext uri="{BB962C8B-B14F-4D97-AF65-F5344CB8AC3E}">
        <p14:creationId xmlns:p14="http://schemas.microsoft.com/office/powerpoint/2010/main" val="1822670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Aufgabe</a:t>
            </a:r>
            <a:endParaRPr lang="de-DE" dirty="0"/>
          </a:p>
        </p:txBody>
      </p:sp>
      <p:sp>
        <p:nvSpPr>
          <p:cNvPr id="3" name="Inhaltsplatzhalter 2"/>
          <p:cNvSpPr>
            <a:spLocks noGrp="1"/>
          </p:cNvSpPr>
          <p:nvPr>
            <p:ph idx="1"/>
          </p:nvPr>
        </p:nvSpPr>
        <p:spPr/>
        <p:txBody>
          <a:bodyPr>
            <a:normAutofit lnSpcReduction="10000"/>
          </a:bodyPr>
          <a:lstStyle/>
          <a:p>
            <a:r>
              <a:rPr lang="de-DE" dirty="0"/>
              <a:t>Nehmen Sie den in </a:t>
            </a:r>
            <a:r>
              <a:rPr lang="de-DE" dirty="0" err="1"/>
              <a:t>Moodle</a:t>
            </a:r>
            <a:r>
              <a:rPr lang="de-DE" dirty="0"/>
              <a:t> zur Verfügung gestellten Korpus </a:t>
            </a:r>
            <a:r>
              <a:rPr lang="de-DE" dirty="0" smtClean="0"/>
              <a:t>der </a:t>
            </a:r>
            <a:r>
              <a:rPr lang="de-DE" dirty="0" err="1" smtClean="0"/>
              <a:t>GermEval</a:t>
            </a:r>
            <a:r>
              <a:rPr lang="de-DE" dirty="0" smtClean="0"/>
              <a:t> 2017 zur </a:t>
            </a:r>
            <a:r>
              <a:rPr lang="de-DE" dirty="0"/>
              <a:t>Hand und extrahieren Sie daraus </a:t>
            </a:r>
            <a:r>
              <a:rPr lang="de-DE" dirty="0" smtClean="0"/>
              <a:t>negative und positive Wörter </a:t>
            </a:r>
            <a:r>
              <a:rPr lang="de-DE" dirty="0"/>
              <a:t>durch einen </a:t>
            </a:r>
            <a:r>
              <a:rPr lang="de-DE" dirty="0" smtClean="0"/>
              <a:t>TF-IDF-Vergleich. Erweitern Sie damit Ihr Lexikon.</a:t>
            </a:r>
          </a:p>
          <a:p>
            <a:r>
              <a:rPr lang="de-DE" dirty="0" smtClean="0"/>
              <a:t>Word Embeddings: Aufgrund </a:t>
            </a:r>
            <a:r>
              <a:rPr lang="de-DE" dirty="0"/>
              <a:t>der großen Datenmengen, die benötigt werden und der riesigen Vektoren, die dabei entstehen, können realistische Experimente nur mit Servern durchgeführt werden, die eine sehr große Rechenleistung haben. Für ein kleines Experiment nehmen Sie die Installation von Nathan </a:t>
            </a:r>
            <a:r>
              <a:rPr lang="de-DE" dirty="0" err="1"/>
              <a:t>Rooy</a:t>
            </a:r>
            <a:r>
              <a:rPr lang="de-DE" dirty="0"/>
              <a:t> und passen Sie sie für unser Spielzeugbeispiel von oben an: </a:t>
            </a:r>
            <a:r>
              <a:rPr lang="de-DE" u="sng" dirty="0">
                <a:hlinkClick r:id="rId3"/>
              </a:rPr>
              <a:t>https://nathanrooy.github.io/posts/2018-03-22/word2vec-from-scratch-with-python-and-numpy/</a:t>
            </a:r>
            <a:endParaRPr lang="de-DE" dirty="0"/>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134</a:t>
            </a:fld>
            <a:endParaRPr lang="de-DE"/>
          </a:p>
        </p:txBody>
      </p:sp>
    </p:spTree>
    <p:extLst>
      <p:ext uri="{BB962C8B-B14F-4D97-AF65-F5344CB8AC3E}">
        <p14:creationId xmlns:p14="http://schemas.microsoft.com/office/powerpoint/2010/main" val="2446406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Sentiment-Analyse auf </a:t>
            </a:r>
            <a:r>
              <a:rPr lang="de-DE" dirty="0" err="1" smtClean="0"/>
              <a:t>Satzeben</a:t>
            </a:r>
            <a:endParaRPr lang="de-DE" dirty="0"/>
          </a:p>
        </p:txBody>
      </p:sp>
      <p:sp>
        <p:nvSpPr>
          <p:cNvPr id="3" name="Text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135</a:t>
            </a:fld>
            <a:endParaRPr lang="de-DE"/>
          </a:p>
        </p:txBody>
      </p:sp>
    </p:spTree>
    <p:extLst>
      <p:ext uri="{BB962C8B-B14F-4D97-AF65-F5344CB8AC3E}">
        <p14:creationId xmlns:p14="http://schemas.microsoft.com/office/powerpoint/2010/main" val="37604832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Opinion Mining auf Satzebene</a:t>
            </a:r>
            <a:endParaRPr lang="de-DE" dirty="0"/>
          </a:p>
        </p:txBody>
      </p:sp>
      <p:sp>
        <p:nvSpPr>
          <p:cNvPr id="3" name="Inhaltsplatzhalter 2"/>
          <p:cNvSpPr>
            <a:spLocks noGrp="1"/>
          </p:cNvSpPr>
          <p:nvPr>
            <p:ph idx="1"/>
          </p:nvPr>
        </p:nvSpPr>
        <p:spPr/>
        <p:txBody>
          <a:bodyPr>
            <a:normAutofit fontScale="85000" lnSpcReduction="20000"/>
          </a:bodyPr>
          <a:lstStyle/>
          <a:p>
            <a:r>
              <a:rPr lang="de-DE" sz="3800" dirty="0"/>
              <a:t>Sätze sind eigentlich auch nur kurze Dokumente</a:t>
            </a:r>
          </a:p>
          <a:p>
            <a:r>
              <a:rPr lang="de-DE" sz="3800" dirty="0"/>
              <a:t>Annahme: Sätze enthalten nur eine Meinung, während Dokumente mehrere enthalten</a:t>
            </a:r>
          </a:p>
          <a:p>
            <a:pPr lvl="1"/>
            <a:r>
              <a:rPr lang="de-DE" dirty="0"/>
              <a:t>Grundsätzlich ist Sebastian </a:t>
            </a:r>
            <a:r>
              <a:rPr lang="de-DE" dirty="0" err="1"/>
              <a:t>Löbners</a:t>
            </a:r>
            <a:r>
              <a:rPr lang="de-DE" dirty="0"/>
              <a:t> Einführung in die Semantik empfehlenswert. In 10 Kapiteln, die noch weiter unterteilt sind, werden die grundlegenden Aspekte der Semantik angerissen und vertieft. Am Ende der Kapitel gibt es dann noch weiterführende bzw. erläuternde Literaturempfehlungen und Übungsaufgaben</a:t>
            </a:r>
            <a:r>
              <a:rPr lang="de-DE" dirty="0" smtClean="0"/>
              <a:t>. </a:t>
            </a:r>
            <a:r>
              <a:rPr lang="de-DE" dirty="0" err="1" smtClean="0"/>
              <a:t>Löbner</a:t>
            </a:r>
            <a:r>
              <a:rPr lang="de-DE" dirty="0" smtClean="0"/>
              <a:t> </a:t>
            </a:r>
            <a:r>
              <a:rPr lang="de-DE" dirty="0"/>
              <a:t>ist Professor für Sprachwissenschaft und das merkt man beim Lesen des Buches: er weiß, wovon er spricht, das Thema wird gut vertieft, jedoch merkt man es auch an seiner oft umständlichen und komplizierten Sprache. Da hilft es dann auch nicht mehr, dass das ganze Buch sehr übersichtlich gestaltet ist und man oft veranschaulichende Grafiken und Tabellen vorgesetzt bekommt. Wenn der erläuternde Text dazu in verschachtelten Sätzen serviert wird und man sich das Ganze mehrere Male durchlesen muss, ist es trotzdem schwer zu verstehen. Jedoch sind die Grafiken und Tabellen sehr gut und dienen sicherlich dazu, das Thema besser zu verstehen.</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136</a:t>
            </a:fld>
            <a:endParaRPr lang="de-DE"/>
          </a:p>
        </p:txBody>
      </p:sp>
    </p:spTree>
    <p:extLst>
      <p:ext uri="{BB962C8B-B14F-4D97-AF65-F5344CB8AC3E}">
        <p14:creationId xmlns:p14="http://schemas.microsoft.com/office/powerpoint/2010/main" val="96532980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Opinion Mining auf Satzebene</a:t>
            </a:r>
            <a:endParaRPr lang="de-DE" dirty="0"/>
          </a:p>
        </p:txBody>
      </p:sp>
      <p:sp>
        <p:nvSpPr>
          <p:cNvPr id="3" name="Inhaltsplatzhalter 2"/>
          <p:cNvSpPr>
            <a:spLocks noGrp="1"/>
          </p:cNvSpPr>
          <p:nvPr>
            <p:ph idx="1"/>
          </p:nvPr>
        </p:nvSpPr>
        <p:spPr/>
        <p:txBody>
          <a:bodyPr>
            <a:normAutofit fontScale="85000" lnSpcReduction="20000"/>
          </a:bodyPr>
          <a:lstStyle/>
          <a:p>
            <a:r>
              <a:rPr lang="de-DE" sz="3800" dirty="0"/>
              <a:t>Sätze sind eigentlich auch nur kurze Dokumente</a:t>
            </a:r>
          </a:p>
          <a:p>
            <a:r>
              <a:rPr lang="de-DE" sz="3800" dirty="0"/>
              <a:t>Annahme: Sätze enthalten nur eine Meinung, während Dokumente mehrere enthalten</a:t>
            </a:r>
          </a:p>
          <a:p>
            <a:pPr lvl="1"/>
            <a:r>
              <a:rPr lang="de-DE" dirty="0"/>
              <a:t>Grundsätzlich ist Sebastian </a:t>
            </a:r>
            <a:r>
              <a:rPr lang="de-DE" dirty="0" err="1"/>
              <a:t>Löbners</a:t>
            </a:r>
            <a:r>
              <a:rPr lang="de-DE" dirty="0"/>
              <a:t> Einführung in die Semantik empfehlenswert. </a:t>
            </a:r>
            <a:r>
              <a:rPr lang="de-DE" b="1" dirty="0">
                <a:solidFill>
                  <a:srgbClr val="FF0000"/>
                </a:solidFill>
              </a:rPr>
              <a:t>In 10 Kapiteln, die noch weiter unterteilt sind, werden die grundlegenden Aspekte der Semantik angerissen und vertieft. </a:t>
            </a:r>
            <a:r>
              <a:rPr lang="de-DE" dirty="0"/>
              <a:t>Am Ende der Kapitel gibt es dann noch weiterführende bzw. erläuternde Literaturempfehlungen und Übungsaufgaben</a:t>
            </a:r>
            <a:r>
              <a:rPr lang="de-DE" dirty="0" smtClean="0"/>
              <a:t>. </a:t>
            </a:r>
            <a:r>
              <a:rPr lang="de-DE" dirty="0" err="1" smtClean="0"/>
              <a:t>Löbner</a:t>
            </a:r>
            <a:r>
              <a:rPr lang="de-DE" dirty="0" smtClean="0"/>
              <a:t> </a:t>
            </a:r>
            <a:r>
              <a:rPr lang="de-DE" dirty="0"/>
              <a:t>ist Professor für Sprachwissenschaft und das merkt man beim Lesen des Buches: er weiß, wovon er spricht, das Thema wird gut vertieft, jedoch merkt man es auch an seiner oft umständlichen und komplizierten Sprache. Da hilft es dann auch nicht mehr, dass das ganze Buch sehr übersichtlich gestaltet ist und man oft veranschaulichende Grafiken und Tabellen vorgesetzt bekommt. Wenn der erläuternde Text dazu in verschachtelten Sätzen serviert wird und man sich das Ganze mehrere Male durchlesen muss, ist es trotzdem schwer zu verstehen. Jedoch sind die Grafiken und Tabellen sehr gut und dienen sicherlich dazu, das Thema besser zu verstehen.</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137</a:t>
            </a:fld>
            <a:endParaRPr lang="de-DE"/>
          </a:p>
        </p:txBody>
      </p:sp>
    </p:spTree>
    <p:extLst>
      <p:ext uri="{BB962C8B-B14F-4D97-AF65-F5344CB8AC3E}">
        <p14:creationId xmlns:p14="http://schemas.microsoft.com/office/powerpoint/2010/main" val="251689784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Opinion Mining auf Satzebene</a:t>
            </a:r>
            <a:endParaRPr lang="de-DE" dirty="0"/>
          </a:p>
        </p:txBody>
      </p:sp>
      <p:sp>
        <p:nvSpPr>
          <p:cNvPr id="3" name="Inhaltsplatzhalter 2"/>
          <p:cNvSpPr>
            <a:spLocks noGrp="1"/>
          </p:cNvSpPr>
          <p:nvPr>
            <p:ph idx="1"/>
          </p:nvPr>
        </p:nvSpPr>
        <p:spPr/>
        <p:txBody>
          <a:bodyPr>
            <a:normAutofit fontScale="85000" lnSpcReduction="20000"/>
          </a:bodyPr>
          <a:lstStyle/>
          <a:p>
            <a:r>
              <a:rPr lang="de-DE" sz="3800"/>
              <a:t>Sätze sind eigentlich auch nur kurze Dokumente</a:t>
            </a:r>
          </a:p>
          <a:p>
            <a:r>
              <a:rPr lang="de-DE" sz="3800"/>
              <a:t>Annahme: Sätze enthalten nur eine Meinung, während Dokumente mehrere enthalten</a:t>
            </a:r>
          </a:p>
          <a:p>
            <a:pPr lvl="1"/>
            <a:r>
              <a:rPr lang="de-DE"/>
              <a:t>Grundsätzlich ist Sebastian Löbners Einführung in die Semantik empfehlenswert. In 10 Kapiteln, die noch weiter unterteilt sind, werden die grundlegenden Aspekte der Semantik angerissen und vertieft. Am Ende der Kapitel gibt es dann noch weiterführende bzw. erläuternde Literaturempfehlungen und Übungsaufgaben</a:t>
            </a:r>
            <a:r>
              <a:rPr lang="de-DE" smtClean="0"/>
              <a:t>.  </a:t>
            </a:r>
            <a:r>
              <a:rPr lang="de-DE" b="1" smtClean="0">
                <a:solidFill>
                  <a:srgbClr val="FF0000"/>
                </a:solidFill>
              </a:rPr>
              <a:t>Löbner </a:t>
            </a:r>
            <a:r>
              <a:rPr lang="de-DE" b="1">
                <a:solidFill>
                  <a:srgbClr val="FF0000"/>
                </a:solidFill>
              </a:rPr>
              <a:t>ist Professor für Sprachwissenschaft und das merkt man beim Lesen des Buches: er weiß, wovon er spricht, das Thema wird gut vertieft, jedoch merkt man es auch an seiner oft umständlichen und komplizierten Sprache. </a:t>
            </a:r>
            <a:r>
              <a:rPr lang="de-DE"/>
              <a:t>Da hilft es dann auch nicht mehr, dass das ganze Buch sehr übersichtlich gestaltet ist und man oft veranschaulichende Grafiken und Tabellen vorgesetzt bekommt. Wenn der erläuternde Text dazu in verschachtelten Sätzen serviert wird und man sich das Ganze mehrere Male durchlesen muss, ist es trotzdem schwer zu verstehen. Jedoch sind die Grafiken und Tabellen sehr gut und dienen sicherlich dazu, das Thema besser zu verstehen.</a:t>
            </a:r>
          </a:p>
          <a:p>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138</a:t>
            </a:fld>
            <a:endParaRPr lang="de-DE"/>
          </a:p>
        </p:txBody>
      </p:sp>
    </p:spTree>
    <p:extLst>
      <p:ext uri="{BB962C8B-B14F-4D97-AF65-F5344CB8AC3E}">
        <p14:creationId xmlns:p14="http://schemas.microsoft.com/office/powerpoint/2010/main" val="6457794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Opinion Mining auf Satzebene</a:t>
            </a:r>
            <a:endParaRPr lang="de-DE"/>
          </a:p>
        </p:txBody>
      </p:sp>
      <p:sp>
        <p:nvSpPr>
          <p:cNvPr id="3" name="Inhaltsplatzhalter 2"/>
          <p:cNvSpPr>
            <a:spLocks noGrp="1"/>
          </p:cNvSpPr>
          <p:nvPr>
            <p:ph idx="1"/>
          </p:nvPr>
        </p:nvSpPr>
        <p:spPr/>
        <p:txBody>
          <a:bodyPr>
            <a:normAutofit fontScale="85000" lnSpcReduction="20000"/>
          </a:bodyPr>
          <a:lstStyle/>
          <a:p>
            <a:r>
              <a:rPr lang="de-DE" sz="3800" dirty="0"/>
              <a:t>Sätze sind eigentlich auch nur kurze Dokumente</a:t>
            </a:r>
          </a:p>
          <a:p>
            <a:r>
              <a:rPr lang="de-DE" sz="3800" dirty="0"/>
              <a:t>Annahme: Sätze enthalten nur eine Meinung, während Dokumente mehrere enthalten</a:t>
            </a:r>
          </a:p>
          <a:p>
            <a:pPr lvl="1"/>
            <a:r>
              <a:rPr lang="de-DE" dirty="0"/>
              <a:t>Grundsätzlich ist Sebastian </a:t>
            </a:r>
            <a:r>
              <a:rPr lang="de-DE" dirty="0" err="1"/>
              <a:t>Löbners</a:t>
            </a:r>
            <a:r>
              <a:rPr lang="de-DE" dirty="0"/>
              <a:t> Einführung in die Semantik empfehlenswert. In 10 Kapiteln, die noch weiter unterteilt sind, werden die grundlegenden Aspekte der Semantik angerissen und vertieft. Am Ende der Kapitel gibt es dann noch weiterführende bzw. erläuternde Literaturempfehlungen und Übungsaufgaben</a:t>
            </a:r>
            <a:r>
              <a:rPr lang="de-DE" dirty="0" smtClean="0"/>
              <a:t>. </a:t>
            </a:r>
            <a:r>
              <a:rPr lang="de-DE" dirty="0" err="1" smtClean="0"/>
              <a:t>Löbner</a:t>
            </a:r>
            <a:r>
              <a:rPr lang="de-DE" dirty="0" smtClean="0"/>
              <a:t> </a:t>
            </a:r>
            <a:r>
              <a:rPr lang="de-DE" dirty="0"/>
              <a:t>ist Professor für Sprachwissenschaft und das merkt man beim Lesen des Buches: er weiß, wovon er spricht, das Thema wird gut vertieft, jedoch merkt man es auch an seiner oft umständlichen und komplizierten Sprache. </a:t>
            </a:r>
            <a:r>
              <a:rPr lang="de-DE" b="1" dirty="0">
                <a:solidFill>
                  <a:srgbClr val="FF0000"/>
                </a:solidFill>
              </a:rPr>
              <a:t>Da hilft es dann auch nicht mehr, dass das ganze Buch sehr übersichtlich gestaltet ist und man oft veranschaulichende Grafiken und Tabellen vorgesetzt bekommt. </a:t>
            </a:r>
            <a:r>
              <a:rPr lang="de-DE" dirty="0"/>
              <a:t>Wenn der erläuternde Text dazu in verschachtelten Sätzen serviert wird und man sich das Ganze mehrere Male durchlesen muss, ist es trotzdem schwer zu verstehen. Jedoch sind die Grafiken und Tabellen sehr gut und dienen sicherlich dazu, das Thema besser zu verstehen.</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139</a:t>
            </a:fld>
            <a:endParaRPr lang="de-DE"/>
          </a:p>
        </p:txBody>
      </p:sp>
    </p:spTree>
    <p:extLst>
      <p:ext uri="{BB962C8B-B14F-4D97-AF65-F5344CB8AC3E}">
        <p14:creationId xmlns:p14="http://schemas.microsoft.com/office/powerpoint/2010/main" val="13520503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Definition Opinion nach Liu</a:t>
            </a:r>
            <a:endParaRPr lang="de-DE"/>
          </a:p>
        </p:txBody>
      </p:sp>
      <p:sp>
        <p:nvSpPr>
          <p:cNvPr id="3" name="Inhaltsplatzhalter 2"/>
          <p:cNvSpPr>
            <a:spLocks noGrp="1"/>
          </p:cNvSpPr>
          <p:nvPr>
            <p:ph idx="1"/>
          </p:nvPr>
        </p:nvSpPr>
        <p:spPr/>
        <p:txBody>
          <a:bodyPr>
            <a:normAutofit/>
          </a:bodyPr>
          <a:lstStyle/>
          <a:p>
            <a:pPr marL="0" indent="0">
              <a:buNone/>
            </a:pPr>
            <a:r>
              <a:rPr lang="de-DE" smtClean="0"/>
              <a:t>An </a:t>
            </a:r>
            <a:r>
              <a:rPr lang="de-DE" i="1" smtClean="0"/>
              <a:t>opinion</a:t>
            </a:r>
            <a:r>
              <a:rPr lang="de-DE" smtClean="0"/>
              <a:t> is a quintuple, (e</a:t>
            </a:r>
            <a:r>
              <a:rPr lang="de-DE" baseline="-25000" smtClean="0"/>
              <a:t>i</a:t>
            </a:r>
            <a:r>
              <a:rPr lang="de-DE" smtClean="0"/>
              <a:t>, a</a:t>
            </a:r>
            <a:r>
              <a:rPr lang="de-DE" baseline="-25000" smtClean="0"/>
              <a:t>ij</a:t>
            </a:r>
            <a:r>
              <a:rPr lang="de-DE" smtClean="0"/>
              <a:t>, s</a:t>
            </a:r>
            <a:r>
              <a:rPr lang="de-DE" baseline="-25000" smtClean="0"/>
              <a:t>ijkl</a:t>
            </a:r>
            <a:r>
              <a:rPr lang="de-DE" smtClean="0"/>
              <a:t>, h</a:t>
            </a:r>
            <a:r>
              <a:rPr lang="de-DE" baseline="-25000" smtClean="0"/>
              <a:t>k</a:t>
            </a:r>
            <a:r>
              <a:rPr lang="de-DE" smtClean="0"/>
              <a:t>, t</a:t>
            </a:r>
            <a:r>
              <a:rPr lang="de-DE" baseline="-25000" smtClean="0"/>
              <a:t>l</a:t>
            </a:r>
            <a:r>
              <a:rPr lang="de-DE" smtClean="0"/>
              <a:t>), where </a:t>
            </a:r>
            <a:r>
              <a:rPr lang="de-DE"/>
              <a:t>e</a:t>
            </a:r>
            <a:r>
              <a:rPr lang="de-DE" baseline="-25000"/>
              <a:t>i </a:t>
            </a:r>
            <a:r>
              <a:rPr lang="de-DE" smtClean="0"/>
              <a:t>is the name of an entity, </a:t>
            </a:r>
            <a:r>
              <a:rPr lang="de-DE"/>
              <a:t>a</a:t>
            </a:r>
            <a:r>
              <a:rPr lang="de-DE" baseline="-25000"/>
              <a:t>ij </a:t>
            </a:r>
            <a:r>
              <a:rPr lang="de-DE" smtClean="0"/>
              <a:t>is an aspect of </a:t>
            </a:r>
            <a:r>
              <a:rPr lang="de-DE"/>
              <a:t>e</a:t>
            </a:r>
            <a:r>
              <a:rPr lang="de-DE" baseline="-25000"/>
              <a:t>i</a:t>
            </a:r>
            <a:r>
              <a:rPr lang="de-DE" smtClean="0"/>
              <a:t>, </a:t>
            </a:r>
            <a:r>
              <a:rPr lang="de-DE"/>
              <a:t>s</a:t>
            </a:r>
            <a:r>
              <a:rPr lang="de-DE" baseline="-25000"/>
              <a:t>ijkl </a:t>
            </a:r>
            <a:r>
              <a:rPr lang="de-DE" smtClean="0"/>
              <a:t>s is the sentiment on aspect </a:t>
            </a:r>
            <a:r>
              <a:rPr lang="de-DE"/>
              <a:t>a</a:t>
            </a:r>
            <a:r>
              <a:rPr lang="de-DE" baseline="-25000"/>
              <a:t>ij </a:t>
            </a:r>
            <a:r>
              <a:rPr lang="de-DE" smtClean="0"/>
              <a:t>on entity </a:t>
            </a:r>
            <a:r>
              <a:rPr lang="de-DE"/>
              <a:t>e</a:t>
            </a:r>
            <a:r>
              <a:rPr lang="de-DE" baseline="-25000"/>
              <a:t>i</a:t>
            </a:r>
            <a:r>
              <a:rPr lang="de-DE" smtClean="0"/>
              <a:t>, </a:t>
            </a:r>
            <a:r>
              <a:rPr lang="de-DE"/>
              <a:t>h</a:t>
            </a:r>
            <a:r>
              <a:rPr lang="de-DE" baseline="-25000"/>
              <a:t>k </a:t>
            </a:r>
            <a:r>
              <a:rPr lang="de-DE" smtClean="0"/>
              <a:t>is the opinion holder, and </a:t>
            </a:r>
            <a:r>
              <a:rPr lang="de-DE"/>
              <a:t>t</a:t>
            </a:r>
            <a:r>
              <a:rPr lang="de-DE" baseline="-25000"/>
              <a:t>l </a:t>
            </a:r>
            <a:r>
              <a:rPr lang="de-DE" smtClean="0"/>
              <a:t>is the time when the opinion is expressed by </a:t>
            </a:r>
            <a:r>
              <a:rPr lang="de-DE"/>
              <a:t>h</a:t>
            </a:r>
            <a:r>
              <a:rPr lang="de-DE" baseline="-25000"/>
              <a:t>k </a:t>
            </a:r>
            <a:r>
              <a:rPr lang="de-DE" smtClean="0"/>
              <a:t>. </a:t>
            </a:r>
          </a:p>
          <a:p>
            <a:pPr marL="0" indent="0">
              <a:buNone/>
            </a:pPr>
            <a:r>
              <a:rPr lang="de-DE" smtClean="0"/>
              <a:t>The sentiment </a:t>
            </a:r>
            <a:r>
              <a:rPr lang="de-DE"/>
              <a:t>s</a:t>
            </a:r>
            <a:r>
              <a:rPr lang="de-DE" baseline="-25000"/>
              <a:t>ijkl </a:t>
            </a:r>
            <a:r>
              <a:rPr lang="de-DE" smtClean="0"/>
              <a:t>is positive, negative, or neutral, or expressed with different strength/intensity levels, e.g., 1-32 stars as used by most review sites on the web. </a:t>
            </a:r>
          </a:p>
          <a:p>
            <a:pPr marL="0" indent="0">
              <a:buNone/>
            </a:pPr>
            <a:r>
              <a:rPr lang="de-DE" smtClean="0"/>
              <a:t>When an opinion is on the entity itself as a whole, the special aspect GENERAL is used to denote it. </a:t>
            </a:r>
          </a:p>
          <a:p>
            <a:pPr marL="0" indent="0">
              <a:buNone/>
            </a:pPr>
            <a:r>
              <a:rPr lang="de-DE" smtClean="0"/>
              <a:t>Here, </a:t>
            </a:r>
            <a:r>
              <a:rPr lang="de-DE"/>
              <a:t>e</a:t>
            </a:r>
            <a:r>
              <a:rPr lang="de-DE" baseline="-25000"/>
              <a:t>i </a:t>
            </a:r>
            <a:r>
              <a:rPr lang="de-DE" smtClean="0"/>
              <a:t>and </a:t>
            </a:r>
            <a:r>
              <a:rPr lang="de-DE"/>
              <a:t>a</a:t>
            </a:r>
            <a:r>
              <a:rPr lang="de-DE" baseline="-25000"/>
              <a:t>ij </a:t>
            </a:r>
            <a:r>
              <a:rPr lang="de-DE" smtClean="0"/>
              <a:t>together represent the opinion target.</a:t>
            </a:r>
            <a:endParaRPr lang="de-DE"/>
          </a:p>
        </p:txBody>
      </p:sp>
      <p:sp>
        <p:nvSpPr>
          <p:cNvPr id="4" name="Foliennummernplatzhalter 3"/>
          <p:cNvSpPr>
            <a:spLocks noGrp="1"/>
          </p:cNvSpPr>
          <p:nvPr>
            <p:ph type="sldNum" sz="quarter" idx="12"/>
          </p:nvPr>
        </p:nvSpPr>
        <p:spPr/>
        <p:txBody>
          <a:bodyPr/>
          <a:lstStyle/>
          <a:p>
            <a:fld id="{5914B6E0-F293-4DB7-91CD-CA99CA1EC231}" type="slidenum">
              <a:rPr lang="de-DE" smtClean="0"/>
              <a:t>14</a:t>
            </a:fld>
            <a:endParaRPr lang="de-DE"/>
          </a:p>
        </p:txBody>
      </p:sp>
    </p:spTree>
    <p:extLst>
      <p:ext uri="{BB962C8B-B14F-4D97-AF65-F5344CB8AC3E}">
        <p14:creationId xmlns:p14="http://schemas.microsoft.com/office/powerpoint/2010/main" val="25018461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noProof="0" dirty="0" smtClean="0"/>
              <a:t>Opinion Mining auf </a:t>
            </a:r>
            <a:r>
              <a:rPr lang="en-US" noProof="0" dirty="0" err="1" smtClean="0"/>
              <a:t>Satzebene</a:t>
            </a:r>
            <a:endParaRPr lang="en-US" noProof="0" dirty="0"/>
          </a:p>
        </p:txBody>
      </p:sp>
      <p:sp>
        <p:nvSpPr>
          <p:cNvPr id="3" name="Inhaltsplatzhalter 2"/>
          <p:cNvSpPr>
            <a:spLocks noGrp="1"/>
          </p:cNvSpPr>
          <p:nvPr>
            <p:ph idx="1"/>
          </p:nvPr>
        </p:nvSpPr>
        <p:spPr/>
        <p:txBody>
          <a:bodyPr/>
          <a:lstStyle/>
          <a:p>
            <a:r>
              <a:rPr lang="en-US" noProof="0" dirty="0" smtClean="0"/>
              <a:t>Problem (Liu 2012): </a:t>
            </a:r>
          </a:p>
          <a:p>
            <a:pPr lvl="1"/>
            <a:r>
              <a:rPr lang="en-US" i="1" noProof="0" dirty="0" smtClean="0"/>
              <a:t>„Given a sentence x, determine whether x expresses a positive, negative, or neutral (or no) opinion.“</a:t>
            </a:r>
          </a:p>
          <a:p>
            <a:endParaRPr lang="en-US" i="1" noProof="0" dirty="0"/>
          </a:p>
        </p:txBody>
      </p:sp>
      <p:sp>
        <p:nvSpPr>
          <p:cNvPr id="4" name="Foliennummernplatzhalter 3"/>
          <p:cNvSpPr>
            <a:spLocks noGrp="1"/>
          </p:cNvSpPr>
          <p:nvPr>
            <p:ph type="sldNum" sz="quarter" idx="12"/>
          </p:nvPr>
        </p:nvSpPr>
        <p:spPr/>
        <p:txBody>
          <a:bodyPr/>
          <a:lstStyle/>
          <a:p>
            <a:fld id="{0E827C75-366A-41D5-ADDB-D5C0ACC7127F}" type="slidenum">
              <a:rPr lang="de-DE" smtClean="0"/>
              <a:t>140</a:t>
            </a:fld>
            <a:endParaRPr lang="de-DE"/>
          </a:p>
        </p:txBody>
      </p:sp>
    </p:spTree>
    <p:extLst>
      <p:ext uri="{BB962C8B-B14F-4D97-AF65-F5344CB8AC3E}">
        <p14:creationId xmlns:p14="http://schemas.microsoft.com/office/powerpoint/2010/main" val="375448554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Opinion Mining auf Satzebene</a:t>
            </a:r>
          </a:p>
        </p:txBody>
      </p:sp>
      <p:sp>
        <p:nvSpPr>
          <p:cNvPr id="3" name="Inhaltsplatzhalter 2"/>
          <p:cNvSpPr>
            <a:spLocks noGrp="1"/>
          </p:cNvSpPr>
          <p:nvPr>
            <p:ph idx="1"/>
          </p:nvPr>
        </p:nvSpPr>
        <p:spPr/>
        <p:txBody>
          <a:bodyPr>
            <a:normAutofit/>
          </a:bodyPr>
          <a:lstStyle/>
          <a:p>
            <a:r>
              <a:rPr lang="de-DE" dirty="0" smtClean="0"/>
              <a:t>Aufgaben: </a:t>
            </a:r>
          </a:p>
          <a:p>
            <a:pPr marL="971550" lvl="1" indent="-514350">
              <a:buFont typeface="+mj-lt"/>
              <a:buAutoNum type="alphaLcParenR"/>
            </a:pPr>
            <a:r>
              <a:rPr lang="de-DE" dirty="0" smtClean="0"/>
              <a:t>Satzgrenzen erkennen</a:t>
            </a:r>
            <a:br>
              <a:rPr lang="de-DE" dirty="0" smtClean="0"/>
            </a:br>
            <a:r>
              <a:rPr lang="de-DE" i="1" dirty="0" err="1" smtClean="0"/>
              <a:t>sentence</a:t>
            </a:r>
            <a:r>
              <a:rPr lang="de-DE" i="1" dirty="0" smtClean="0"/>
              <a:t> </a:t>
            </a:r>
            <a:r>
              <a:rPr lang="de-DE" i="1" dirty="0" err="1" smtClean="0"/>
              <a:t>tokenization</a:t>
            </a:r>
            <a:endParaRPr lang="de-DE" i="1" dirty="0" smtClean="0"/>
          </a:p>
          <a:p>
            <a:pPr marL="971550" lvl="1" indent="-514350">
              <a:buFont typeface="+mj-lt"/>
              <a:buAutoNum type="alphaLcParenR"/>
            </a:pPr>
            <a:r>
              <a:rPr lang="de-DE" dirty="0" smtClean="0"/>
              <a:t>Für einen gegebenen Satz entscheiden, ob er eine Meinungsäußerung enthält:</a:t>
            </a:r>
            <a:br>
              <a:rPr lang="de-DE" dirty="0" smtClean="0"/>
            </a:br>
            <a:r>
              <a:rPr lang="de-DE" dirty="0" smtClean="0"/>
              <a:t> </a:t>
            </a:r>
            <a:r>
              <a:rPr lang="de-DE" i="1" dirty="0" err="1" smtClean="0"/>
              <a:t>subjectivity</a:t>
            </a:r>
            <a:r>
              <a:rPr lang="de-DE" i="1" dirty="0" smtClean="0"/>
              <a:t> </a:t>
            </a:r>
            <a:r>
              <a:rPr lang="de-DE" i="1" dirty="0" err="1" smtClean="0"/>
              <a:t>classification</a:t>
            </a:r>
            <a:endParaRPr lang="de-DE" i="1" dirty="0"/>
          </a:p>
          <a:p>
            <a:pPr marL="971550" lvl="1" indent="-514350">
              <a:buFont typeface="+mj-lt"/>
              <a:buAutoNum type="alphaLcParenR"/>
            </a:pPr>
            <a:r>
              <a:rPr lang="de-DE" dirty="0" smtClean="0"/>
              <a:t>Für einen gegebenen Satz entscheiden, ob er positiv, negativ oder neutral ist:</a:t>
            </a:r>
            <a:br>
              <a:rPr lang="de-DE" dirty="0" smtClean="0"/>
            </a:br>
            <a:r>
              <a:rPr lang="de-DE" dirty="0" smtClean="0"/>
              <a:t> </a:t>
            </a:r>
            <a:r>
              <a:rPr lang="de-DE" i="1" dirty="0" err="1" smtClean="0"/>
              <a:t>sentence</a:t>
            </a:r>
            <a:r>
              <a:rPr lang="de-DE" i="1" dirty="0" smtClean="0"/>
              <a:t> </a:t>
            </a:r>
            <a:r>
              <a:rPr lang="de-DE" i="1" dirty="0" err="1" smtClean="0"/>
              <a:t>sentiment</a:t>
            </a:r>
            <a:r>
              <a:rPr lang="de-DE" i="1" dirty="0" smtClean="0"/>
              <a:t> </a:t>
            </a:r>
            <a:r>
              <a:rPr lang="de-DE" i="1" dirty="0" err="1" smtClean="0"/>
              <a:t>classification</a:t>
            </a:r>
            <a:endParaRPr lang="de-DE" i="1" dirty="0" smtClean="0"/>
          </a:p>
        </p:txBody>
      </p:sp>
      <p:sp>
        <p:nvSpPr>
          <p:cNvPr id="4" name="Foliennummernplatzhalter 3"/>
          <p:cNvSpPr>
            <a:spLocks noGrp="1"/>
          </p:cNvSpPr>
          <p:nvPr>
            <p:ph type="sldNum" sz="quarter" idx="12"/>
          </p:nvPr>
        </p:nvSpPr>
        <p:spPr/>
        <p:txBody>
          <a:bodyPr/>
          <a:lstStyle/>
          <a:p>
            <a:fld id="{990AD7F9-ADAE-46E7-AC5A-255D27BB8C59}" type="slidenum">
              <a:rPr lang="de-DE" smtClean="0"/>
              <a:t>141</a:t>
            </a:fld>
            <a:endParaRPr lang="de-DE"/>
          </a:p>
        </p:txBody>
      </p:sp>
    </p:spTree>
    <p:extLst>
      <p:ext uri="{BB962C8B-B14F-4D97-AF65-F5344CB8AC3E}">
        <p14:creationId xmlns:p14="http://schemas.microsoft.com/office/powerpoint/2010/main" val="2410817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Satz-</a:t>
            </a:r>
            <a:r>
              <a:rPr lang="de-DE" dirty="0" err="1" smtClean="0"/>
              <a:t>Tokenisierung</a:t>
            </a:r>
            <a:r>
              <a:rPr lang="de-DE" dirty="0" smtClean="0"/>
              <a:t>: Einen Text in Sätze aufteilen, die dann einzeln verarbeitet werden können</a:t>
            </a:r>
            <a:endParaRPr lang="de-DE" dirty="0"/>
          </a:p>
        </p:txBody>
      </p:sp>
      <p:sp>
        <p:nvSpPr>
          <p:cNvPr id="3" name="Inhaltsplatzhalter 2"/>
          <p:cNvSpPr>
            <a:spLocks noGrp="1"/>
          </p:cNvSpPr>
          <p:nvPr>
            <p:ph idx="1"/>
          </p:nvPr>
        </p:nvSpPr>
        <p:spPr/>
        <p:txBody>
          <a:bodyPr>
            <a:normAutofit fontScale="92500" lnSpcReduction="20000"/>
          </a:bodyPr>
          <a:lstStyle/>
          <a:p>
            <a:pPr marL="228600" lvl="1">
              <a:spcBef>
                <a:spcPts val="1000"/>
              </a:spcBef>
            </a:pPr>
            <a:r>
              <a:rPr lang="de-DE" dirty="0"/>
              <a:t>Grundsätzlich ist Sebastian </a:t>
            </a:r>
            <a:r>
              <a:rPr lang="de-DE" dirty="0" err="1"/>
              <a:t>Löbners</a:t>
            </a:r>
            <a:r>
              <a:rPr lang="de-DE" dirty="0"/>
              <a:t> Einführung in die Semantik </a:t>
            </a:r>
            <a:r>
              <a:rPr lang="de-DE" dirty="0" smtClean="0"/>
              <a:t>empfehlenswert.</a:t>
            </a:r>
          </a:p>
          <a:p>
            <a:pPr marL="228600" lvl="1">
              <a:spcBef>
                <a:spcPts val="1000"/>
              </a:spcBef>
            </a:pPr>
            <a:r>
              <a:rPr lang="de-DE" dirty="0" smtClean="0"/>
              <a:t>In </a:t>
            </a:r>
            <a:r>
              <a:rPr lang="de-DE" dirty="0"/>
              <a:t>10 Kapiteln, die noch weiter unterteilt sind, werden die grundlegenden Aspekte der Semantik angerissen und vertieft. </a:t>
            </a:r>
            <a:endParaRPr lang="de-DE" dirty="0" smtClean="0"/>
          </a:p>
          <a:p>
            <a:pPr marL="228600" lvl="1">
              <a:spcBef>
                <a:spcPts val="1000"/>
              </a:spcBef>
            </a:pPr>
            <a:r>
              <a:rPr lang="de-DE" dirty="0" smtClean="0"/>
              <a:t>Am </a:t>
            </a:r>
            <a:r>
              <a:rPr lang="de-DE" dirty="0"/>
              <a:t>Ende der Kapitel gibt es dann noch weiterführende bzw. erläuternde Literaturempfehlungen und Übungsaufgaben. </a:t>
            </a:r>
            <a:endParaRPr lang="de-DE" dirty="0" smtClean="0"/>
          </a:p>
          <a:p>
            <a:pPr marL="228600" lvl="1">
              <a:spcBef>
                <a:spcPts val="1000"/>
              </a:spcBef>
            </a:pPr>
            <a:r>
              <a:rPr lang="de-DE" dirty="0" err="1" smtClean="0"/>
              <a:t>Löbner</a:t>
            </a:r>
            <a:r>
              <a:rPr lang="de-DE" dirty="0" smtClean="0"/>
              <a:t> </a:t>
            </a:r>
            <a:r>
              <a:rPr lang="de-DE" dirty="0"/>
              <a:t>ist Professor für Sprachwissenschaft und das merkt man beim Lesen des Buches: </a:t>
            </a:r>
            <a:endParaRPr lang="de-DE" dirty="0" smtClean="0"/>
          </a:p>
          <a:p>
            <a:pPr marL="228600" lvl="1">
              <a:spcBef>
                <a:spcPts val="1000"/>
              </a:spcBef>
            </a:pPr>
            <a:r>
              <a:rPr lang="de-DE" dirty="0" smtClean="0"/>
              <a:t>er </a:t>
            </a:r>
            <a:r>
              <a:rPr lang="de-DE" dirty="0"/>
              <a:t>weiß, wovon er spricht, das Thema wird gut vertieft, jedoch merkt man es auch an seiner oft umständlichen und komplizierten Sprache. </a:t>
            </a:r>
            <a:endParaRPr lang="de-DE" dirty="0" smtClean="0"/>
          </a:p>
          <a:p>
            <a:pPr marL="228600" lvl="1">
              <a:spcBef>
                <a:spcPts val="1000"/>
              </a:spcBef>
            </a:pPr>
            <a:r>
              <a:rPr lang="de-DE" dirty="0" smtClean="0"/>
              <a:t>Da </a:t>
            </a:r>
            <a:r>
              <a:rPr lang="de-DE" dirty="0"/>
              <a:t>hilft es dann auch nicht mehr, dass das ganze Buch sehr übersichtlich gestaltet ist und man oft veranschaulichende Grafiken und Tabellen vorgesetzt bekommt. </a:t>
            </a:r>
            <a:endParaRPr lang="de-DE" dirty="0" smtClean="0"/>
          </a:p>
          <a:p>
            <a:pPr marL="228600" lvl="1">
              <a:spcBef>
                <a:spcPts val="1000"/>
              </a:spcBef>
            </a:pPr>
            <a:r>
              <a:rPr lang="de-DE" dirty="0" smtClean="0"/>
              <a:t>Wenn </a:t>
            </a:r>
            <a:r>
              <a:rPr lang="de-DE" dirty="0"/>
              <a:t>der erläuternde Text dazu in verschachtelten Sätzen serviert wird und man sich das Ganze mehrere Male durchlesen muss, ist es trotzdem schwer zu verstehen. </a:t>
            </a:r>
            <a:endParaRPr lang="de-DE" dirty="0" smtClean="0"/>
          </a:p>
          <a:p>
            <a:pPr marL="228600" lvl="1">
              <a:spcBef>
                <a:spcPts val="1000"/>
              </a:spcBef>
            </a:pPr>
            <a:r>
              <a:rPr lang="de-DE" dirty="0" smtClean="0"/>
              <a:t>Jedoch </a:t>
            </a:r>
            <a:r>
              <a:rPr lang="de-DE" dirty="0"/>
              <a:t>sind die Grafiken und Tabellen sehr gut und dienen sicherlich dazu, das Thema besser zu verstehen.</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142</a:t>
            </a:fld>
            <a:endParaRPr lang="de-DE"/>
          </a:p>
        </p:txBody>
      </p:sp>
    </p:spTree>
    <p:extLst>
      <p:ext uri="{BB962C8B-B14F-4D97-AF65-F5344CB8AC3E}">
        <p14:creationId xmlns:p14="http://schemas.microsoft.com/office/powerpoint/2010/main" val="225651709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Satz-</a:t>
            </a:r>
            <a:r>
              <a:rPr lang="de-DE" dirty="0" err="1" smtClean="0"/>
              <a:t>Tokenisierung</a:t>
            </a:r>
            <a:endParaRPr lang="de-DE" dirty="0"/>
          </a:p>
        </p:txBody>
      </p:sp>
      <p:sp>
        <p:nvSpPr>
          <p:cNvPr id="3" name="Inhaltsplatzhalter 2"/>
          <p:cNvSpPr>
            <a:spLocks noGrp="1"/>
          </p:cNvSpPr>
          <p:nvPr>
            <p:ph idx="1"/>
          </p:nvPr>
        </p:nvSpPr>
        <p:spPr/>
        <p:txBody>
          <a:bodyPr/>
          <a:lstStyle/>
          <a:p>
            <a:r>
              <a:rPr lang="de-DE" dirty="0"/>
              <a:t>Annahme: Ein Punkt beendet den </a:t>
            </a:r>
            <a:r>
              <a:rPr lang="de-DE" dirty="0" smtClean="0"/>
              <a:t>Satz</a:t>
            </a:r>
          </a:p>
          <a:p>
            <a:r>
              <a:rPr lang="de-DE" dirty="0">
                <a:solidFill>
                  <a:srgbClr val="000000"/>
                </a:solidFill>
              </a:rPr>
              <a:t>Aber</a:t>
            </a:r>
            <a:r>
              <a:rPr lang="de-DE" dirty="0"/>
              <a:t>: Punkte können Teil eines Tokens sein</a:t>
            </a:r>
          </a:p>
          <a:p>
            <a:pPr lvl="1"/>
            <a:r>
              <a:rPr lang="de-DE" dirty="0">
                <a:hlinkClick r:id="rId2"/>
              </a:rPr>
              <a:t>http://www.heise.de/</a:t>
            </a:r>
            <a:r>
              <a:rPr lang="de-DE" dirty="0" err="1">
                <a:hlinkClick r:id="rId2"/>
              </a:rPr>
              <a:t>autos</a:t>
            </a:r>
            <a:r>
              <a:rPr lang="de-DE" dirty="0">
                <a:hlinkClick r:id="rId2"/>
              </a:rPr>
              <a:t>/</a:t>
            </a:r>
            <a:r>
              <a:rPr lang="de-DE" dirty="0" err="1">
                <a:hlinkClick r:id="rId2"/>
              </a:rPr>
              <a:t>artikel</a:t>
            </a:r>
            <a:r>
              <a:rPr lang="de-DE" dirty="0">
                <a:hlinkClick r:id="rId2"/>
              </a:rPr>
              <a:t>/Ne...W-1013259.html</a:t>
            </a:r>
            <a:endParaRPr lang="de-DE" dirty="0"/>
          </a:p>
          <a:p>
            <a:pPr lvl="1"/>
            <a:r>
              <a:rPr lang="de-DE" dirty="0"/>
              <a:t>Die Investitionen in Sachanlagen werden im Jahr 2013 auf </a:t>
            </a:r>
            <a:r>
              <a:rPr lang="de-DE" b="1" dirty="0">
                <a:solidFill>
                  <a:srgbClr val="FF0000"/>
                </a:solidFill>
              </a:rPr>
              <a:t>ca.</a:t>
            </a:r>
            <a:r>
              <a:rPr lang="de-DE" dirty="0"/>
              <a:t> 450 </a:t>
            </a:r>
            <a:r>
              <a:rPr lang="de-DE" dirty="0" err="1"/>
              <a:t>Mio</a:t>
            </a:r>
            <a:r>
              <a:rPr lang="de-DE" dirty="0"/>
              <a:t> € steigen und beinhalten </a:t>
            </a:r>
            <a:br>
              <a:rPr lang="de-DE" dirty="0"/>
            </a:br>
            <a:r>
              <a:rPr lang="de-DE" b="1" dirty="0">
                <a:solidFill>
                  <a:srgbClr val="FF0000"/>
                </a:solidFill>
              </a:rPr>
              <a:t>u. a. </a:t>
            </a:r>
            <a:r>
              <a:rPr lang="de-DE" dirty="0"/>
              <a:t>Investitionsmaßnahmen für das Effizienzsteigerungsprogramms "Fit für 2018".</a:t>
            </a:r>
          </a:p>
          <a:p>
            <a:pPr lvl="1"/>
            <a:r>
              <a:rPr lang="de-DE" dirty="0"/>
              <a:t>Brasilien wird den Prognosen zufolge in diesem Zeitraum von Platz 6 auf 4 aufsteigen, gefolgt von Deutschland, das derzeit die </a:t>
            </a:r>
            <a:r>
              <a:rPr lang="de-DE" b="1" dirty="0">
                <a:solidFill>
                  <a:srgbClr val="FF0000"/>
                </a:solidFill>
              </a:rPr>
              <a:t>4. </a:t>
            </a:r>
            <a:r>
              <a:rPr lang="de-DE" dirty="0"/>
              <a:t>Position hält.</a:t>
            </a:r>
          </a:p>
          <a:p>
            <a:pPr lvl="1"/>
            <a:r>
              <a:rPr lang="de-DE" dirty="0"/>
              <a:t>Beiträge: </a:t>
            </a:r>
            <a:r>
              <a:rPr lang="de-DE" b="1" dirty="0">
                <a:solidFill>
                  <a:srgbClr val="FF0000"/>
                </a:solidFill>
              </a:rPr>
              <a:t>4.964</a:t>
            </a:r>
            <a:r>
              <a:rPr lang="de-DE" dirty="0"/>
              <a:t> </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143</a:t>
            </a:fld>
            <a:endParaRPr lang="de-DE"/>
          </a:p>
        </p:txBody>
      </p:sp>
    </p:spTree>
    <p:extLst>
      <p:ext uri="{BB962C8B-B14F-4D97-AF65-F5344CB8AC3E}">
        <p14:creationId xmlns:p14="http://schemas.microsoft.com/office/powerpoint/2010/main" val="37675817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Satz-</a:t>
            </a:r>
            <a:r>
              <a:rPr lang="de-DE" dirty="0" err="1" smtClean="0"/>
              <a:t>Tokenisierung</a:t>
            </a:r>
            <a:r>
              <a:rPr lang="de-DE" dirty="0" smtClean="0"/>
              <a:t>: Die Aufgabe</a:t>
            </a:r>
            <a:endParaRPr lang="de-DE" dirty="0"/>
          </a:p>
        </p:txBody>
      </p:sp>
      <p:sp>
        <p:nvSpPr>
          <p:cNvPr id="3" name="Inhaltsplatzhalter 2"/>
          <p:cNvSpPr>
            <a:spLocks noGrp="1"/>
          </p:cNvSpPr>
          <p:nvPr>
            <p:ph idx="1"/>
          </p:nvPr>
        </p:nvSpPr>
        <p:spPr/>
        <p:txBody>
          <a:bodyPr/>
          <a:lstStyle/>
          <a:p>
            <a:r>
              <a:rPr lang="de-DE" dirty="0"/>
              <a:t>Annahme: Weitere Satzzeichen sind Komma, Apostroph, Klammern usw</a:t>
            </a:r>
            <a:r>
              <a:rPr lang="de-DE" dirty="0" smtClean="0"/>
              <a:t>.</a:t>
            </a:r>
          </a:p>
          <a:p>
            <a:r>
              <a:rPr lang="de-DE" dirty="0">
                <a:solidFill>
                  <a:srgbClr val="000000"/>
                </a:solidFill>
              </a:rPr>
              <a:t>Aber</a:t>
            </a:r>
            <a:r>
              <a:rPr lang="de-DE" dirty="0"/>
              <a:t>: Auch diese Zeichen können Teil eines Tokens sein</a:t>
            </a:r>
          </a:p>
          <a:p>
            <a:pPr lvl="1"/>
            <a:r>
              <a:rPr lang="de-DE" dirty="0"/>
              <a:t>Dieser Studie zufolge wird die chemische Industrie in Europa ihre Produktion um </a:t>
            </a:r>
            <a:r>
              <a:rPr lang="de-DE" b="1" dirty="0">
                <a:solidFill>
                  <a:srgbClr val="FF0000"/>
                </a:solidFill>
              </a:rPr>
              <a:t>1,0</a:t>
            </a:r>
            <a:r>
              <a:rPr lang="de-DE" dirty="0"/>
              <a:t> % steigern.</a:t>
            </a:r>
          </a:p>
          <a:p>
            <a:pPr lvl="1"/>
            <a:r>
              <a:rPr lang="de-DE" dirty="0"/>
              <a:t>Infolge der Anwendung der Vorschriften des HGB n. F. ergab sich zum 01.01.2010 ein Differenzbetrag </a:t>
            </a:r>
            <a:r>
              <a:rPr lang="de-DE" dirty="0" err="1"/>
              <a:t>i.H.v</a:t>
            </a:r>
            <a:r>
              <a:rPr lang="de-DE" dirty="0"/>
              <a:t>. 307,8 </a:t>
            </a:r>
            <a:r>
              <a:rPr lang="de-DE" dirty="0" err="1"/>
              <a:t>Mio</a:t>
            </a:r>
            <a:r>
              <a:rPr lang="de-DE" dirty="0"/>
              <a:t> €, der in jedem Geschäftsjahr bis 2024 zu mindestens </a:t>
            </a:r>
            <a:r>
              <a:rPr lang="de-DE" b="1" dirty="0">
                <a:solidFill>
                  <a:srgbClr val="FF0000"/>
                </a:solidFill>
              </a:rPr>
              <a:t>1/15</a:t>
            </a:r>
            <a:r>
              <a:rPr lang="de-DE" dirty="0"/>
              <a:t>, d. h. in Höhe von </a:t>
            </a:r>
            <a:r>
              <a:rPr lang="de-DE" b="1" dirty="0">
                <a:solidFill>
                  <a:srgbClr val="FF0000"/>
                </a:solidFill>
              </a:rPr>
              <a:t>20,5</a:t>
            </a:r>
            <a:r>
              <a:rPr lang="de-DE" dirty="0"/>
              <a:t> </a:t>
            </a:r>
            <a:r>
              <a:rPr lang="de-DE" dirty="0" err="1"/>
              <a:t>Mio</a:t>
            </a:r>
            <a:r>
              <a:rPr lang="de-DE" dirty="0"/>
              <a:t> € den Rückstellungen für Pensionen zuzuführen ist.</a:t>
            </a:r>
          </a:p>
          <a:p>
            <a:pPr lvl="1"/>
            <a:r>
              <a:rPr lang="de-DE" dirty="0"/>
              <a:t>Mr. </a:t>
            </a:r>
            <a:r>
              <a:rPr lang="de-DE" b="1" dirty="0">
                <a:solidFill>
                  <a:srgbClr val="FF0000"/>
                </a:solidFill>
              </a:rPr>
              <a:t>O'N</a:t>
            </a:r>
            <a:r>
              <a:rPr lang="de-DE" dirty="0"/>
              <a:t>eill</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144</a:t>
            </a:fld>
            <a:endParaRPr lang="de-DE"/>
          </a:p>
        </p:txBody>
      </p:sp>
    </p:spTree>
    <p:extLst>
      <p:ext uri="{BB962C8B-B14F-4D97-AF65-F5344CB8AC3E}">
        <p14:creationId xmlns:p14="http://schemas.microsoft.com/office/powerpoint/2010/main" val="41975128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Satzsegmentierung: Regeln</a:t>
            </a:r>
            <a:endParaRPr lang="de-DE" dirty="0"/>
          </a:p>
        </p:txBody>
      </p:sp>
      <p:sp>
        <p:nvSpPr>
          <p:cNvPr id="3" name="Inhaltsplatzhalter 2"/>
          <p:cNvSpPr>
            <a:spLocks noGrp="1"/>
          </p:cNvSpPr>
          <p:nvPr>
            <p:ph idx="1"/>
          </p:nvPr>
        </p:nvSpPr>
        <p:spPr/>
        <p:txBody>
          <a:bodyPr/>
          <a:lstStyle/>
          <a:p>
            <a:r>
              <a:rPr lang="de-DE" smtClean="0"/>
              <a:t>Regeln für den Satzanfang:</a:t>
            </a:r>
          </a:p>
          <a:p>
            <a:pPr lvl="1"/>
            <a:r>
              <a:rPr lang="de-DE" smtClean="0"/>
              <a:t>Sätze beginnen niemals mit Kleinbuchstaben.</a:t>
            </a:r>
          </a:p>
          <a:p>
            <a:pPr lvl="1"/>
            <a:r>
              <a:rPr lang="de-DE" smtClean="0"/>
              <a:t>Nach einer Überschrift beginnt ein neuer Satz.</a:t>
            </a:r>
          </a:p>
          <a:p>
            <a:pPr lvl="1"/>
            <a:r>
              <a:rPr lang="de-DE" smtClean="0"/>
              <a:t>Am Anfang eines Absatzes beginnt ein neuer Satz.</a:t>
            </a:r>
          </a:p>
          <a:p>
            <a:pPr lvl="1"/>
            <a:r>
              <a:rPr lang="de-DE" smtClean="0"/>
              <a:t>Groß geschriebene Artikel (wie „Der“, „Die“,  „Den“, …) sprechen für den Satzanfang.</a:t>
            </a:r>
          </a:p>
          <a:p>
            <a:pPr lvl="1"/>
            <a:r>
              <a:rPr lang="de-DE" smtClean="0"/>
              <a:t>Beginnt kein neuer Absatz, so steht vor dem neuen Satz ein Satzendezeichen.</a:t>
            </a:r>
            <a:endParaRPr lang="de-DE"/>
          </a:p>
        </p:txBody>
      </p:sp>
      <p:sp>
        <p:nvSpPr>
          <p:cNvPr id="4" name="Textfeld 3"/>
          <p:cNvSpPr txBox="1"/>
          <p:nvPr/>
        </p:nvSpPr>
        <p:spPr>
          <a:xfrm>
            <a:off x="2279577" y="6294268"/>
            <a:ext cx="2485873" cy="369332"/>
          </a:xfrm>
          <a:prstGeom prst="rect">
            <a:avLst/>
          </a:prstGeom>
          <a:noFill/>
        </p:spPr>
        <p:txBody>
          <a:bodyPr wrap="none" rtlCol="0">
            <a:spAutoFit/>
          </a:bodyPr>
          <a:lstStyle/>
          <a:p>
            <a:r>
              <a:rPr lang="de-DE"/>
              <a:t>Heyer et al. (2006): S. 63</a:t>
            </a:r>
          </a:p>
        </p:txBody>
      </p:sp>
      <p:sp>
        <p:nvSpPr>
          <p:cNvPr id="5" name="Foliennummernplatzhalter 4"/>
          <p:cNvSpPr>
            <a:spLocks noGrp="1"/>
          </p:cNvSpPr>
          <p:nvPr>
            <p:ph type="sldNum" sz="quarter" idx="12"/>
          </p:nvPr>
        </p:nvSpPr>
        <p:spPr/>
        <p:txBody>
          <a:bodyPr/>
          <a:lstStyle/>
          <a:p>
            <a:fld id="{990AD7F9-ADAE-46E7-AC5A-255D27BB8C59}" type="slidenum">
              <a:rPr lang="de-DE" smtClean="0"/>
              <a:t>145</a:t>
            </a:fld>
            <a:endParaRPr lang="de-DE"/>
          </a:p>
        </p:txBody>
      </p:sp>
    </p:spTree>
    <p:extLst>
      <p:ext uri="{BB962C8B-B14F-4D97-AF65-F5344CB8AC3E}">
        <p14:creationId xmlns:p14="http://schemas.microsoft.com/office/powerpoint/2010/main" val="226038754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Satzsegmentierung: Regeln</a:t>
            </a:r>
            <a:endParaRPr lang="de-DE" dirty="0"/>
          </a:p>
        </p:txBody>
      </p:sp>
      <p:sp>
        <p:nvSpPr>
          <p:cNvPr id="3" name="Inhaltsplatzhalter 2"/>
          <p:cNvSpPr>
            <a:spLocks noGrp="1"/>
          </p:cNvSpPr>
          <p:nvPr>
            <p:ph idx="1"/>
          </p:nvPr>
        </p:nvSpPr>
        <p:spPr/>
        <p:txBody>
          <a:bodyPr>
            <a:normAutofit/>
          </a:bodyPr>
          <a:lstStyle/>
          <a:p>
            <a:r>
              <a:rPr lang="de-DE" smtClean="0"/>
              <a:t>Regeln für das Satzende:</a:t>
            </a:r>
          </a:p>
          <a:p>
            <a:pPr lvl="1"/>
            <a:r>
              <a:rPr lang="de-DE" smtClean="0"/>
              <a:t>Sätze enden mit einem Satzendezeichen. Solche Satzendezeichen sind Punkt, Fragezeichen und Ausrufezeichen. Nach dem Satzendezeichen muss zusätzlich ein white space (meist ein Leerzeichen, s.u.) stehen. Achtung, Punkte können auch an anderer Stelle stehen, z.B. nach Abkürzungen oder Zahlen.</a:t>
            </a:r>
          </a:p>
          <a:p>
            <a:pPr lvl="1"/>
            <a:r>
              <a:rPr lang="de-DE" smtClean="0"/>
              <a:t>Vor einer Überschrift endet ein Satz.</a:t>
            </a:r>
          </a:p>
          <a:p>
            <a:pPr lvl="1"/>
            <a:r>
              <a:rPr lang="de-DE" smtClean="0"/>
              <a:t>Am Ende eines Absatzes endet ein Satz.</a:t>
            </a:r>
          </a:p>
          <a:p>
            <a:pPr lvl="1"/>
            <a:r>
              <a:rPr lang="de-DE" smtClean="0"/>
              <a:t>Überschriften sollen wie Sätze behandelt werden.</a:t>
            </a:r>
          </a:p>
        </p:txBody>
      </p:sp>
      <p:sp>
        <p:nvSpPr>
          <p:cNvPr id="4" name="Textfeld 3"/>
          <p:cNvSpPr txBox="1"/>
          <p:nvPr/>
        </p:nvSpPr>
        <p:spPr>
          <a:xfrm>
            <a:off x="2279577" y="6294268"/>
            <a:ext cx="2485873" cy="369332"/>
          </a:xfrm>
          <a:prstGeom prst="rect">
            <a:avLst/>
          </a:prstGeom>
          <a:noFill/>
        </p:spPr>
        <p:txBody>
          <a:bodyPr wrap="none" rtlCol="0">
            <a:spAutoFit/>
          </a:bodyPr>
          <a:lstStyle/>
          <a:p>
            <a:r>
              <a:rPr lang="de-DE"/>
              <a:t>Heyer et al. (2006): S. 63</a:t>
            </a:r>
          </a:p>
        </p:txBody>
      </p:sp>
      <p:sp>
        <p:nvSpPr>
          <p:cNvPr id="5" name="Foliennummernplatzhalter 4"/>
          <p:cNvSpPr>
            <a:spLocks noGrp="1"/>
          </p:cNvSpPr>
          <p:nvPr>
            <p:ph type="sldNum" sz="quarter" idx="12"/>
          </p:nvPr>
        </p:nvSpPr>
        <p:spPr/>
        <p:txBody>
          <a:bodyPr/>
          <a:lstStyle/>
          <a:p>
            <a:fld id="{990AD7F9-ADAE-46E7-AC5A-255D27BB8C59}" type="slidenum">
              <a:rPr lang="de-DE" smtClean="0"/>
              <a:t>146</a:t>
            </a:fld>
            <a:endParaRPr lang="de-DE"/>
          </a:p>
        </p:txBody>
      </p:sp>
    </p:spTree>
    <p:extLst>
      <p:ext uri="{BB962C8B-B14F-4D97-AF65-F5344CB8AC3E}">
        <p14:creationId xmlns:p14="http://schemas.microsoft.com/office/powerpoint/2010/main" val="279036008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Satzsegmentierung: Problem Punkt</a:t>
            </a:r>
            <a:endParaRPr lang="de-DE" dirty="0"/>
          </a:p>
        </p:txBody>
      </p:sp>
      <p:sp>
        <p:nvSpPr>
          <p:cNvPr id="3" name="Inhaltsplatzhalter 2"/>
          <p:cNvSpPr>
            <a:spLocks noGrp="1"/>
          </p:cNvSpPr>
          <p:nvPr>
            <p:ph idx="1"/>
          </p:nvPr>
        </p:nvSpPr>
        <p:spPr/>
        <p:txBody>
          <a:bodyPr/>
          <a:lstStyle/>
          <a:p>
            <a:r>
              <a:rPr lang="de-DE" smtClean="0"/>
              <a:t>Spezielle Regeln für große Zahlen und Ordinalzahlen</a:t>
            </a:r>
          </a:p>
          <a:p>
            <a:r>
              <a:rPr lang="de-DE" smtClean="0"/>
              <a:t>Abkürzungslisten als Ausnahmen</a:t>
            </a:r>
          </a:p>
          <a:p>
            <a:pPr lvl="1"/>
            <a:r>
              <a:rPr lang="de-DE" smtClean="0"/>
              <a:t>aber Achtung: Was passiert, wenn die Abkürzung den Satz beendet?</a:t>
            </a:r>
          </a:p>
          <a:p>
            <a:pPr lvl="1"/>
            <a:r>
              <a:rPr lang="de-DE" smtClean="0"/>
              <a:t>Was ist mit Tippfehlern?</a:t>
            </a:r>
          </a:p>
          <a:p>
            <a:r>
              <a:rPr lang="de-DE" smtClean="0"/>
              <a:t>Regeln für Spezial-Tokens wie URLs, IP-Adressen etc.</a:t>
            </a:r>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147</a:t>
            </a:fld>
            <a:endParaRPr lang="de-DE"/>
          </a:p>
        </p:txBody>
      </p:sp>
    </p:spTree>
    <p:extLst>
      <p:ext uri="{BB962C8B-B14F-4D97-AF65-F5344CB8AC3E}">
        <p14:creationId xmlns:p14="http://schemas.microsoft.com/office/powerpoint/2010/main" val="176647511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Satzsegmentierung mit </a:t>
            </a:r>
            <a:r>
              <a:rPr lang="de-DE" dirty="0" err="1" smtClean="0"/>
              <a:t>SpaCy</a:t>
            </a:r>
            <a:endParaRPr lang="de-DE" dirty="0"/>
          </a:p>
        </p:txBody>
      </p:sp>
      <p:sp>
        <p:nvSpPr>
          <p:cNvPr id="3" name="Inhaltsplatzhalter 2"/>
          <p:cNvSpPr>
            <a:spLocks noGrp="1"/>
          </p:cNvSpPr>
          <p:nvPr>
            <p:ph idx="1"/>
          </p:nvPr>
        </p:nvSpPr>
        <p:spPr>
          <a:xfrm>
            <a:off x="838200" y="1393006"/>
            <a:ext cx="10515600" cy="4351338"/>
          </a:xfrm>
        </p:spPr>
        <p:txBody>
          <a:bodyPr>
            <a:noAutofit/>
          </a:bodyPr>
          <a:lstStyle/>
          <a:p>
            <a:pPr marL="0" indent="0">
              <a:buNone/>
            </a:pPr>
            <a:r>
              <a:rPr lang="de-DE" sz="1600" dirty="0"/>
              <a:t>&gt;&gt;&gt; </a:t>
            </a:r>
            <a:r>
              <a:rPr lang="de-DE" sz="1600" dirty="0" err="1"/>
              <a:t>document</a:t>
            </a:r>
            <a:r>
              <a:rPr lang="de-DE" sz="1600" dirty="0"/>
              <a:t> = </a:t>
            </a:r>
            <a:r>
              <a:rPr lang="de-DE" sz="1600" dirty="0">
                <a:solidFill>
                  <a:srgbClr val="00B050"/>
                </a:solidFill>
              </a:rPr>
              <a:t>'Grundsätzlich ist Sebastian </a:t>
            </a:r>
            <a:r>
              <a:rPr lang="de-DE" sz="1600" dirty="0" err="1">
                <a:solidFill>
                  <a:srgbClr val="00B050"/>
                </a:solidFill>
              </a:rPr>
              <a:t>Löbners</a:t>
            </a:r>
            <a:r>
              <a:rPr lang="de-DE" sz="1600" dirty="0">
                <a:solidFill>
                  <a:srgbClr val="00B050"/>
                </a:solidFill>
              </a:rPr>
              <a:t> Einführung in die Semantik empfehlenswert. In 10 Kapiteln, die noch weiter unterteilt sind, werden </a:t>
            </a:r>
            <a:r>
              <a:rPr lang="de-DE" sz="1600" dirty="0" smtClean="0">
                <a:solidFill>
                  <a:srgbClr val="00B050"/>
                </a:solidFill>
              </a:rPr>
              <a:t>… zu </a:t>
            </a:r>
            <a:r>
              <a:rPr lang="de-DE" sz="1600" dirty="0">
                <a:solidFill>
                  <a:srgbClr val="00B050"/>
                </a:solidFill>
              </a:rPr>
              <a:t>verstehen.'</a:t>
            </a:r>
          </a:p>
          <a:p>
            <a:pPr marL="0" indent="0">
              <a:buNone/>
            </a:pPr>
            <a:r>
              <a:rPr lang="de-DE" sz="1600" dirty="0"/>
              <a:t>&gt;&gt;&gt; </a:t>
            </a:r>
            <a:r>
              <a:rPr lang="de-DE" sz="1600" dirty="0" err="1"/>
              <a:t>ana</a:t>
            </a:r>
            <a:r>
              <a:rPr lang="de-DE" sz="1600" dirty="0"/>
              <a:t> = </a:t>
            </a:r>
            <a:r>
              <a:rPr lang="de-DE" sz="1600" dirty="0" err="1"/>
              <a:t>nlp</a:t>
            </a:r>
            <a:r>
              <a:rPr lang="de-DE" sz="1600" dirty="0"/>
              <a:t>(</a:t>
            </a:r>
            <a:r>
              <a:rPr lang="de-DE" sz="1600" dirty="0" err="1"/>
              <a:t>document</a:t>
            </a:r>
            <a:r>
              <a:rPr lang="de-DE" sz="1600" dirty="0" smtClean="0"/>
              <a:t>)</a:t>
            </a:r>
          </a:p>
          <a:p>
            <a:pPr marL="0" indent="0">
              <a:buNone/>
            </a:pPr>
            <a:r>
              <a:rPr lang="en-US" sz="1600" dirty="0"/>
              <a:t>&gt;&gt;&gt; </a:t>
            </a:r>
            <a:r>
              <a:rPr lang="en-US" sz="1600" dirty="0">
                <a:solidFill>
                  <a:srgbClr val="FFC000"/>
                </a:solidFill>
              </a:rPr>
              <a:t>for</a:t>
            </a:r>
            <a:r>
              <a:rPr lang="en-US" sz="1600" dirty="0"/>
              <a:t> sent </a:t>
            </a:r>
            <a:r>
              <a:rPr lang="en-US" sz="1600" dirty="0">
                <a:solidFill>
                  <a:srgbClr val="FFC000"/>
                </a:solidFill>
              </a:rPr>
              <a:t>in</a:t>
            </a:r>
            <a:r>
              <a:rPr lang="en-US" sz="1600" dirty="0"/>
              <a:t> </a:t>
            </a:r>
            <a:r>
              <a:rPr lang="en-US" sz="1600" dirty="0" err="1"/>
              <a:t>ana.sents</a:t>
            </a:r>
            <a:r>
              <a:rPr lang="en-US" sz="1600" dirty="0"/>
              <a:t>:</a:t>
            </a:r>
          </a:p>
          <a:p>
            <a:pPr marL="0" indent="0">
              <a:buNone/>
            </a:pPr>
            <a:r>
              <a:rPr lang="en-US" sz="1600" dirty="0"/>
              <a:t>	</a:t>
            </a:r>
            <a:r>
              <a:rPr lang="en-US" sz="1600" dirty="0">
                <a:solidFill>
                  <a:srgbClr val="7030A0"/>
                </a:solidFill>
              </a:rPr>
              <a:t>print</a:t>
            </a:r>
            <a:r>
              <a:rPr lang="en-US" sz="1600" dirty="0"/>
              <a:t>(sent</a:t>
            </a:r>
            <a:r>
              <a:rPr lang="en-US" sz="1600" dirty="0" smtClean="0"/>
              <a:t>)</a:t>
            </a:r>
          </a:p>
          <a:p>
            <a:pPr marL="0" indent="0">
              <a:buNone/>
            </a:pPr>
            <a:r>
              <a:rPr lang="de-DE" sz="1600" dirty="0">
                <a:solidFill>
                  <a:srgbClr val="0070C0"/>
                </a:solidFill>
              </a:rPr>
              <a:t>Grundsätzlich ist Sebastian </a:t>
            </a:r>
            <a:r>
              <a:rPr lang="de-DE" sz="1600" dirty="0" err="1">
                <a:solidFill>
                  <a:srgbClr val="0070C0"/>
                </a:solidFill>
              </a:rPr>
              <a:t>Löbners</a:t>
            </a:r>
            <a:r>
              <a:rPr lang="de-DE" sz="1600" dirty="0">
                <a:solidFill>
                  <a:srgbClr val="0070C0"/>
                </a:solidFill>
              </a:rPr>
              <a:t> Einführung in die Semantik empfehlenswert.</a:t>
            </a:r>
          </a:p>
          <a:p>
            <a:pPr marL="0" indent="0">
              <a:buNone/>
            </a:pPr>
            <a:r>
              <a:rPr lang="de-DE" sz="1600" dirty="0">
                <a:solidFill>
                  <a:srgbClr val="0070C0"/>
                </a:solidFill>
              </a:rPr>
              <a:t>In 10 Kapiteln, die noch weiter unterteilt sind, werden die grundlegenden Aspekte der Semantik angerissen und vertieft.</a:t>
            </a:r>
          </a:p>
          <a:p>
            <a:pPr marL="0" indent="0">
              <a:buNone/>
            </a:pPr>
            <a:r>
              <a:rPr lang="de-DE" sz="1600" dirty="0">
                <a:solidFill>
                  <a:srgbClr val="0070C0"/>
                </a:solidFill>
              </a:rPr>
              <a:t>Am Ende der Kapitel gibt es dann noch weiterführende bzw. erläuternde Literaturempfehlungen und Übungsaufgaben.</a:t>
            </a:r>
          </a:p>
          <a:p>
            <a:pPr marL="0" indent="0">
              <a:buNone/>
            </a:pPr>
            <a:r>
              <a:rPr lang="de-DE" sz="1600" dirty="0" err="1">
                <a:solidFill>
                  <a:srgbClr val="0070C0"/>
                </a:solidFill>
              </a:rPr>
              <a:t>Löbner</a:t>
            </a:r>
            <a:r>
              <a:rPr lang="de-DE" sz="1600" dirty="0">
                <a:solidFill>
                  <a:srgbClr val="0070C0"/>
                </a:solidFill>
              </a:rPr>
              <a:t> ist Professor für Sprachwissenschaft und das merkt man beim Lesen des Buches:</a:t>
            </a:r>
          </a:p>
          <a:p>
            <a:pPr marL="0" indent="0">
              <a:buNone/>
            </a:pPr>
            <a:r>
              <a:rPr lang="de-DE" sz="1600" dirty="0">
                <a:solidFill>
                  <a:srgbClr val="0070C0"/>
                </a:solidFill>
              </a:rPr>
              <a:t>er weiß, wovon er spricht, das Thema wird gut vertieft, jedoch merkt man es auch an seiner oft umständlichen und komplizierten Sprache.</a:t>
            </a:r>
          </a:p>
          <a:p>
            <a:pPr marL="0" indent="0">
              <a:buNone/>
            </a:pPr>
            <a:r>
              <a:rPr lang="de-DE" sz="1600" dirty="0">
                <a:solidFill>
                  <a:srgbClr val="0070C0"/>
                </a:solidFill>
              </a:rPr>
              <a:t>Da hilft es dann auch nicht mehr, dass das ganze Buch sehr übersichtlich gestaltet ist und man oft veranschaulichende Grafiken und Tabellen vorgesetzt bekommt.</a:t>
            </a:r>
          </a:p>
          <a:p>
            <a:pPr marL="0" indent="0">
              <a:buNone/>
            </a:pPr>
            <a:r>
              <a:rPr lang="de-DE" sz="1600" dirty="0">
                <a:solidFill>
                  <a:srgbClr val="0070C0"/>
                </a:solidFill>
              </a:rPr>
              <a:t>Wenn der erläuternde Text dazu in verschachtelten Sätzen serviert wird und man sich das Ganze mehrere Male durchlesen muss, ist es trotzdem schwer zu verstehen.</a:t>
            </a:r>
          </a:p>
          <a:p>
            <a:pPr marL="0" indent="0">
              <a:buNone/>
            </a:pPr>
            <a:r>
              <a:rPr lang="de-DE" sz="1600" dirty="0">
                <a:solidFill>
                  <a:srgbClr val="0070C0"/>
                </a:solidFill>
              </a:rPr>
              <a:t>Jedoch sind die Grafiken und Tabellen sehr gut und dienen sicherlich dazu, das Thema besser zu verstehen.</a:t>
            </a:r>
          </a:p>
        </p:txBody>
      </p:sp>
      <p:sp>
        <p:nvSpPr>
          <p:cNvPr id="4" name="Foliennummernplatzhalter 3"/>
          <p:cNvSpPr>
            <a:spLocks noGrp="1"/>
          </p:cNvSpPr>
          <p:nvPr>
            <p:ph type="sldNum" sz="quarter" idx="12"/>
          </p:nvPr>
        </p:nvSpPr>
        <p:spPr/>
        <p:txBody>
          <a:bodyPr/>
          <a:lstStyle/>
          <a:p>
            <a:fld id="{990AD7F9-ADAE-46E7-AC5A-255D27BB8C59}" type="slidenum">
              <a:rPr lang="de-DE" smtClean="0"/>
              <a:t>148</a:t>
            </a:fld>
            <a:endParaRPr lang="de-DE"/>
          </a:p>
        </p:txBody>
      </p:sp>
    </p:spTree>
    <p:extLst>
      <p:ext uri="{BB962C8B-B14F-4D97-AF65-F5344CB8AC3E}">
        <p14:creationId xmlns:p14="http://schemas.microsoft.com/office/powerpoint/2010/main" val="34566064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 Satzsegmentierung</a:t>
            </a:r>
            <a:endParaRPr lang="de-DE" dirty="0"/>
          </a:p>
        </p:txBody>
      </p:sp>
      <p:sp>
        <p:nvSpPr>
          <p:cNvPr id="3" name="Inhaltsplatzhalter 2"/>
          <p:cNvSpPr>
            <a:spLocks noGrp="1"/>
          </p:cNvSpPr>
          <p:nvPr>
            <p:ph idx="1"/>
          </p:nvPr>
        </p:nvSpPr>
        <p:spPr/>
        <p:txBody>
          <a:bodyPr>
            <a:normAutofit fontScale="55000" lnSpcReduction="20000"/>
          </a:bodyPr>
          <a:lstStyle/>
          <a:p>
            <a:r>
              <a:rPr lang="de-DE" dirty="0" smtClean="0"/>
              <a:t>Erweitern Sie Ihre </a:t>
            </a:r>
            <a:r>
              <a:rPr lang="de-DE" dirty="0" err="1" smtClean="0"/>
              <a:t>Sentimentanalyse</a:t>
            </a:r>
            <a:r>
              <a:rPr lang="de-DE" dirty="0" smtClean="0"/>
              <a:t> so, dass ein Text zunächst in Sätze segmentiert wird.</a:t>
            </a:r>
          </a:p>
          <a:p>
            <a:r>
              <a:rPr lang="de-DE" dirty="0" smtClean="0"/>
              <a:t>Die Polarität der Sätze wird dann einzeln ausgegeben und am Ende zusammengezählt.</a:t>
            </a:r>
          </a:p>
          <a:p>
            <a:pPr marL="0" indent="0">
              <a:buNone/>
            </a:pPr>
            <a:r>
              <a:rPr lang="de-DE" dirty="0"/>
              <a:t>&gt;&gt;&gt; </a:t>
            </a:r>
            <a:r>
              <a:rPr lang="de-DE" dirty="0" err="1"/>
              <a:t>sentiment_analysis_p</a:t>
            </a:r>
            <a:r>
              <a:rPr lang="de-DE" dirty="0">
                <a:solidFill>
                  <a:srgbClr val="00B050"/>
                </a:solidFill>
              </a:rPr>
              <a:t>("Grundsätzlich ist Sebastian </a:t>
            </a:r>
            <a:r>
              <a:rPr lang="de-DE" dirty="0" err="1">
                <a:solidFill>
                  <a:srgbClr val="00B050"/>
                </a:solidFill>
              </a:rPr>
              <a:t>Löbners</a:t>
            </a:r>
            <a:r>
              <a:rPr lang="de-DE" dirty="0">
                <a:solidFill>
                  <a:srgbClr val="00B050"/>
                </a:solidFill>
              </a:rPr>
              <a:t> Einführung in die Semantik empfehlenswert. In 10 Kapiteln, die noch weiter unterteilt sind, werden die </a:t>
            </a:r>
            <a:r>
              <a:rPr lang="de-DE" dirty="0" smtClean="0">
                <a:solidFill>
                  <a:srgbClr val="00B050"/>
                </a:solidFill>
              </a:rPr>
              <a:t>….")</a:t>
            </a:r>
            <a:endParaRPr lang="de-DE" dirty="0">
              <a:solidFill>
                <a:srgbClr val="00B050"/>
              </a:solidFill>
            </a:endParaRPr>
          </a:p>
          <a:p>
            <a:pPr marL="0" indent="0">
              <a:buNone/>
            </a:pPr>
            <a:r>
              <a:rPr lang="de-DE" dirty="0">
                <a:solidFill>
                  <a:srgbClr val="0070C0"/>
                </a:solidFill>
              </a:rPr>
              <a:t>Grundsätzlich ist Sebastian </a:t>
            </a:r>
            <a:r>
              <a:rPr lang="de-DE" dirty="0" err="1">
                <a:solidFill>
                  <a:srgbClr val="0070C0"/>
                </a:solidFill>
              </a:rPr>
              <a:t>Löbners</a:t>
            </a:r>
            <a:r>
              <a:rPr lang="de-DE" dirty="0">
                <a:solidFill>
                  <a:srgbClr val="0070C0"/>
                </a:solidFill>
              </a:rPr>
              <a:t> Einführung in die Semantik empfehlenswert. POL: 1.0</a:t>
            </a:r>
          </a:p>
          <a:p>
            <a:pPr marL="0" indent="0">
              <a:buNone/>
            </a:pPr>
            <a:r>
              <a:rPr lang="de-DE" dirty="0">
                <a:solidFill>
                  <a:srgbClr val="0070C0"/>
                </a:solidFill>
              </a:rPr>
              <a:t>In 10 Kapiteln, die noch weiter unterteilt sind, werden die grundlegenden Aspekte der Semantik angerissen und vertieft. POL: 0.0</a:t>
            </a:r>
          </a:p>
          <a:p>
            <a:pPr marL="0" indent="0">
              <a:buNone/>
            </a:pPr>
            <a:r>
              <a:rPr lang="de-DE" dirty="0">
                <a:solidFill>
                  <a:srgbClr val="0070C0"/>
                </a:solidFill>
              </a:rPr>
              <a:t>Am Ende der Kapitel gibt es dann noch weiterführende bzw. erläuternde Literaturempfehlungen und Übungsaufgaben. POL: -0.3</a:t>
            </a:r>
          </a:p>
          <a:p>
            <a:pPr marL="0" indent="0">
              <a:buNone/>
            </a:pPr>
            <a:r>
              <a:rPr lang="de-DE" dirty="0" err="1">
                <a:solidFill>
                  <a:srgbClr val="0070C0"/>
                </a:solidFill>
              </a:rPr>
              <a:t>Löbner</a:t>
            </a:r>
            <a:r>
              <a:rPr lang="de-DE" dirty="0">
                <a:solidFill>
                  <a:srgbClr val="0070C0"/>
                </a:solidFill>
              </a:rPr>
              <a:t> ist Professor für Sprachwissenschaft und das merkt man beim Lesen des Buches: POL: 0.0</a:t>
            </a:r>
          </a:p>
          <a:p>
            <a:pPr marL="0" indent="0">
              <a:buNone/>
            </a:pPr>
            <a:r>
              <a:rPr lang="de-DE" dirty="0">
                <a:solidFill>
                  <a:srgbClr val="0070C0"/>
                </a:solidFill>
              </a:rPr>
              <a:t>er weiß, wovon er spricht, das Thema wird gut vertieft, jedoch merkt man es auch an seiner oft umständlichen und komplizierten Sprache. POL: 0.30000000000000004</a:t>
            </a:r>
          </a:p>
          <a:p>
            <a:pPr marL="0" indent="0">
              <a:buNone/>
            </a:pPr>
            <a:r>
              <a:rPr lang="de-DE" dirty="0">
                <a:solidFill>
                  <a:srgbClr val="0070C0"/>
                </a:solidFill>
              </a:rPr>
              <a:t>Da hilft es dann auch nicht mehr, dass das ganze Buch sehr übersichtlich gestaltet ist und man oft veranschaulichende Grafiken und Tabellen vorgesetzt bekommt. POL: 0.7</a:t>
            </a:r>
          </a:p>
          <a:p>
            <a:pPr marL="0" indent="0">
              <a:buNone/>
            </a:pPr>
            <a:r>
              <a:rPr lang="de-DE" dirty="0">
                <a:solidFill>
                  <a:srgbClr val="0070C0"/>
                </a:solidFill>
              </a:rPr>
              <a:t>Wenn der erläuternde Text dazu in verschachtelten Sätzen serviert wird und man sich das Ganze mehrere Male durchlesen muss, ist es trotzdem schwer zu verstehen. POL: -0.7</a:t>
            </a:r>
          </a:p>
          <a:p>
            <a:pPr marL="0" indent="0">
              <a:buNone/>
            </a:pPr>
            <a:r>
              <a:rPr lang="de-DE" dirty="0">
                <a:solidFill>
                  <a:srgbClr val="0070C0"/>
                </a:solidFill>
              </a:rPr>
              <a:t>Jedoch sind die Grafiken und Tabellen sehr gut und dienen sicherlich dazu, das Thema besser zu verstehen. POL: 3.25</a:t>
            </a:r>
          </a:p>
          <a:p>
            <a:pPr marL="0" indent="0">
              <a:buNone/>
            </a:pPr>
            <a:r>
              <a:rPr lang="de-DE" dirty="0">
                <a:solidFill>
                  <a:srgbClr val="0070C0"/>
                </a:solidFill>
              </a:rPr>
              <a:t>4.25</a:t>
            </a:r>
          </a:p>
        </p:txBody>
      </p:sp>
      <p:sp>
        <p:nvSpPr>
          <p:cNvPr id="4" name="Foliennummernplatzhalter 3"/>
          <p:cNvSpPr>
            <a:spLocks noGrp="1"/>
          </p:cNvSpPr>
          <p:nvPr>
            <p:ph type="sldNum" sz="quarter" idx="12"/>
          </p:nvPr>
        </p:nvSpPr>
        <p:spPr/>
        <p:txBody>
          <a:bodyPr/>
          <a:lstStyle/>
          <a:p>
            <a:fld id="{990AD7F9-ADAE-46E7-AC5A-255D27BB8C59}" type="slidenum">
              <a:rPr lang="de-DE" smtClean="0"/>
              <a:t>149</a:t>
            </a:fld>
            <a:endParaRPr lang="de-DE"/>
          </a:p>
        </p:txBody>
      </p:sp>
    </p:spTree>
    <p:extLst>
      <p:ext uri="{BB962C8B-B14F-4D97-AF65-F5344CB8AC3E}">
        <p14:creationId xmlns:p14="http://schemas.microsoft.com/office/powerpoint/2010/main" val="2591012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Definition Opinion nach Liu</a:t>
            </a:r>
          </a:p>
        </p:txBody>
      </p:sp>
      <p:sp>
        <p:nvSpPr>
          <p:cNvPr id="3" name="Inhaltsplatzhalter 2"/>
          <p:cNvSpPr>
            <a:spLocks noGrp="1"/>
          </p:cNvSpPr>
          <p:nvPr>
            <p:ph idx="1"/>
          </p:nvPr>
        </p:nvSpPr>
        <p:spPr/>
        <p:txBody>
          <a:bodyPr/>
          <a:lstStyle/>
          <a:p>
            <a:r>
              <a:rPr lang="de-DE"/>
              <a:t>(e</a:t>
            </a:r>
            <a:r>
              <a:rPr lang="de-DE" baseline="-25000"/>
              <a:t>i</a:t>
            </a:r>
            <a:r>
              <a:rPr lang="de-DE"/>
              <a:t>, a</a:t>
            </a:r>
            <a:r>
              <a:rPr lang="de-DE" baseline="-25000"/>
              <a:t>ij</a:t>
            </a:r>
            <a:r>
              <a:rPr lang="de-DE"/>
              <a:t>, s</a:t>
            </a:r>
            <a:r>
              <a:rPr lang="de-DE" baseline="-25000"/>
              <a:t>ijkl</a:t>
            </a:r>
            <a:r>
              <a:rPr lang="de-DE"/>
              <a:t>, h</a:t>
            </a:r>
            <a:r>
              <a:rPr lang="de-DE" baseline="-25000"/>
              <a:t>k</a:t>
            </a:r>
            <a:r>
              <a:rPr lang="de-DE"/>
              <a:t>, t</a:t>
            </a:r>
            <a:r>
              <a:rPr lang="de-DE" baseline="-25000"/>
              <a:t>l</a:t>
            </a:r>
            <a:r>
              <a:rPr lang="de-DE" smtClean="0"/>
              <a:t>)</a:t>
            </a:r>
          </a:p>
          <a:p>
            <a:r>
              <a:rPr lang="de-DE"/>
              <a:t>s</a:t>
            </a:r>
            <a:r>
              <a:rPr lang="de-DE" baseline="-25000"/>
              <a:t>ijkl </a:t>
            </a:r>
            <a:r>
              <a:rPr lang="de-DE" smtClean="0"/>
              <a:t>: Meinungsäußerung (Opinion)</a:t>
            </a:r>
          </a:p>
          <a:p>
            <a:r>
              <a:rPr lang="de-DE"/>
              <a:t>e</a:t>
            </a:r>
            <a:r>
              <a:rPr lang="de-DE" baseline="-25000"/>
              <a:t>i </a:t>
            </a:r>
            <a:r>
              <a:rPr lang="de-DE" smtClean="0"/>
              <a:t>: Entität</a:t>
            </a:r>
          </a:p>
          <a:p>
            <a:r>
              <a:rPr lang="de-DE"/>
              <a:t>a</a:t>
            </a:r>
            <a:r>
              <a:rPr lang="de-DE" baseline="-25000"/>
              <a:t>ij </a:t>
            </a:r>
            <a:r>
              <a:rPr lang="de-DE" smtClean="0"/>
              <a:t>: Aspekt der Entität</a:t>
            </a:r>
          </a:p>
          <a:p>
            <a:r>
              <a:rPr lang="de-DE"/>
              <a:t>h</a:t>
            </a:r>
            <a:r>
              <a:rPr lang="de-DE" baseline="-25000"/>
              <a:t>k </a:t>
            </a:r>
            <a:r>
              <a:rPr lang="de-DE" smtClean="0"/>
              <a:t>: Meinende Person</a:t>
            </a:r>
          </a:p>
          <a:p>
            <a:r>
              <a:rPr lang="de-DE"/>
              <a:t>t</a:t>
            </a:r>
            <a:r>
              <a:rPr lang="de-DE" baseline="-25000"/>
              <a:t>l </a:t>
            </a:r>
            <a:r>
              <a:rPr lang="de-DE" smtClean="0"/>
              <a:t>: Zeit</a:t>
            </a:r>
          </a:p>
          <a:p>
            <a:endParaRPr lang="de-DE"/>
          </a:p>
        </p:txBody>
      </p:sp>
      <p:sp>
        <p:nvSpPr>
          <p:cNvPr id="4" name="Foliennummernplatzhalter 3"/>
          <p:cNvSpPr>
            <a:spLocks noGrp="1"/>
          </p:cNvSpPr>
          <p:nvPr>
            <p:ph type="sldNum" sz="quarter" idx="12"/>
          </p:nvPr>
        </p:nvSpPr>
        <p:spPr/>
        <p:txBody>
          <a:bodyPr/>
          <a:lstStyle/>
          <a:p>
            <a:fld id="{5914B6E0-F293-4DB7-91CD-CA99CA1EC231}" type="slidenum">
              <a:rPr lang="de-DE" smtClean="0"/>
              <a:t>15</a:t>
            </a:fld>
            <a:endParaRPr lang="de-DE"/>
          </a:p>
        </p:txBody>
      </p:sp>
    </p:spTree>
    <p:extLst>
      <p:ext uri="{BB962C8B-B14F-4D97-AF65-F5344CB8AC3E}">
        <p14:creationId xmlns:p14="http://schemas.microsoft.com/office/powerpoint/2010/main" val="400054468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Klassifikation von Subjektivität</a:t>
            </a:r>
            <a:endParaRPr lang="de-DE" dirty="0"/>
          </a:p>
        </p:txBody>
      </p:sp>
      <p:sp>
        <p:nvSpPr>
          <p:cNvPr id="3" name="Inhaltsplatzhalter 2"/>
          <p:cNvSpPr>
            <a:spLocks noGrp="1"/>
          </p:cNvSpPr>
          <p:nvPr>
            <p:ph idx="1"/>
          </p:nvPr>
        </p:nvSpPr>
        <p:spPr/>
        <p:txBody>
          <a:bodyPr>
            <a:normAutofit/>
          </a:bodyPr>
          <a:lstStyle/>
          <a:p>
            <a:r>
              <a:rPr lang="de-DE" dirty="0" smtClean="0"/>
              <a:t>Ziel: </a:t>
            </a:r>
            <a:r>
              <a:rPr lang="de-DE" b="1" dirty="0" smtClean="0"/>
              <a:t>Sätze</a:t>
            </a:r>
            <a:r>
              <a:rPr lang="de-DE" dirty="0" smtClean="0"/>
              <a:t> als </a:t>
            </a:r>
            <a:r>
              <a:rPr lang="de-DE" i="1" dirty="0" smtClean="0"/>
              <a:t>subjektiv oder objektiv </a:t>
            </a:r>
            <a:r>
              <a:rPr lang="de-DE" dirty="0" smtClean="0"/>
              <a:t>klassifizieren</a:t>
            </a:r>
          </a:p>
          <a:p>
            <a:pPr lvl="1"/>
            <a:r>
              <a:rPr lang="en-US" dirty="0"/>
              <a:t>S</a:t>
            </a:r>
            <a:r>
              <a:rPr lang="en-US" dirty="0" smtClean="0"/>
              <a:t>upervised Learning:</a:t>
            </a:r>
            <a:endParaRPr lang="en-US" dirty="0"/>
          </a:p>
          <a:p>
            <a:pPr lvl="2"/>
            <a:r>
              <a:rPr lang="en-US" dirty="0" smtClean="0"/>
              <a:t>Naive </a:t>
            </a:r>
            <a:r>
              <a:rPr lang="en-US" dirty="0"/>
              <a:t>Bayes </a:t>
            </a:r>
            <a:r>
              <a:rPr lang="en-US" dirty="0" smtClean="0"/>
              <a:t>Classifier</a:t>
            </a:r>
            <a:endParaRPr lang="en-US" dirty="0"/>
          </a:p>
          <a:p>
            <a:pPr lvl="2"/>
            <a:r>
              <a:rPr lang="en-US" dirty="0"/>
              <a:t>plus </a:t>
            </a:r>
            <a:r>
              <a:rPr lang="en-US" dirty="0" err="1" smtClean="0"/>
              <a:t>Markierungen</a:t>
            </a:r>
            <a:r>
              <a:rPr lang="en-US" dirty="0" smtClean="0"/>
              <a:t> von </a:t>
            </a:r>
            <a:r>
              <a:rPr lang="en-US" dirty="0" err="1" smtClean="0"/>
              <a:t>Pronomen</a:t>
            </a:r>
            <a:r>
              <a:rPr lang="en-US" dirty="0" smtClean="0"/>
              <a:t>, </a:t>
            </a:r>
            <a:r>
              <a:rPr lang="en-US" dirty="0" err="1" smtClean="0"/>
              <a:t>Adjektiven</a:t>
            </a:r>
            <a:r>
              <a:rPr lang="en-US" dirty="0" smtClean="0"/>
              <a:t>, </a:t>
            </a:r>
            <a:r>
              <a:rPr lang="en-US" dirty="0" err="1" smtClean="0"/>
              <a:t>Modalverben</a:t>
            </a:r>
            <a:r>
              <a:rPr lang="en-US" dirty="0" smtClean="0"/>
              <a:t> </a:t>
            </a:r>
            <a:r>
              <a:rPr lang="en-US" dirty="0" err="1" smtClean="0"/>
              <a:t>usw</a:t>
            </a:r>
            <a:r>
              <a:rPr lang="en-US" dirty="0" smtClean="0"/>
              <a:t>.</a:t>
            </a:r>
            <a:endParaRPr lang="en-US" dirty="0"/>
          </a:p>
          <a:p>
            <a:pPr lvl="1"/>
            <a:r>
              <a:rPr lang="en-US" dirty="0" smtClean="0"/>
              <a:t>Unsupervised Learning:</a:t>
            </a:r>
            <a:endParaRPr lang="en-US" dirty="0"/>
          </a:p>
          <a:p>
            <a:pPr lvl="2"/>
            <a:r>
              <a:rPr lang="en-US" dirty="0" err="1" smtClean="0"/>
              <a:t>Subjektive</a:t>
            </a:r>
            <a:r>
              <a:rPr lang="en-US" dirty="0" smtClean="0"/>
              <a:t> </a:t>
            </a:r>
            <a:r>
              <a:rPr lang="en-US" dirty="0" err="1" smtClean="0"/>
              <a:t>Phrasen</a:t>
            </a:r>
            <a:r>
              <a:rPr lang="en-US" dirty="0" smtClean="0"/>
              <a:t> </a:t>
            </a:r>
            <a:r>
              <a:rPr lang="en-US" dirty="0" err="1" smtClean="0"/>
              <a:t>im</a:t>
            </a:r>
            <a:r>
              <a:rPr lang="en-US" dirty="0" smtClean="0"/>
              <a:t> </a:t>
            </a:r>
            <a:r>
              <a:rPr lang="en-US" dirty="0" err="1" smtClean="0"/>
              <a:t>Satz</a:t>
            </a:r>
            <a:endParaRPr lang="en-US" dirty="0"/>
          </a:p>
          <a:p>
            <a:pPr lvl="2"/>
            <a:r>
              <a:rPr lang="en-US" dirty="0" smtClean="0"/>
              <a:t>Pattern Rules (</a:t>
            </a:r>
            <a:r>
              <a:rPr lang="en-US" dirty="0" err="1" smtClean="0"/>
              <a:t>z.B</a:t>
            </a:r>
            <a:r>
              <a:rPr lang="en-US" dirty="0" smtClean="0"/>
              <a:t>. &lt;Subj</a:t>
            </a:r>
            <a:r>
              <a:rPr lang="en-US" dirty="0"/>
              <a:t>&gt; </a:t>
            </a:r>
            <a:r>
              <a:rPr lang="en-US" dirty="0" err="1" smtClean="0"/>
              <a:t>Passiv</a:t>
            </a:r>
            <a:r>
              <a:rPr lang="en-US" dirty="0" smtClean="0"/>
              <a:t>-Verb)</a:t>
            </a:r>
          </a:p>
          <a:p>
            <a:pPr lvl="2"/>
            <a:r>
              <a:rPr lang="en-US" dirty="0" err="1" smtClean="0"/>
              <a:t>Suche</a:t>
            </a:r>
            <a:r>
              <a:rPr lang="en-US" dirty="0" smtClean="0"/>
              <a:t> </a:t>
            </a:r>
            <a:r>
              <a:rPr lang="en-US" dirty="0" err="1" smtClean="0"/>
              <a:t>nach</a:t>
            </a:r>
            <a:r>
              <a:rPr lang="en-US" dirty="0" smtClean="0"/>
              <a:t> </a:t>
            </a:r>
            <a:r>
              <a:rPr lang="en-US" dirty="0" err="1" smtClean="0"/>
              <a:t>graduierbaren</a:t>
            </a:r>
            <a:r>
              <a:rPr lang="en-US" dirty="0" smtClean="0"/>
              <a:t> </a:t>
            </a:r>
            <a:r>
              <a:rPr lang="en-US" dirty="0" err="1" smtClean="0"/>
              <a:t>Adjektiven</a:t>
            </a:r>
            <a:r>
              <a:rPr lang="en-US" dirty="0" smtClean="0"/>
              <a:t> </a:t>
            </a:r>
            <a:r>
              <a:rPr lang="en-US" dirty="0" err="1" smtClean="0"/>
              <a:t>im</a:t>
            </a:r>
            <a:r>
              <a:rPr lang="en-US" dirty="0" smtClean="0"/>
              <a:t> </a:t>
            </a:r>
            <a:r>
              <a:rPr lang="en-US" dirty="0" err="1" smtClean="0"/>
              <a:t>Satz</a:t>
            </a:r>
            <a:endParaRPr lang="en-US" dirty="0"/>
          </a:p>
          <a:p>
            <a:pPr lvl="1"/>
            <a:r>
              <a:rPr lang="en-US" dirty="0" err="1" smtClean="0"/>
              <a:t>Satzähnlichkeiten</a:t>
            </a:r>
            <a:r>
              <a:rPr lang="en-US" dirty="0" smtClean="0"/>
              <a:t>:</a:t>
            </a:r>
            <a:endParaRPr lang="en-US" dirty="0"/>
          </a:p>
          <a:p>
            <a:pPr lvl="2"/>
            <a:r>
              <a:rPr lang="en-US" dirty="0" err="1" smtClean="0"/>
              <a:t>Suche</a:t>
            </a:r>
            <a:r>
              <a:rPr lang="en-US" dirty="0" smtClean="0"/>
              <a:t> </a:t>
            </a:r>
            <a:r>
              <a:rPr lang="en-US" dirty="0" err="1" smtClean="0"/>
              <a:t>nach</a:t>
            </a:r>
            <a:r>
              <a:rPr lang="en-US" dirty="0" smtClean="0"/>
              <a:t> </a:t>
            </a:r>
            <a:r>
              <a:rPr lang="en-US" dirty="0" err="1" smtClean="0"/>
              <a:t>Sätzen</a:t>
            </a:r>
            <a:r>
              <a:rPr lang="en-US" dirty="0" smtClean="0"/>
              <a:t>, die </a:t>
            </a:r>
            <a:r>
              <a:rPr lang="en-US" dirty="0" err="1" smtClean="0"/>
              <a:t>ähnlich</a:t>
            </a:r>
            <a:r>
              <a:rPr lang="en-US" dirty="0" smtClean="0"/>
              <a:t> </a:t>
            </a:r>
            <a:r>
              <a:rPr lang="en-US" dirty="0" err="1" smtClean="0"/>
              <a:t>solchen</a:t>
            </a:r>
            <a:r>
              <a:rPr lang="en-US" dirty="0" smtClean="0"/>
              <a:t> </a:t>
            </a:r>
            <a:r>
              <a:rPr lang="en-US" dirty="0" err="1" smtClean="0"/>
              <a:t>sind</a:t>
            </a:r>
            <a:r>
              <a:rPr lang="en-US" dirty="0" smtClean="0"/>
              <a:t>, die </a:t>
            </a:r>
            <a:r>
              <a:rPr lang="en-US" dirty="0" err="1" smtClean="0"/>
              <a:t>schon</a:t>
            </a:r>
            <a:r>
              <a:rPr lang="en-US" dirty="0" smtClean="0"/>
              <a:t> </a:t>
            </a:r>
            <a:r>
              <a:rPr lang="en-US" dirty="0" err="1" smtClean="0"/>
              <a:t>klassifiziert</a:t>
            </a:r>
            <a:r>
              <a:rPr lang="en-US" dirty="0" smtClean="0"/>
              <a:t> </a:t>
            </a:r>
            <a:r>
              <a:rPr lang="en-US" dirty="0" err="1" smtClean="0"/>
              <a:t>wurden</a:t>
            </a:r>
            <a:r>
              <a:rPr lang="en-US" dirty="0" smtClean="0"/>
              <a:t>.</a:t>
            </a:r>
          </a:p>
          <a:p>
            <a:pPr lvl="1"/>
            <a:r>
              <a:rPr lang="en-US" dirty="0" err="1" smtClean="0"/>
              <a:t>Nutzung</a:t>
            </a:r>
            <a:r>
              <a:rPr lang="en-US" dirty="0" smtClean="0"/>
              <a:t>  von Hashtags und Emoticons</a:t>
            </a:r>
            <a:endParaRPr lang="en-US" dirty="0"/>
          </a:p>
        </p:txBody>
      </p:sp>
      <p:sp>
        <p:nvSpPr>
          <p:cNvPr id="4" name="Foliennummernplatzhalter 3"/>
          <p:cNvSpPr>
            <a:spLocks noGrp="1"/>
          </p:cNvSpPr>
          <p:nvPr>
            <p:ph type="sldNum" sz="quarter" idx="12"/>
          </p:nvPr>
        </p:nvSpPr>
        <p:spPr/>
        <p:txBody>
          <a:bodyPr/>
          <a:lstStyle/>
          <a:p>
            <a:fld id="{BA021361-1B70-4E07-8C05-C76F785F19DA}" type="slidenum">
              <a:rPr lang="de-DE" smtClean="0"/>
              <a:t>150</a:t>
            </a:fld>
            <a:endParaRPr lang="de-DE"/>
          </a:p>
        </p:txBody>
      </p:sp>
    </p:spTree>
    <p:extLst>
      <p:ext uri="{BB962C8B-B14F-4D97-AF65-F5344CB8AC3E}">
        <p14:creationId xmlns:p14="http://schemas.microsoft.com/office/powerpoint/2010/main" val="302284433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Sentiment-Klassifikation im Satz</a:t>
            </a:r>
            <a:endParaRPr lang="de-DE" dirty="0"/>
          </a:p>
        </p:txBody>
      </p:sp>
      <p:sp>
        <p:nvSpPr>
          <p:cNvPr id="3" name="Inhaltsplatzhalter 2"/>
          <p:cNvSpPr>
            <a:spLocks noGrp="1"/>
          </p:cNvSpPr>
          <p:nvPr>
            <p:ph idx="1"/>
          </p:nvPr>
        </p:nvSpPr>
        <p:spPr/>
        <p:txBody>
          <a:bodyPr>
            <a:normAutofit fontScale="92500" lnSpcReduction="10000"/>
          </a:bodyPr>
          <a:lstStyle/>
          <a:p>
            <a:r>
              <a:rPr lang="de-DE" dirty="0" smtClean="0"/>
              <a:t>Basis: Sätze sind als subjektiv klassifiziert</a:t>
            </a:r>
          </a:p>
          <a:p>
            <a:r>
              <a:rPr lang="de-DE" dirty="0" smtClean="0"/>
              <a:t>Ziel: </a:t>
            </a:r>
            <a:r>
              <a:rPr lang="de-DE" b="1" dirty="0" smtClean="0"/>
              <a:t>Klassifikation</a:t>
            </a:r>
            <a:r>
              <a:rPr lang="de-DE" dirty="0" smtClean="0"/>
              <a:t> als </a:t>
            </a:r>
            <a:r>
              <a:rPr lang="de-DE" i="1" dirty="0" smtClean="0"/>
              <a:t>positiv oder negativ</a:t>
            </a:r>
          </a:p>
          <a:p>
            <a:r>
              <a:rPr lang="de-DE" dirty="0" smtClean="0"/>
              <a:t>Annahme: </a:t>
            </a:r>
            <a:r>
              <a:rPr lang="en-US" dirty="0" smtClean="0"/>
              <a:t>1 </a:t>
            </a:r>
            <a:r>
              <a:rPr lang="en-US" dirty="0" err="1" smtClean="0"/>
              <a:t>Satz</a:t>
            </a:r>
            <a:r>
              <a:rPr lang="en-US" dirty="0" smtClean="0"/>
              <a:t> ≙ 1 </a:t>
            </a:r>
            <a:r>
              <a:rPr lang="en-US" dirty="0" err="1" smtClean="0"/>
              <a:t>Meinung</a:t>
            </a:r>
            <a:r>
              <a:rPr lang="en-US" dirty="0" smtClean="0"/>
              <a:t>, 1 Opinion </a:t>
            </a:r>
            <a:r>
              <a:rPr lang="en-US" dirty="0"/>
              <a:t>H</a:t>
            </a:r>
            <a:r>
              <a:rPr lang="en-US" dirty="0" smtClean="0"/>
              <a:t>older</a:t>
            </a:r>
            <a:endParaRPr lang="de-DE" dirty="0" smtClean="0"/>
          </a:p>
          <a:p>
            <a:r>
              <a:rPr lang="de-DE" dirty="0" smtClean="0"/>
              <a:t>Methoden:</a:t>
            </a:r>
          </a:p>
          <a:p>
            <a:pPr lvl="1"/>
            <a:r>
              <a:rPr lang="de-DE" dirty="0" err="1" smtClean="0"/>
              <a:t>Supervised</a:t>
            </a:r>
            <a:r>
              <a:rPr lang="de-DE" dirty="0" smtClean="0"/>
              <a:t> Learning</a:t>
            </a:r>
          </a:p>
          <a:p>
            <a:pPr lvl="2"/>
            <a:r>
              <a:rPr lang="de-DE" dirty="0" smtClean="0"/>
              <a:t>automatisches Lernen auf annotierten Daten</a:t>
            </a:r>
          </a:p>
          <a:p>
            <a:pPr lvl="1"/>
            <a:r>
              <a:rPr lang="de-DE" dirty="0" smtClean="0"/>
              <a:t>Semi-</a:t>
            </a:r>
            <a:r>
              <a:rPr lang="de-DE" dirty="0" err="1" smtClean="0"/>
              <a:t>Supervised</a:t>
            </a:r>
            <a:r>
              <a:rPr lang="de-DE" dirty="0" smtClean="0"/>
              <a:t> Learning</a:t>
            </a:r>
          </a:p>
          <a:p>
            <a:pPr lvl="2"/>
            <a:r>
              <a:rPr lang="de-DE" dirty="0" smtClean="0"/>
              <a:t>kleine Menge von annotierten Daten + große Menge von nicht annotierten Daten</a:t>
            </a:r>
          </a:p>
          <a:p>
            <a:pPr lvl="2"/>
            <a:r>
              <a:rPr lang="de-DE" dirty="0" smtClean="0"/>
              <a:t>Daten annotiert auf Dokumentebene + Sätze in diesen Dokumenten</a:t>
            </a:r>
          </a:p>
          <a:p>
            <a:pPr lvl="1"/>
            <a:r>
              <a:rPr lang="de-DE" dirty="0" smtClean="0"/>
              <a:t>Lexikon-basierte Algorithmen</a:t>
            </a:r>
          </a:p>
          <a:p>
            <a:pPr lvl="2"/>
            <a:r>
              <a:rPr lang="de-DE" dirty="0" smtClean="0"/>
              <a:t>Sentiment-Wörter, </a:t>
            </a:r>
            <a:r>
              <a:rPr lang="de-DE" dirty="0" err="1" smtClean="0"/>
              <a:t>WordNet</a:t>
            </a:r>
            <a:endParaRPr lang="de-DE" dirty="0" smtClean="0"/>
          </a:p>
          <a:p>
            <a:pPr lvl="2"/>
            <a:r>
              <a:rPr lang="de-DE" dirty="0" smtClean="0"/>
              <a:t>Negationen einbeziehen</a:t>
            </a:r>
          </a:p>
          <a:p>
            <a:pPr lvl="2"/>
            <a:endParaRPr lang="de-DE" dirty="0"/>
          </a:p>
        </p:txBody>
      </p:sp>
      <p:sp>
        <p:nvSpPr>
          <p:cNvPr id="4" name="Foliennummernplatzhalter 3"/>
          <p:cNvSpPr>
            <a:spLocks noGrp="1"/>
          </p:cNvSpPr>
          <p:nvPr>
            <p:ph type="sldNum" sz="quarter" idx="12"/>
          </p:nvPr>
        </p:nvSpPr>
        <p:spPr/>
        <p:txBody>
          <a:bodyPr/>
          <a:lstStyle/>
          <a:p>
            <a:fld id="{BA021361-1B70-4E07-8C05-C76F785F19DA}" type="slidenum">
              <a:rPr lang="de-DE" smtClean="0"/>
              <a:t>151</a:t>
            </a:fld>
            <a:endParaRPr lang="de-DE"/>
          </a:p>
        </p:txBody>
      </p:sp>
    </p:spTree>
    <p:extLst>
      <p:ext uri="{BB962C8B-B14F-4D97-AF65-F5344CB8AC3E}">
        <p14:creationId xmlns:p14="http://schemas.microsoft.com/office/powerpoint/2010/main" val="278233068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Opinion Mining auf </a:t>
            </a:r>
            <a:r>
              <a:rPr lang="de-DE" dirty="0" smtClean="0"/>
              <a:t>Satzebene: Probleme</a:t>
            </a:r>
            <a:endParaRPr lang="de-DE" dirty="0"/>
          </a:p>
        </p:txBody>
      </p:sp>
      <p:sp>
        <p:nvSpPr>
          <p:cNvPr id="3" name="Inhaltsplatzhalter 2"/>
          <p:cNvSpPr>
            <a:spLocks noGrp="1"/>
          </p:cNvSpPr>
          <p:nvPr>
            <p:ph idx="1"/>
          </p:nvPr>
        </p:nvSpPr>
        <p:spPr/>
        <p:txBody>
          <a:bodyPr>
            <a:normAutofit fontScale="92500" lnSpcReduction="10000"/>
          </a:bodyPr>
          <a:lstStyle/>
          <a:p>
            <a:r>
              <a:rPr lang="de-DE" dirty="0" smtClean="0"/>
              <a:t>Fragesätze:</a:t>
            </a:r>
          </a:p>
          <a:p>
            <a:pPr lvl="1"/>
            <a:r>
              <a:rPr lang="de-DE" i="1" dirty="0" smtClean="0"/>
              <a:t>Kennt jemand einen guten Laptop?</a:t>
            </a:r>
          </a:p>
          <a:p>
            <a:r>
              <a:rPr lang="de-DE" dirty="0" smtClean="0"/>
              <a:t>Bedingungssätze:</a:t>
            </a:r>
          </a:p>
          <a:p>
            <a:pPr lvl="1"/>
            <a:r>
              <a:rPr lang="de-DE" i="1" dirty="0"/>
              <a:t>Auch wenn mich die Rückblicke nicht sonderlich interessierten, fand ich dieses Buch lesenswert</a:t>
            </a:r>
            <a:r>
              <a:rPr lang="de-DE" i="1" dirty="0" smtClean="0"/>
              <a:t>.</a:t>
            </a:r>
          </a:p>
          <a:p>
            <a:pPr lvl="1"/>
            <a:r>
              <a:rPr lang="de-DE" i="1" dirty="0"/>
              <a:t>Der Sprachduktus ist kurzweilig und </a:t>
            </a:r>
            <a:r>
              <a:rPr lang="de-DE" i="1" dirty="0" err="1"/>
              <a:t>läßt</a:t>
            </a:r>
            <a:r>
              <a:rPr lang="de-DE" i="1" dirty="0"/>
              <a:t> den Leser eigentlich das ganze Buch über lächeln, wenn er sich nicht gerade über die Unwahrscheinlichkeit des Zufalls innerlich aufregt</a:t>
            </a:r>
            <a:r>
              <a:rPr lang="de-DE" i="1" dirty="0" smtClean="0"/>
              <a:t>.</a:t>
            </a:r>
          </a:p>
          <a:p>
            <a:pPr lvl="1"/>
            <a:r>
              <a:rPr lang="de-DE" i="1" dirty="0"/>
              <a:t>Wenn das ein Beitrag dafür war, dann war auch das ein gutes </a:t>
            </a:r>
            <a:r>
              <a:rPr lang="de-DE" i="1" dirty="0" smtClean="0"/>
              <a:t>Buch.</a:t>
            </a:r>
          </a:p>
          <a:p>
            <a:pPr lvl="1"/>
            <a:r>
              <a:rPr lang="de-DE" i="1" dirty="0"/>
              <a:t>Das Buch konnte mich zeitweise richtig gut unterhalten, wenn nicht die Politik eine solch große Rolle gespielt hätte</a:t>
            </a:r>
            <a:r>
              <a:rPr lang="de-DE" dirty="0" smtClean="0"/>
              <a:t>.</a:t>
            </a:r>
          </a:p>
          <a:p>
            <a:r>
              <a:rPr lang="de-DE" dirty="0" smtClean="0"/>
              <a:t>Methoden für Deklarativsätze sind hier nicht anwendbar</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152</a:t>
            </a:fld>
            <a:endParaRPr lang="de-DE"/>
          </a:p>
        </p:txBody>
      </p:sp>
    </p:spTree>
    <p:extLst>
      <p:ext uri="{BB962C8B-B14F-4D97-AF65-F5344CB8AC3E}">
        <p14:creationId xmlns:p14="http://schemas.microsoft.com/office/powerpoint/2010/main" val="227802763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Aber das ist abhängig von der Domäne!</a:t>
            </a:r>
            <a:endParaRPr lang="de-DE" dirty="0"/>
          </a:p>
        </p:txBody>
      </p:sp>
      <p:sp>
        <p:nvSpPr>
          <p:cNvPr id="3" name="Inhaltsplatzhalter 2"/>
          <p:cNvSpPr>
            <a:spLocks noGrp="1"/>
          </p:cNvSpPr>
          <p:nvPr>
            <p:ph idx="1"/>
          </p:nvPr>
        </p:nvSpPr>
        <p:spPr/>
        <p:txBody>
          <a:bodyPr/>
          <a:lstStyle/>
          <a:p>
            <a:r>
              <a:rPr lang="de-DE" i="1" dirty="0"/>
              <a:t>RT @Banane0711: @</a:t>
            </a:r>
            <a:r>
              <a:rPr lang="de-DE" i="1" dirty="0" err="1"/>
              <a:t>danintown</a:t>
            </a:r>
            <a:r>
              <a:rPr lang="de-DE" i="1" dirty="0"/>
              <a:t> Warum durfte die Bahn am Nordbahnhof ungehindert mehrere Tausend Eidechsen töten</a:t>
            </a:r>
            <a:r>
              <a:rPr lang="de-DE" i="1" dirty="0" smtClean="0"/>
              <a:t>?</a:t>
            </a:r>
          </a:p>
          <a:p>
            <a:r>
              <a:rPr lang="de-DE" i="1" dirty="0"/>
              <a:t>Kann man diesen ganzen Scheiß </a:t>
            </a:r>
            <a:r>
              <a:rPr lang="de-DE" i="1" dirty="0" smtClean="0"/>
              <a:t>noch glauben..?</a:t>
            </a:r>
          </a:p>
          <a:p>
            <a:r>
              <a:rPr lang="de-DE" i="1" dirty="0"/>
              <a:t>#S21 # Bahn #Rückbau - nein, doch, oh - ist nicht barrierefrei. War der Zensor "beantworte die Frage nicht!" pinkeln?</a:t>
            </a:r>
          </a:p>
        </p:txBody>
      </p:sp>
      <p:sp>
        <p:nvSpPr>
          <p:cNvPr id="4" name="Foliennummernplatzhalter 3"/>
          <p:cNvSpPr>
            <a:spLocks noGrp="1"/>
          </p:cNvSpPr>
          <p:nvPr>
            <p:ph type="sldNum" sz="quarter" idx="12"/>
          </p:nvPr>
        </p:nvSpPr>
        <p:spPr/>
        <p:txBody>
          <a:bodyPr/>
          <a:lstStyle/>
          <a:p>
            <a:fld id="{990AD7F9-ADAE-46E7-AC5A-255D27BB8C59}" type="slidenum">
              <a:rPr lang="de-DE" smtClean="0"/>
              <a:t>153</a:t>
            </a:fld>
            <a:endParaRPr lang="de-DE"/>
          </a:p>
        </p:txBody>
      </p:sp>
    </p:spTree>
    <p:extLst>
      <p:ext uri="{BB962C8B-B14F-4D97-AF65-F5344CB8AC3E}">
        <p14:creationId xmlns:p14="http://schemas.microsoft.com/office/powerpoint/2010/main" val="338652800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Negationen</a:t>
            </a:r>
            <a:endParaRPr lang="de-DE" dirty="0"/>
          </a:p>
        </p:txBody>
      </p:sp>
      <p:sp>
        <p:nvSpPr>
          <p:cNvPr id="3" name="Inhaltsplatzhalter 2"/>
          <p:cNvSpPr>
            <a:spLocks noGrp="1"/>
          </p:cNvSpPr>
          <p:nvPr>
            <p:ph idx="1"/>
          </p:nvPr>
        </p:nvSpPr>
        <p:spPr/>
        <p:txBody>
          <a:bodyPr>
            <a:normAutofit/>
          </a:bodyPr>
          <a:lstStyle/>
          <a:p>
            <a:r>
              <a:rPr lang="de-DE" dirty="0" smtClean="0"/>
              <a:t>Sentiment-Wörter, die negiert die gegenteilige Polarität haben:</a:t>
            </a:r>
          </a:p>
          <a:p>
            <a:pPr lvl="1"/>
            <a:r>
              <a:rPr lang="de-DE" dirty="0" smtClean="0"/>
              <a:t>gut – nicht gut</a:t>
            </a:r>
          </a:p>
          <a:p>
            <a:pPr lvl="1"/>
            <a:r>
              <a:rPr lang="de-DE" dirty="0" smtClean="0"/>
              <a:t>schlecht – nicht schlecht</a:t>
            </a:r>
          </a:p>
          <a:p>
            <a:r>
              <a:rPr lang="de-DE" dirty="0" smtClean="0"/>
              <a:t>Sentiment-Wörter, die negiert eine abgeschwächte Polarität haben:</a:t>
            </a:r>
          </a:p>
          <a:p>
            <a:pPr lvl="1"/>
            <a:r>
              <a:rPr lang="de-DE" dirty="0" smtClean="0"/>
              <a:t>super – nicht super</a:t>
            </a:r>
          </a:p>
          <a:p>
            <a:pPr lvl="1"/>
            <a:r>
              <a:rPr lang="de-DE" dirty="0" smtClean="0"/>
              <a:t>toll – nicht so toll</a:t>
            </a:r>
          </a:p>
          <a:p>
            <a:pPr lvl="1"/>
            <a:r>
              <a:rPr lang="de-DE" dirty="0" smtClean="0"/>
              <a:t>schrecklich – nicht schrecklich </a:t>
            </a:r>
            <a:endParaRPr lang="de-DE" dirty="0"/>
          </a:p>
        </p:txBody>
      </p:sp>
      <p:sp>
        <p:nvSpPr>
          <p:cNvPr id="4" name="Rechteck 3"/>
          <p:cNvSpPr/>
          <p:nvPr/>
        </p:nvSpPr>
        <p:spPr>
          <a:xfrm>
            <a:off x="1849016" y="6246604"/>
            <a:ext cx="7560840" cy="369332"/>
          </a:xfrm>
          <a:prstGeom prst="rect">
            <a:avLst/>
          </a:prstGeom>
        </p:spPr>
        <p:txBody>
          <a:bodyPr wrap="square">
            <a:spAutoFit/>
          </a:bodyPr>
          <a:lstStyle/>
          <a:p>
            <a:r>
              <a:rPr lang="de-DE"/>
              <a:t>http://sentiment.christopherpotts.net/lingstruc.html</a:t>
            </a:r>
          </a:p>
        </p:txBody>
      </p:sp>
      <p:sp>
        <p:nvSpPr>
          <p:cNvPr id="5" name="Foliennummernplatzhalter 4"/>
          <p:cNvSpPr>
            <a:spLocks noGrp="1"/>
          </p:cNvSpPr>
          <p:nvPr>
            <p:ph type="sldNum" sz="quarter" idx="12"/>
          </p:nvPr>
        </p:nvSpPr>
        <p:spPr/>
        <p:txBody>
          <a:bodyPr/>
          <a:lstStyle/>
          <a:p>
            <a:fld id="{F38EE9BD-0077-4668-82D2-15B722E565AA}" type="slidenum">
              <a:rPr lang="de-DE" smtClean="0"/>
              <a:t>154</a:t>
            </a:fld>
            <a:endParaRPr lang="de-DE"/>
          </a:p>
        </p:txBody>
      </p:sp>
    </p:spTree>
    <p:extLst>
      <p:ext uri="{BB962C8B-B14F-4D97-AF65-F5344CB8AC3E}">
        <p14:creationId xmlns:p14="http://schemas.microsoft.com/office/powerpoint/2010/main" val="30669377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Negationen</a:t>
            </a:r>
            <a:endParaRPr lang="de-DE" dirty="0"/>
          </a:p>
        </p:txBody>
      </p:sp>
      <p:sp>
        <p:nvSpPr>
          <p:cNvPr id="3" name="Inhaltsplatzhalter 2"/>
          <p:cNvSpPr>
            <a:spLocks noGrp="1"/>
          </p:cNvSpPr>
          <p:nvPr>
            <p:ph idx="1"/>
          </p:nvPr>
        </p:nvSpPr>
        <p:spPr/>
        <p:txBody>
          <a:bodyPr/>
          <a:lstStyle/>
          <a:p>
            <a:r>
              <a:rPr lang="de-DE" dirty="0" smtClean="0"/>
              <a:t>Diversität der negierten Ausdrücke:</a:t>
            </a:r>
          </a:p>
          <a:p>
            <a:pPr lvl="1"/>
            <a:r>
              <a:rPr lang="de-DE" i="1" dirty="0" smtClean="0"/>
              <a:t>Mir hat es keinen Spaß gemacht.</a:t>
            </a:r>
          </a:p>
          <a:p>
            <a:pPr lvl="1"/>
            <a:r>
              <a:rPr lang="de-DE" i="1" dirty="0" smtClean="0"/>
              <a:t>Mir macht es nie Spaß.</a:t>
            </a:r>
          </a:p>
          <a:p>
            <a:pPr lvl="1"/>
            <a:r>
              <a:rPr lang="de-DE" i="1" dirty="0" smtClean="0"/>
              <a:t>Niemandem macht das Spaß.</a:t>
            </a:r>
          </a:p>
          <a:p>
            <a:pPr lvl="1"/>
            <a:r>
              <a:rPr lang="de-DE" i="1" dirty="0" smtClean="0"/>
              <a:t>Ich denke nicht, dass mir das Spaß macht</a:t>
            </a:r>
            <a:r>
              <a:rPr lang="de-DE" dirty="0" smtClean="0"/>
              <a:t>.</a:t>
            </a:r>
          </a:p>
          <a:p>
            <a:endParaRPr lang="de-DE" dirty="0"/>
          </a:p>
        </p:txBody>
      </p:sp>
      <p:sp>
        <p:nvSpPr>
          <p:cNvPr id="4" name="Rechteck 3"/>
          <p:cNvSpPr/>
          <p:nvPr/>
        </p:nvSpPr>
        <p:spPr>
          <a:xfrm>
            <a:off x="1849016" y="6246604"/>
            <a:ext cx="7560840" cy="369332"/>
          </a:xfrm>
          <a:prstGeom prst="rect">
            <a:avLst/>
          </a:prstGeom>
        </p:spPr>
        <p:txBody>
          <a:bodyPr wrap="square">
            <a:spAutoFit/>
          </a:bodyPr>
          <a:lstStyle/>
          <a:p>
            <a:r>
              <a:rPr lang="de-DE" dirty="0"/>
              <a:t>http://sentiment.christopherpotts.net/lingstruc.html</a:t>
            </a:r>
          </a:p>
        </p:txBody>
      </p:sp>
      <p:sp>
        <p:nvSpPr>
          <p:cNvPr id="5" name="Foliennummernplatzhalter 4"/>
          <p:cNvSpPr>
            <a:spLocks noGrp="1"/>
          </p:cNvSpPr>
          <p:nvPr>
            <p:ph type="sldNum" sz="quarter" idx="12"/>
          </p:nvPr>
        </p:nvSpPr>
        <p:spPr/>
        <p:txBody>
          <a:bodyPr/>
          <a:lstStyle/>
          <a:p>
            <a:fld id="{F38EE9BD-0077-4668-82D2-15B722E565AA}" type="slidenum">
              <a:rPr lang="de-DE" smtClean="0"/>
              <a:t>155</a:t>
            </a:fld>
            <a:endParaRPr lang="de-DE" dirty="0"/>
          </a:p>
        </p:txBody>
      </p:sp>
    </p:spTree>
    <p:extLst>
      <p:ext uri="{BB962C8B-B14F-4D97-AF65-F5344CB8AC3E}">
        <p14:creationId xmlns:p14="http://schemas.microsoft.com/office/powerpoint/2010/main" val="28187112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600" dirty="0"/>
              <a:t>Negation ohne Grammatikanalyse: Potts</a:t>
            </a:r>
          </a:p>
        </p:txBody>
      </p:sp>
      <p:sp>
        <p:nvSpPr>
          <p:cNvPr id="3" name="Inhaltsplatzhalter 2"/>
          <p:cNvSpPr>
            <a:spLocks noGrp="1"/>
          </p:cNvSpPr>
          <p:nvPr>
            <p:ph idx="1"/>
          </p:nvPr>
        </p:nvSpPr>
        <p:spPr/>
        <p:txBody>
          <a:bodyPr/>
          <a:lstStyle/>
          <a:p>
            <a:r>
              <a:rPr lang="de-DE" smtClean="0"/>
              <a:t>Ein _neg an jedes Wort zwischen der Negation und dem nächsten Satzzeichen hängen:</a:t>
            </a:r>
          </a:p>
          <a:p>
            <a:pPr marL="742950" lvl="2" indent="-342900">
              <a:buFont typeface="Symbol" panose="05050102010706020507" pitchFamily="18" charset="2"/>
              <a:buChar char="-"/>
            </a:pPr>
            <a:r>
              <a:rPr lang="de-DE" i="1"/>
              <a:t>Niemandem macht das Spaß.</a:t>
            </a:r>
          </a:p>
          <a:p>
            <a:pPr lvl="2"/>
            <a:r>
              <a:rPr lang="de-DE" i="1"/>
              <a:t>Niemandem</a:t>
            </a:r>
          </a:p>
          <a:p>
            <a:pPr lvl="2"/>
            <a:r>
              <a:rPr lang="de-DE" i="1"/>
              <a:t>macht_neg</a:t>
            </a:r>
          </a:p>
          <a:p>
            <a:pPr lvl="2"/>
            <a:r>
              <a:rPr lang="de-DE" i="1"/>
              <a:t>das_neg</a:t>
            </a:r>
          </a:p>
          <a:p>
            <a:pPr lvl="2"/>
            <a:r>
              <a:rPr lang="de-DE" i="1"/>
              <a:t>Spaß_neg</a:t>
            </a:r>
          </a:p>
          <a:p>
            <a:endParaRPr lang="de-DE" i="1"/>
          </a:p>
        </p:txBody>
      </p:sp>
      <p:sp>
        <p:nvSpPr>
          <p:cNvPr id="4" name="Rechteck 3"/>
          <p:cNvSpPr/>
          <p:nvPr/>
        </p:nvSpPr>
        <p:spPr>
          <a:xfrm>
            <a:off x="1849016" y="6246604"/>
            <a:ext cx="7560840" cy="369332"/>
          </a:xfrm>
          <a:prstGeom prst="rect">
            <a:avLst/>
          </a:prstGeom>
        </p:spPr>
        <p:txBody>
          <a:bodyPr wrap="square">
            <a:spAutoFit/>
          </a:bodyPr>
          <a:lstStyle/>
          <a:p>
            <a:r>
              <a:rPr lang="de-DE"/>
              <a:t>http://sentiment.christopherpotts.net/lingstruc.html</a:t>
            </a:r>
          </a:p>
        </p:txBody>
      </p:sp>
      <p:sp>
        <p:nvSpPr>
          <p:cNvPr id="5" name="Foliennummernplatzhalter 4"/>
          <p:cNvSpPr>
            <a:spLocks noGrp="1"/>
          </p:cNvSpPr>
          <p:nvPr>
            <p:ph type="sldNum" sz="quarter" idx="12"/>
          </p:nvPr>
        </p:nvSpPr>
        <p:spPr/>
        <p:txBody>
          <a:bodyPr/>
          <a:lstStyle/>
          <a:p>
            <a:fld id="{F38EE9BD-0077-4668-82D2-15B722E565AA}" type="slidenum">
              <a:rPr lang="de-DE" smtClean="0"/>
              <a:t>156</a:t>
            </a:fld>
            <a:endParaRPr lang="de-DE"/>
          </a:p>
        </p:txBody>
      </p:sp>
    </p:spTree>
    <p:extLst>
      <p:ext uri="{BB962C8B-B14F-4D97-AF65-F5344CB8AC3E}">
        <p14:creationId xmlns:p14="http://schemas.microsoft.com/office/powerpoint/2010/main" val="124413309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Negation ohne Grammatikanalyse: Aufgabe</a:t>
            </a:r>
            <a:endParaRPr lang="de-DE" dirty="0"/>
          </a:p>
        </p:txBody>
      </p:sp>
      <p:sp>
        <p:nvSpPr>
          <p:cNvPr id="6" name="Inhaltsplatzhalter 5"/>
          <p:cNvSpPr>
            <a:spLocks noGrp="1"/>
          </p:cNvSpPr>
          <p:nvPr>
            <p:ph idx="1"/>
          </p:nvPr>
        </p:nvSpPr>
        <p:spPr/>
        <p:txBody>
          <a:bodyPr/>
          <a:lstStyle/>
          <a:p>
            <a:r>
              <a:rPr lang="de-DE" dirty="0" smtClean="0"/>
              <a:t>Verändern Sie Ihr Programm zur </a:t>
            </a:r>
            <a:r>
              <a:rPr lang="de-DE" dirty="0" err="1" smtClean="0"/>
              <a:t>Sentimentanalyse</a:t>
            </a:r>
            <a:r>
              <a:rPr lang="de-DE" dirty="0" smtClean="0"/>
              <a:t> so, dass beim Auftreten einer Negation die Polarität des nächsten </a:t>
            </a:r>
            <a:r>
              <a:rPr lang="de-DE" dirty="0" err="1" smtClean="0"/>
              <a:t>Sentimentworts</a:t>
            </a:r>
            <a:r>
              <a:rPr lang="de-DE" dirty="0" smtClean="0"/>
              <a:t> umgedreht wird.</a:t>
            </a:r>
          </a:p>
          <a:p>
            <a:r>
              <a:rPr lang="de-DE" dirty="0" smtClean="0"/>
              <a:t>Finden Sie eine Liste deutscher Negationen im Internet, die Sie verwenden können?</a:t>
            </a:r>
          </a:p>
          <a:p>
            <a:r>
              <a:rPr lang="de-DE" dirty="0" smtClean="0"/>
              <a:t>Fügen Sie dann noch Verstärker wie „sehr“ oder „total“ hinzu, die die Polarität erhöhen.</a:t>
            </a:r>
          </a:p>
          <a:p>
            <a:r>
              <a:rPr lang="de-DE" dirty="0" smtClean="0"/>
              <a:t>Testen Sie Ihr Programm mit dem </a:t>
            </a:r>
            <a:r>
              <a:rPr lang="de-DE" dirty="0" err="1" smtClean="0"/>
              <a:t>GermEval</a:t>
            </a:r>
            <a:r>
              <a:rPr lang="de-DE" dirty="0" smtClean="0"/>
              <a:t>-Korpus. Was funktioniert und was funktioniert nicht?</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157</a:t>
            </a:fld>
            <a:endParaRPr lang="de-DE"/>
          </a:p>
        </p:txBody>
      </p:sp>
    </p:spTree>
    <p:extLst>
      <p:ext uri="{BB962C8B-B14F-4D97-AF65-F5344CB8AC3E}">
        <p14:creationId xmlns:p14="http://schemas.microsoft.com/office/powerpoint/2010/main" val="3290788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Grammatikanalyse</a:t>
            </a:r>
            <a:r>
              <a:rPr lang="en-US" dirty="0" smtClean="0"/>
              <a:t> </a:t>
            </a:r>
            <a:r>
              <a:rPr lang="en-US" dirty="0" err="1" smtClean="0"/>
              <a:t>für</a:t>
            </a:r>
            <a:r>
              <a:rPr lang="en-US" dirty="0" smtClean="0"/>
              <a:t> Negation</a:t>
            </a:r>
            <a:endParaRPr lang="en-US" noProof="0" dirty="0"/>
          </a:p>
        </p:txBody>
      </p:sp>
      <p:sp>
        <p:nvSpPr>
          <p:cNvPr id="5" name="Foliennummernplatzhalter 4"/>
          <p:cNvSpPr>
            <a:spLocks noGrp="1"/>
          </p:cNvSpPr>
          <p:nvPr>
            <p:ph type="sldNum" sz="quarter" idx="12"/>
          </p:nvPr>
        </p:nvSpPr>
        <p:spPr/>
        <p:txBody>
          <a:bodyPr/>
          <a:lstStyle/>
          <a:p>
            <a:fld id="{F38EE9BD-0077-4668-82D2-15B722E565AA}" type="slidenum">
              <a:rPr lang="de-DE" smtClean="0"/>
              <a:t>158</a:t>
            </a:fld>
            <a:endParaRPr lang="de-DE"/>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756" t="30555" r="10312" b="27652"/>
          <a:stretch/>
        </p:blipFill>
        <p:spPr bwMode="auto">
          <a:xfrm>
            <a:off x="2423592" y="1628800"/>
            <a:ext cx="7704856" cy="4650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2121850" y="6381328"/>
            <a:ext cx="2858026" cy="369332"/>
          </a:xfrm>
          <a:prstGeom prst="rect">
            <a:avLst/>
          </a:prstGeom>
        </p:spPr>
        <p:txBody>
          <a:bodyPr wrap="none">
            <a:spAutoFit/>
          </a:bodyPr>
          <a:lstStyle/>
          <a:p>
            <a:r>
              <a:rPr lang="de-DE" dirty="0"/>
              <a:t>http://gg.delph-in.net/logon</a:t>
            </a:r>
          </a:p>
        </p:txBody>
      </p:sp>
    </p:spTree>
    <p:extLst>
      <p:ext uri="{BB962C8B-B14F-4D97-AF65-F5344CB8AC3E}">
        <p14:creationId xmlns:p14="http://schemas.microsoft.com/office/powerpoint/2010/main" val="416937532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Grammatikanalyse mit </a:t>
            </a:r>
            <a:r>
              <a:rPr lang="de-DE" dirty="0" err="1" smtClean="0"/>
              <a:t>SpaCy</a:t>
            </a:r>
            <a:endParaRPr lang="de-DE" dirty="0"/>
          </a:p>
        </p:txBody>
      </p:sp>
      <p:graphicFrame>
        <p:nvGraphicFramePr>
          <p:cNvPr id="5" name="Inhaltsplatzhalter 4"/>
          <p:cNvGraphicFramePr>
            <a:graphicFrameLocks noGrp="1"/>
          </p:cNvGraphicFramePr>
          <p:nvPr>
            <p:ph idx="1"/>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556406682"/>
                    </a:ext>
                  </a:extLst>
                </a:gridCol>
                <a:gridCol w="2103120">
                  <a:extLst>
                    <a:ext uri="{9D8B030D-6E8A-4147-A177-3AD203B41FA5}">
                      <a16:colId xmlns:a16="http://schemas.microsoft.com/office/drawing/2014/main" val="1078100730"/>
                    </a:ext>
                  </a:extLst>
                </a:gridCol>
                <a:gridCol w="2103120">
                  <a:extLst>
                    <a:ext uri="{9D8B030D-6E8A-4147-A177-3AD203B41FA5}">
                      <a16:colId xmlns:a16="http://schemas.microsoft.com/office/drawing/2014/main" val="4258512359"/>
                    </a:ext>
                  </a:extLst>
                </a:gridCol>
                <a:gridCol w="2103120">
                  <a:extLst>
                    <a:ext uri="{9D8B030D-6E8A-4147-A177-3AD203B41FA5}">
                      <a16:colId xmlns:a16="http://schemas.microsoft.com/office/drawing/2014/main" val="1503226743"/>
                    </a:ext>
                  </a:extLst>
                </a:gridCol>
                <a:gridCol w="2103120">
                  <a:extLst>
                    <a:ext uri="{9D8B030D-6E8A-4147-A177-3AD203B41FA5}">
                      <a16:colId xmlns:a16="http://schemas.microsoft.com/office/drawing/2014/main" val="2245323364"/>
                    </a:ext>
                  </a:extLst>
                </a:gridCol>
              </a:tblGrid>
              <a:tr h="370840">
                <a:tc>
                  <a:txBody>
                    <a:bodyPr/>
                    <a:lstStyle/>
                    <a:p>
                      <a:r>
                        <a:rPr lang="de-DE" dirty="0" smtClean="0"/>
                        <a:t>Text</a:t>
                      </a:r>
                      <a:endParaRPr lang="de-DE" dirty="0"/>
                    </a:p>
                  </a:txBody>
                  <a:tcPr/>
                </a:tc>
                <a:tc>
                  <a:txBody>
                    <a:bodyPr/>
                    <a:lstStyle/>
                    <a:p>
                      <a:r>
                        <a:rPr lang="de-DE" dirty="0" smtClean="0"/>
                        <a:t>POS</a:t>
                      </a:r>
                      <a:endParaRPr lang="de-DE" dirty="0"/>
                    </a:p>
                  </a:txBody>
                  <a:tcPr/>
                </a:tc>
                <a:tc>
                  <a:txBody>
                    <a:bodyPr/>
                    <a:lstStyle/>
                    <a:p>
                      <a:r>
                        <a:rPr lang="de-DE" dirty="0" err="1" smtClean="0"/>
                        <a:t>Dependency</a:t>
                      </a:r>
                      <a:endParaRPr lang="de-DE" dirty="0"/>
                    </a:p>
                  </a:txBody>
                  <a:tcPr/>
                </a:tc>
                <a:tc>
                  <a:txBody>
                    <a:bodyPr/>
                    <a:lstStyle/>
                    <a:p>
                      <a:r>
                        <a:rPr lang="de-DE" dirty="0" smtClean="0"/>
                        <a:t>Head</a:t>
                      </a:r>
                      <a:endParaRPr lang="de-DE" dirty="0"/>
                    </a:p>
                  </a:txBody>
                  <a:tcPr/>
                </a:tc>
                <a:tc>
                  <a:txBody>
                    <a:bodyPr/>
                    <a:lstStyle/>
                    <a:p>
                      <a:r>
                        <a:rPr lang="de-DE" dirty="0" smtClean="0"/>
                        <a:t>Lemma</a:t>
                      </a:r>
                      <a:endParaRPr lang="de-DE" dirty="0"/>
                    </a:p>
                  </a:txBody>
                  <a:tcPr/>
                </a:tc>
                <a:extLst>
                  <a:ext uri="{0D108BD9-81ED-4DB2-BD59-A6C34878D82A}">
                    <a16:rowId xmlns:a16="http://schemas.microsoft.com/office/drawing/2014/main" val="38838745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Das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DET</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nk</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Handy</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Das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212006750"/>
                  </a:ext>
                </a:extLst>
              </a:tr>
              <a:tr h="370840">
                <a:tc>
                  <a:txBody>
                    <a:bodyPr/>
                    <a:lstStyle/>
                    <a:p>
                      <a:r>
                        <a:rPr lang="de-DE" dirty="0" smtClean="0"/>
                        <a:t>Handy</a:t>
                      </a:r>
                      <a:endParaRPr lang="de-DE" dirty="0"/>
                    </a:p>
                  </a:txBody>
                  <a:tcPr/>
                </a:tc>
                <a:tc>
                  <a:txBody>
                    <a:bodyPr/>
                    <a:lstStyle/>
                    <a:p>
                      <a:r>
                        <a:rPr lang="de-DE" dirty="0" smtClean="0"/>
                        <a:t>NOUN</a:t>
                      </a:r>
                      <a:endParaRPr lang="de-DE" dirty="0"/>
                    </a:p>
                  </a:txBody>
                  <a:tcPr/>
                </a:tc>
                <a:tc>
                  <a:txBody>
                    <a:bodyPr/>
                    <a:lstStyle/>
                    <a:p>
                      <a:r>
                        <a:rPr lang="de-DE" dirty="0" err="1" smtClean="0"/>
                        <a:t>sb</a:t>
                      </a:r>
                      <a:endParaRPr lang="de-DE" dirty="0"/>
                    </a:p>
                  </a:txBody>
                  <a:tcPr/>
                </a:tc>
                <a:tc>
                  <a:txBody>
                    <a:bodyPr/>
                    <a:lstStyle/>
                    <a:p>
                      <a:r>
                        <a:rPr lang="de-DE" dirty="0" smtClean="0"/>
                        <a:t>ist</a:t>
                      </a:r>
                      <a:endParaRPr lang="de-DE" dirty="0"/>
                    </a:p>
                  </a:txBody>
                  <a:tcPr/>
                </a:tc>
                <a:tc>
                  <a:txBody>
                    <a:bodyPr/>
                    <a:lstStyle/>
                    <a:p>
                      <a:r>
                        <a:rPr lang="de-DE" dirty="0" smtClean="0"/>
                        <a:t>Handy</a:t>
                      </a:r>
                      <a:endParaRPr lang="de-DE" dirty="0"/>
                    </a:p>
                  </a:txBody>
                  <a:tcPr/>
                </a:tc>
                <a:extLst>
                  <a:ext uri="{0D108BD9-81ED-4DB2-BD59-A6C34878D82A}">
                    <a16:rowId xmlns:a16="http://schemas.microsoft.com/office/drawing/2014/main" val="2609517462"/>
                  </a:ext>
                </a:extLst>
              </a:tr>
              <a:tr h="370840">
                <a:tc>
                  <a:txBody>
                    <a:bodyPr/>
                    <a:lstStyle/>
                    <a:p>
                      <a:r>
                        <a:rPr lang="de-DE" dirty="0" smtClean="0"/>
                        <a:t>ist</a:t>
                      </a:r>
                      <a:endParaRPr lang="de-DE" dirty="0"/>
                    </a:p>
                  </a:txBody>
                  <a:tcPr/>
                </a:tc>
                <a:tc>
                  <a:txBody>
                    <a:bodyPr/>
                    <a:lstStyle/>
                    <a:p>
                      <a:r>
                        <a:rPr lang="de-DE" dirty="0" smtClean="0"/>
                        <a:t>AUX</a:t>
                      </a:r>
                      <a:endParaRPr lang="de-DE" dirty="0"/>
                    </a:p>
                  </a:txBody>
                  <a:tcPr/>
                </a:tc>
                <a:tc>
                  <a:txBody>
                    <a:bodyPr/>
                    <a:lstStyle/>
                    <a:p>
                      <a:r>
                        <a:rPr lang="de-DE" dirty="0" smtClean="0"/>
                        <a:t>ROOT</a:t>
                      </a:r>
                      <a:endParaRPr lang="de-DE" dirty="0"/>
                    </a:p>
                  </a:txBody>
                  <a:tcPr/>
                </a:tc>
                <a:tc>
                  <a:txBody>
                    <a:bodyPr/>
                    <a:lstStyle/>
                    <a:p>
                      <a:r>
                        <a:rPr lang="de-DE" dirty="0" smtClean="0"/>
                        <a:t>ist</a:t>
                      </a:r>
                      <a:endParaRPr lang="de-DE" dirty="0"/>
                    </a:p>
                  </a:txBody>
                  <a:tcPr/>
                </a:tc>
                <a:tc>
                  <a:txBody>
                    <a:bodyPr/>
                    <a:lstStyle/>
                    <a:p>
                      <a:r>
                        <a:rPr lang="de-DE" dirty="0" smtClean="0"/>
                        <a:t>sein</a:t>
                      </a:r>
                      <a:endParaRPr lang="de-DE" dirty="0"/>
                    </a:p>
                  </a:txBody>
                  <a:tcPr/>
                </a:tc>
                <a:extLst>
                  <a:ext uri="{0D108BD9-81ED-4DB2-BD59-A6C34878D82A}">
                    <a16:rowId xmlns:a16="http://schemas.microsoft.com/office/drawing/2014/main" val="2518753283"/>
                  </a:ext>
                </a:extLst>
              </a:tr>
              <a:tr h="370840">
                <a:tc>
                  <a:txBody>
                    <a:bodyPr/>
                    <a:lstStyle/>
                    <a:p>
                      <a:r>
                        <a:rPr lang="de-DE" dirty="0" smtClean="0"/>
                        <a:t>nicht</a:t>
                      </a:r>
                      <a:endParaRPr lang="de-DE" dirty="0"/>
                    </a:p>
                  </a:txBody>
                  <a:tcPr/>
                </a:tc>
                <a:tc>
                  <a:txBody>
                    <a:bodyPr/>
                    <a:lstStyle/>
                    <a:p>
                      <a:r>
                        <a:rPr lang="de-DE" dirty="0" smtClean="0"/>
                        <a:t>PART</a:t>
                      </a:r>
                      <a:endParaRPr lang="de-DE" dirty="0"/>
                    </a:p>
                  </a:txBody>
                  <a:tcPr/>
                </a:tc>
                <a:tc>
                  <a:txBody>
                    <a:bodyPr/>
                    <a:lstStyle/>
                    <a:p>
                      <a:r>
                        <a:rPr lang="de-DE" dirty="0" err="1" smtClean="0"/>
                        <a:t>ng</a:t>
                      </a:r>
                      <a:endParaRPr lang="de-DE" dirty="0"/>
                    </a:p>
                  </a:txBody>
                  <a:tcPr/>
                </a:tc>
                <a:tc>
                  <a:txBody>
                    <a:bodyPr/>
                    <a:lstStyle/>
                    <a:p>
                      <a:r>
                        <a:rPr lang="de-DE" dirty="0" smtClean="0"/>
                        <a:t>gut</a:t>
                      </a:r>
                      <a:endParaRPr lang="de-DE" dirty="0"/>
                    </a:p>
                  </a:txBody>
                  <a:tcPr/>
                </a:tc>
                <a:tc>
                  <a:txBody>
                    <a:bodyPr/>
                    <a:lstStyle/>
                    <a:p>
                      <a:r>
                        <a:rPr lang="de-DE" dirty="0" smtClean="0"/>
                        <a:t>nicht</a:t>
                      </a:r>
                      <a:endParaRPr lang="de-DE" dirty="0"/>
                    </a:p>
                  </a:txBody>
                  <a:tcPr/>
                </a:tc>
                <a:extLst>
                  <a:ext uri="{0D108BD9-81ED-4DB2-BD59-A6C34878D82A}">
                    <a16:rowId xmlns:a16="http://schemas.microsoft.com/office/drawing/2014/main" val="1795986814"/>
                  </a:ext>
                </a:extLst>
              </a:tr>
              <a:tr h="370840">
                <a:tc>
                  <a:txBody>
                    <a:bodyPr/>
                    <a:lstStyle/>
                    <a:p>
                      <a:r>
                        <a:rPr lang="de-DE" dirty="0" smtClean="0"/>
                        <a:t>gut</a:t>
                      </a:r>
                      <a:endParaRPr lang="de-DE" dirty="0"/>
                    </a:p>
                  </a:txBody>
                  <a:tcPr/>
                </a:tc>
                <a:tc>
                  <a:txBody>
                    <a:bodyPr/>
                    <a:lstStyle/>
                    <a:p>
                      <a:r>
                        <a:rPr lang="de-DE" dirty="0" smtClean="0"/>
                        <a:t>ADJ</a:t>
                      </a:r>
                      <a:endParaRPr lang="de-DE" dirty="0"/>
                    </a:p>
                  </a:txBody>
                  <a:tcPr/>
                </a:tc>
                <a:tc>
                  <a:txBody>
                    <a:bodyPr/>
                    <a:lstStyle/>
                    <a:p>
                      <a:r>
                        <a:rPr lang="de-DE" dirty="0" err="1" smtClean="0"/>
                        <a:t>pd</a:t>
                      </a:r>
                      <a:endParaRPr lang="de-DE" dirty="0"/>
                    </a:p>
                  </a:txBody>
                  <a:tcPr/>
                </a:tc>
                <a:tc>
                  <a:txBody>
                    <a:bodyPr/>
                    <a:lstStyle/>
                    <a:p>
                      <a:r>
                        <a:rPr lang="de-DE" dirty="0" smtClean="0"/>
                        <a:t>ist</a:t>
                      </a:r>
                      <a:endParaRPr lang="de-DE" dirty="0"/>
                    </a:p>
                  </a:txBody>
                  <a:tcPr/>
                </a:tc>
                <a:tc>
                  <a:txBody>
                    <a:bodyPr/>
                    <a:lstStyle/>
                    <a:p>
                      <a:r>
                        <a:rPr lang="de-DE" dirty="0" smtClean="0"/>
                        <a:t>gut</a:t>
                      </a:r>
                      <a:endParaRPr lang="de-DE" dirty="0"/>
                    </a:p>
                  </a:txBody>
                  <a:tcPr/>
                </a:tc>
                <a:extLst>
                  <a:ext uri="{0D108BD9-81ED-4DB2-BD59-A6C34878D82A}">
                    <a16:rowId xmlns:a16="http://schemas.microsoft.com/office/drawing/2014/main" val="2007762951"/>
                  </a:ext>
                </a:extLst>
              </a:tr>
            </a:tbl>
          </a:graphicData>
        </a:graphic>
      </p:graphicFrame>
      <p:sp>
        <p:nvSpPr>
          <p:cNvPr id="3" name="Foliennummernplatzhalter 2"/>
          <p:cNvSpPr>
            <a:spLocks noGrp="1"/>
          </p:cNvSpPr>
          <p:nvPr>
            <p:ph type="sldNum" sz="quarter" idx="12"/>
          </p:nvPr>
        </p:nvSpPr>
        <p:spPr/>
        <p:txBody>
          <a:bodyPr/>
          <a:lstStyle/>
          <a:p>
            <a:fld id="{990AD7F9-ADAE-46E7-AC5A-255D27BB8C59}" type="slidenum">
              <a:rPr lang="de-DE" smtClean="0"/>
              <a:t>159</a:t>
            </a:fld>
            <a:endParaRPr lang="de-DE"/>
          </a:p>
        </p:txBody>
      </p:sp>
      <p:sp>
        <p:nvSpPr>
          <p:cNvPr id="7" name="Textfeld 6"/>
          <p:cNvSpPr txBox="1"/>
          <p:nvPr/>
        </p:nvSpPr>
        <p:spPr>
          <a:xfrm>
            <a:off x="1581462" y="4646951"/>
            <a:ext cx="2481833" cy="1200329"/>
          </a:xfrm>
          <a:prstGeom prst="rect">
            <a:avLst/>
          </a:prstGeom>
          <a:noFill/>
        </p:spPr>
        <p:txBody>
          <a:bodyPr wrap="none" rtlCol="0">
            <a:spAutoFit/>
          </a:bodyPr>
          <a:lstStyle/>
          <a:p>
            <a:r>
              <a:rPr lang="de-DE" dirty="0" err="1" smtClean="0"/>
              <a:t>nk</a:t>
            </a:r>
            <a:r>
              <a:rPr lang="de-DE" dirty="0" smtClean="0"/>
              <a:t>: </a:t>
            </a:r>
            <a:r>
              <a:rPr lang="de-DE" dirty="0" err="1"/>
              <a:t>noun</a:t>
            </a:r>
            <a:r>
              <a:rPr lang="de-DE" dirty="0"/>
              <a:t> </a:t>
            </a:r>
            <a:r>
              <a:rPr lang="de-DE" dirty="0" err="1"/>
              <a:t>kernel</a:t>
            </a:r>
            <a:r>
              <a:rPr lang="de-DE" dirty="0"/>
              <a:t> </a:t>
            </a:r>
            <a:r>
              <a:rPr lang="de-DE" dirty="0" err="1" smtClean="0"/>
              <a:t>element</a:t>
            </a:r>
            <a:endParaRPr lang="de-DE" dirty="0" smtClean="0"/>
          </a:p>
          <a:p>
            <a:r>
              <a:rPr lang="de-DE" dirty="0" err="1" smtClean="0"/>
              <a:t>sb</a:t>
            </a:r>
            <a:r>
              <a:rPr lang="de-DE" dirty="0" smtClean="0"/>
              <a:t>: </a:t>
            </a:r>
            <a:r>
              <a:rPr lang="de-DE" dirty="0" err="1" smtClean="0"/>
              <a:t>subject</a:t>
            </a:r>
            <a:endParaRPr lang="de-DE" dirty="0" smtClean="0"/>
          </a:p>
          <a:p>
            <a:r>
              <a:rPr lang="de-DE" dirty="0" err="1" smtClean="0"/>
              <a:t>ng</a:t>
            </a:r>
            <a:r>
              <a:rPr lang="de-DE" dirty="0" smtClean="0"/>
              <a:t>: </a:t>
            </a:r>
            <a:r>
              <a:rPr lang="de-DE" dirty="0" err="1" smtClean="0"/>
              <a:t>negation</a:t>
            </a:r>
            <a:endParaRPr lang="de-DE" dirty="0" smtClean="0"/>
          </a:p>
          <a:p>
            <a:r>
              <a:rPr lang="de-DE" dirty="0" err="1" smtClean="0"/>
              <a:t>pd</a:t>
            </a:r>
            <a:r>
              <a:rPr lang="de-DE" dirty="0" smtClean="0"/>
              <a:t>: </a:t>
            </a:r>
            <a:r>
              <a:rPr lang="de-DE" dirty="0" err="1"/>
              <a:t>predicate</a:t>
            </a:r>
            <a:endParaRPr lang="de-DE" dirty="0"/>
          </a:p>
        </p:txBody>
      </p:sp>
      <p:sp>
        <p:nvSpPr>
          <p:cNvPr id="8" name="Rechteck 7"/>
          <p:cNvSpPr/>
          <p:nvPr/>
        </p:nvSpPr>
        <p:spPr>
          <a:xfrm>
            <a:off x="747422" y="6258900"/>
            <a:ext cx="5905656" cy="369332"/>
          </a:xfrm>
          <a:prstGeom prst="rect">
            <a:avLst/>
          </a:prstGeom>
        </p:spPr>
        <p:txBody>
          <a:bodyPr wrap="none">
            <a:spAutoFit/>
          </a:bodyPr>
          <a:lstStyle/>
          <a:p>
            <a:r>
              <a:rPr lang="de-DE" dirty="0"/>
              <a:t>https://spacy.io/api/annotation#section-dependency-parsing</a:t>
            </a:r>
          </a:p>
        </p:txBody>
      </p:sp>
    </p:spTree>
    <p:extLst>
      <p:ext uri="{BB962C8B-B14F-4D97-AF65-F5344CB8AC3E}">
        <p14:creationId xmlns:p14="http://schemas.microsoft.com/office/powerpoint/2010/main" val="32620143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Aufgaben der </a:t>
            </a:r>
            <a:r>
              <a:rPr lang="de-DE" dirty="0" err="1" smtClean="0"/>
              <a:t>Sentimentanalyse</a:t>
            </a:r>
            <a:r>
              <a:rPr lang="de-DE" dirty="0" smtClean="0"/>
              <a:t>: Definition nach Liu</a:t>
            </a:r>
            <a:endParaRPr lang="de-DE" dirty="0"/>
          </a:p>
        </p:txBody>
      </p:sp>
      <p:sp>
        <p:nvSpPr>
          <p:cNvPr id="5" name="Inhaltsplatzhalter 4"/>
          <p:cNvSpPr>
            <a:spLocks noGrp="1"/>
          </p:cNvSpPr>
          <p:nvPr>
            <p:ph idx="1"/>
          </p:nvPr>
        </p:nvSpPr>
        <p:spPr/>
        <p:txBody>
          <a:bodyPr/>
          <a:lstStyle/>
          <a:p>
            <a:r>
              <a:rPr lang="de-DE" b="1" dirty="0" err="1" smtClean="0"/>
              <a:t>Objective</a:t>
            </a:r>
            <a:r>
              <a:rPr lang="de-DE" b="1" dirty="0" smtClean="0"/>
              <a:t> </a:t>
            </a:r>
            <a:r>
              <a:rPr lang="de-DE" b="1" dirty="0" err="1" smtClean="0"/>
              <a:t>of</a:t>
            </a:r>
            <a:r>
              <a:rPr lang="de-DE" b="1" dirty="0" smtClean="0"/>
              <a:t> </a:t>
            </a:r>
            <a:r>
              <a:rPr lang="de-DE" b="1" dirty="0" err="1" smtClean="0"/>
              <a:t>sentiment</a:t>
            </a:r>
            <a:r>
              <a:rPr lang="de-DE" b="1" dirty="0" smtClean="0"/>
              <a:t> </a:t>
            </a:r>
            <a:r>
              <a:rPr lang="de-DE" b="1" dirty="0" err="1" smtClean="0"/>
              <a:t>analysis</a:t>
            </a:r>
            <a:r>
              <a:rPr lang="de-DE" dirty="0" smtClean="0"/>
              <a:t>: </a:t>
            </a:r>
            <a:r>
              <a:rPr lang="de-DE" dirty="0" err="1" smtClean="0"/>
              <a:t>Given</a:t>
            </a:r>
            <a:r>
              <a:rPr lang="de-DE" dirty="0" smtClean="0"/>
              <a:t> an </a:t>
            </a:r>
            <a:r>
              <a:rPr lang="de-DE" dirty="0" err="1" smtClean="0"/>
              <a:t>opinion</a:t>
            </a:r>
            <a:r>
              <a:rPr lang="de-DE" dirty="0" smtClean="0"/>
              <a:t> </a:t>
            </a:r>
            <a:r>
              <a:rPr lang="de-DE" dirty="0" err="1" smtClean="0"/>
              <a:t>document</a:t>
            </a:r>
            <a:r>
              <a:rPr lang="de-DE" dirty="0" smtClean="0"/>
              <a:t> d, </a:t>
            </a:r>
            <a:r>
              <a:rPr lang="de-DE" dirty="0" err="1" smtClean="0"/>
              <a:t>discover</a:t>
            </a:r>
            <a:r>
              <a:rPr lang="de-DE" dirty="0" smtClean="0"/>
              <a:t> all </a:t>
            </a:r>
            <a:r>
              <a:rPr lang="de-DE" dirty="0" err="1" smtClean="0"/>
              <a:t>opinion</a:t>
            </a:r>
            <a:r>
              <a:rPr lang="de-DE" dirty="0" smtClean="0"/>
              <a:t> </a:t>
            </a:r>
            <a:r>
              <a:rPr lang="de-DE" dirty="0" err="1" smtClean="0"/>
              <a:t>quintuples</a:t>
            </a:r>
            <a:r>
              <a:rPr lang="de-DE" dirty="0" smtClean="0"/>
              <a:t> </a:t>
            </a:r>
            <a:r>
              <a:rPr lang="de-DE" dirty="0"/>
              <a:t>(e</a:t>
            </a:r>
            <a:r>
              <a:rPr lang="de-DE" baseline="-25000" dirty="0"/>
              <a:t>i</a:t>
            </a:r>
            <a:r>
              <a:rPr lang="de-DE" dirty="0"/>
              <a:t>, </a:t>
            </a:r>
            <a:r>
              <a:rPr lang="de-DE" dirty="0" err="1"/>
              <a:t>a</a:t>
            </a:r>
            <a:r>
              <a:rPr lang="de-DE" baseline="-25000" dirty="0" err="1"/>
              <a:t>ij</a:t>
            </a:r>
            <a:r>
              <a:rPr lang="de-DE" dirty="0"/>
              <a:t>, </a:t>
            </a:r>
            <a:r>
              <a:rPr lang="de-DE" dirty="0" err="1"/>
              <a:t>s</a:t>
            </a:r>
            <a:r>
              <a:rPr lang="de-DE" baseline="-25000" dirty="0" err="1"/>
              <a:t>ijkl</a:t>
            </a:r>
            <a:r>
              <a:rPr lang="de-DE" dirty="0"/>
              <a:t>, </a:t>
            </a:r>
            <a:r>
              <a:rPr lang="de-DE" dirty="0" err="1"/>
              <a:t>h</a:t>
            </a:r>
            <a:r>
              <a:rPr lang="de-DE" baseline="-25000" dirty="0" err="1"/>
              <a:t>k</a:t>
            </a:r>
            <a:r>
              <a:rPr lang="de-DE" dirty="0"/>
              <a:t>, </a:t>
            </a:r>
            <a:r>
              <a:rPr lang="de-DE" dirty="0" err="1" smtClean="0"/>
              <a:t>t</a:t>
            </a:r>
            <a:r>
              <a:rPr lang="de-DE" baseline="-25000" dirty="0" err="1" smtClean="0"/>
              <a:t>l</a:t>
            </a:r>
            <a:r>
              <a:rPr lang="de-DE" dirty="0" smtClean="0"/>
              <a:t>) in d. </a:t>
            </a:r>
            <a:endParaRPr lang="de-DE" dirty="0"/>
          </a:p>
        </p:txBody>
      </p:sp>
      <p:sp>
        <p:nvSpPr>
          <p:cNvPr id="2" name="Foliennummernplatzhalter 1"/>
          <p:cNvSpPr>
            <a:spLocks noGrp="1"/>
          </p:cNvSpPr>
          <p:nvPr>
            <p:ph type="sldNum" sz="quarter" idx="12"/>
          </p:nvPr>
        </p:nvSpPr>
        <p:spPr/>
        <p:txBody>
          <a:bodyPr/>
          <a:lstStyle/>
          <a:p>
            <a:fld id="{5914B6E0-F293-4DB7-91CD-CA99CA1EC231}" type="slidenum">
              <a:rPr lang="de-DE" smtClean="0"/>
              <a:t>16</a:t>
            </a:fld>
            <a:endParaRPr lang="de-DE"/>
          </a:p>
        </p:txBody>
      </p:sp>
    </p:spTree>
    <p:extLst>
      <p:ext uri="{BB962C8B-B14F-4D97-AF65-F5344CB8AC3E}">
        <p14:creationId xmlns:p14="http://schemas.microsoft.com/office/powerpoint/2010/main" val="243894877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Negation mit Dependenzgrammatik: Aufgabe</a:t>
            </a:r>
            <a:endParaRPr lang="de-DE" dirty="0"/>
          </a:p>
        </p:txBody>
      </p:sp>
      <p:sp>
        <p:nvSpPr>
          <p:cNvPr id="3" name="Inhaltsplatzhalter 2"/>
          <p:cNvSpPr>
            <a:spLocks noGrp="1"/>
          </p:cNvSpPr>
          <p:nvPr>
            <p:ph idx="1"/>
          </p:nvPr>
        </p:nvSpPr>
        <p:spPr/>
        <p:txBody>
          <a:bodyPr/>
          <a:lstStyle/>
          <a:p>
            <a:r>
              <a:rPr lang="de-DE" dirty="0" smtClean="0"/>
              <a:t>Ändern Sie Ihr Programm so, dass eine Dependenzanalyse mit </a:t>
            </a:r>
            <a:r>
              <a:rPr lang="de-DE" dirty="0" err="1" smtClean="0"/>
              <a:t>SpaCy</a:t>
            </a:r>
            <a:r>
              <a:rPr lang="de-DE" dirty="0" smtClean="0"/>
              <a:t> gemacht wird und die Negation die Polarität seiner Head-Konstituente umdreht.</a:t>
            </a:r>
          </a:p>
          <a:p>
            <a:r>
              <a:rPr lang="de-DE" dirty="0" smtClean="0"/>
              <a:t>Machen Sie dasselbe für Verstärker.</a:t>
            </a:r>
          </a:p>
          <a:p>
            <a:r>
              <a:rPr lang="de-DE" dirty="0" smtClean="0"/>
              <a:t>Vergleichen Sie das Ergebnis mit der Negation ohne Grammatik auf dem </a:t>
            </a:r>
            <a:r>
              <a:rPr lang="de-DE" dirty="0" err="1" smtClean="0"/>
              <a:t>Germeval</a:t>
            </a:r>
            <a:r>
              <a:rPr lang="de-DE" dirty="0" smtClean="0"/>
              <a:t>-Korpus.</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160</a:t>
            </a:fld>
            <a:endParaRPr lang="de-DE"/>
          </a:p>
        </p:txBody>
      </p:sp>
    </p:spTree>
    <p:extLst>
      <p:ext uri="{BB962C8B-B14F-4D97-AF65-F5344CB8AC3E}">
        <p14:creationId xmlns:p14="http://schemas.microsoft.com/office/powerpoint/2010/main" val="3719506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Vergleichende Meinungsäußerungen</a:t>
            </a:r>
          </a:p>
        </p:txBody>
      </p:sp>
      <p:sp>
        <p:nvSpPr>
          <p:cNvPr id="3" name="Inhaltsplatzhalter 2"/>
          <p:cNvSpPr>
            <a:spLocks noGrp="1"/>
          </p:cNvSpPr>
          <p:nvPr>
            <p:ph idx="1"/>
          </p:nvPr>
        </p:nvSpPr>
        <p:spPr/>
        <p:txBody>
          <a:bodyPr/>
          <a:lstStyle/>
          <a:p>
            <a:r>
              <a:rPr lang="de-DE" smtClean="0"/>
              <a:t>(E</a:t>
            </a:r>
            <a:r>
              <a:rPr lang="de-DE" baseline="-25000" smtClean="0"/>
              <a:t>1</a:t>
            </a:r>
            <a:r>
              <a:rPr lang="de-DE" smtClean="0"/>
              <a:t>, E</a:t>
            </a:r>
            <a:r>
              <a:rPr lang="de-DE" baseline="-25000" smtClean="0"/>
              <a:t>2</a:t>
            </a:r>
            <a:r>
              <a:rPr lang="de-DE" smtClean="0"/>
              <a:t>, A, PE, h, t)</a:t>
            </a:r>
          </a:p>
          <a:p>
            <a:r>
              <a:rPr lang="de-DE"/>
              <a:t>E</a:t>
            </a:r>
            <a:r>
              <a:rPr lang="de-DE" baseline="-25000"/>
              <a:t>1 </a:t>
            </a:r>
            <a:r>
              <a:rPr lang="de-DE" smtClean="0"/>
              <a:t>: Entität 1</a:t>
            </a:r>
          </a:p>
          <a:p>
            <a:r>
              <a:rPr lang="de-DE"/>
              <a:t>E</a:t>
            </a:r>
            <a:r>
              <a:rPr lang="de-DE" baseline="-25000"/>
              <a:t>2 </a:t>
            </a:r>
            <a:r>
              <a:rPr lang="de-DE" smtClean="0"/>
              <a:t>: Entität 2</a:t>
            </a:r>
          </a:p>
          <a:p>
            <a:r>
              <a:rPr lang="de-DE" smtClean="0"/>
              <a:t>A: gemeinsamer Aspekt</a:t>
            </a:r>
          </a:p>
          <a:p>
            <a:r>
              <a:rPr lang="de-DE" smtClean="0"/>
              <a:t>PE: präferierte Entität</a:t>
            </a:r>
          </a:p>
          <a:p>
            <a:r>
              <a:rPr lang="de-DE" smtClean="0"/>
              <a:t>h: Opinion Holder </a:t>
            </a:r>
          </a:p>
          <a:p>
            <a:r>
              <a:rPr lang="de-DE" smtClean="0"/>
              <a:t>t: Zeit</a:t>
            </a:r>
            <a:endParaRPr lang="de-DE"/>
          </a:p>
        </p:txBody>
      </p:sp>
      <p:sp>
        <p:nvSpPr>
          <p:cNvPr id="4" name="Foliennummernplatzhalter 3"/>
          <p:cNvSpPr>
            <a:spLocks noGrp="1"/>
          </p:cNvSpPr>
          <p:nvPr>
            <p:ph type="sldNum" sz="quarter" idx="12"/>
          </p:nvPr>
        </p:nvSpPr>
        <p:spPr/>
        <p:txBody>
          <a:bodyPr/>
          <a:lstStyle/>
          <a:p>
            <a:fld id="{5914B6E0-F293-4DB7-91CD-CA99CA1EC231}" type="slidenum">
              <a:rPr lang="de-DE" smtClean="0"/>
              <a:t>161</a:t>
            </a:fld>
            <a:endParaRPr lang="de-DE"/>
          </a:p>
        </p:txBody>
      </p:sp>
    </p:spTree>
    <p:extLst>
      <p:ext uri="{BB962C8B-B14F-4D97-AF65-F5344CB8AC3E}">
        <p14:creationId xmlns:p14="http://schemas.microsoft.com/office/powerpoint/2010/main" val="133723062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Vergleichende Meinungsäußerungen</a:t>
            </a:r>
          </a:p>
        </p:txBody>
      </p:sp>
      <p:sp>
        <p:nvSpPr>
          <p:cNvPr id="3" name="Inhaltsplatzhalter 2"/>
          <p:cNvSpPr>
            <a:spLocks noGrp="1"/>
          </p:cNvSpPr>
          <p:nvPr>
            <p:ph idx="1"/>
          </p:nvPr>
        </p:nvSpPr>
        <p:spPr/>
        <p:txBody>
          <a:bodyPr>
            <a:normAutofit/>
          </a:bodyPr>
          <a:lstStyle/>
          <a:p>
            <a:pPr marL="0" indent="0">
              <a:buNone/>
            </a:pPr>
            <a:r>
              <a:rPr lang="de-DE"/>
              <a:t>(E</a:t>
            </a:r>
            <a:r>
              <a:rPr lang="de-DE" baseline="-25000"/>
              <a:t>1</a:t>
            </a:r>
            <a:r>
              <a:rPr lang="de-DE"/>
              <a:t>, E</a:t>
            </a:r>
            <a:r>
              <a:rPr lang="de-DE" baseline="-25000"/>
              <a:t>2</a:t>
            </a:r>
            <a:r>
              <a:rPr lang="de-DE"/>
              <a:t>, A, PE, h, t</a:t>
            </a:r>
            <a:r>
              <a:rPr lang="de-DE" smtClean="0"/>
              <a:t>)</a:t>
            </a:r>
          </a:p>
          <a:p>
            <a:r>
              <a:rPr lang="de-DE" smtClean="0"/>
              <a:t>Peter schreibt am 18.3.2013 im PC-Forum:</a:t>
            </a:r>
          </a:p>
          <a:p>
            <a:r>
              <a:rPr lang="de-DE" i="1" smtClean="0"/>
              <a:t>Jedoch </a:t>
            </a:r>
            <a:r>
              <a:rPr lang="de-DE" i="1"/>
              <a:t>würde sich zum spielen ein älterer Phenom II X4 965 Black Edition besser eignen als ein FX-6100 oder ein FX-4100</a:t>
            </a:r>
            <a:r>
              <a:rPr lang="de-DE" smtClean="0"/>
              <a:t>.</a:t>
            </a:r>
          </a:p>
          <a:p>
            <a:endParaRPr lang="de-DE"/>
          </a:p>
          <a:p>
            <a:endParaRPr lang="de-DE"/>
          </a:p>
        </p:txBody>
      </p:sp>
      <p:sp>
        <p:nvSpPr>
          <p:cNvPr id="4" name="Rechteck 3"/>
          <p:cNvSpPr/>
          <p:nvPr/>
        </p:nvSpPr>
        <p:spPr>
          <a:xfrm>
            <a:off x="1631504" y="5107082"/>
            <a:ext cx="4572000" cy="1754326"/>
          </a:xfrm>
          <a:prstGeom prst="rect">
            <a:avLst/>
          </a:prstGeom>
        </p:spPr>
        <p:txBody>
          <a:bodyPr>
            <a:spAutoFit/>
          </a:bodyPr>
          <a:lstStyle/>
          <a:p>
            <a:r>
              <a:rPr lang="de-DE"/>
              <a:t>E</a:t>
            </a:r>
            <a:r>
              <a:rPr lang="de-DE" baseline="-25000"/>
              <a:t>1 </a:t>
            </a:r>
            <a:r>
              <a:rPr lang="de-DE"/>
              <a:t>: Entität 1</a:t>
            </a:r>
          </a:p>
          <a:p>
            <a:r>
              <a:rPr lang="de-DE"/>
              <a:t>E</a:t>
            </a:r>
            <a:r>
              <a:rPr lang="de-DE" baseline="-25000"/>
              <a:t>2 </a:t>
            </a:r>
            <a:r>
              <a:rPr lang="de-DE"/>
              <a:t>: Entität 2</a:t>
            </a:r>
          </a:p>
          <a:p>
            <a:r>
              <a:rPr lang="de-DE"/>
              <a:t>A: gemeinsamer Aspekt</a:t>
            </a:r>
          </a:p>
          <a:p>
            <a:r>
              <a:rPr lang="de-DE"/>
              <a:t>PE: präferierte Entität</a:t>
            </a:r>
          </a:p>
          <a:p>
            <a:r>
              <a:rPr lang="de-DE"/>
              <a:t>h: Opinion Holder </a:t>
            </a:r>
          </a:p>
          <a:p>
            <a:r>
              <a:rPr lang="de-DE"/>
              <a:t>t: Zeit</a:t>
            </a:r>
          </a:p>
        </p:txBody>
      </p:sp>
      <p:sp>
        <p:nvSpPr>
          <p:cNvPr id="5" name="Foliennummernplatzhalter 4"/>
          <p:cNvSpPr>
            <a:spLocks noGrp="1"/>
          </p:cNvSpPr>
          <p:nvPr>
            <p:ph type="sldNum" sz="quarter" idx="12"/>
          </p:nvPr>
        </p:nvSpPr>
        <p:spPr/>
        <p:txBody>
          <a:bodyPr/>
          <a:lstStyle/>
          <a:p>
            <a:fld id="{5914B6E0-F293-4DB7-91CD-CA99CA1EC231}" type="slidenum">
              <a:rPr lang="de-DE" smtClean="0"/>
              <a:t>162</a:t>
            </a:fld>
            <a:endParaRPr lang="de-DE"/>
          </a:p>
        </p:txBody>
      </p:sp>
    </p:spTree>
    <p:extLst>
      <p:ext uri="{BB962C8B-B14F-4D97-AF65-F5344CB8AC3E}">
        <p14:creationId xmlns:p14="http://schemas.microsoft.com/office/powerpoint/2010/main" val="19156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bewertet wird:</a:t>
            </a:r>
            <a:br>
              <a:rPr lang="de-DE" dirty="0"/>
            </a:br>
            <a:r>
              <a:rPr lang="de-DE" dirty="0"/>
              <a:t>Aspekte </a:t>
            </a:r>
            <a:r>
              <a:rPr lang="de-DE" dirty="0" smtClean="0"/>
              <a:t>identifizieren</a:t>
            </a:r>
            <a:endParaRPr lang="de-DE" dirty="0"/>
          </a:p>
        </p:txBody>
      </p:sp>
      <p:sp>
        <p:nvSpPr>
          <p:cNvPr id="3" name="Text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163</a:t>
            </a:fld>
            <a:endParaRPr lang="de-DE"/>
          </a:p>
        </p:txBody>
      </p:sp>
    </p:spTree>
    <p:extLst>
      <p:ext uri="{BB962C8B-B14F-4D97-AF65-F5344CB8AC3E}">
        <p14:creationId xmlns:p14="http://schemas.microsoft.com/office/powerpoint/2010/main" val="43353271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a:bodyPr>
          <a:lstStyle/>
          <a:p>
            <a:r>
              <a:rPr lang="en-US" noProof="0" dirty="0" smtClean="0"/>
              <a:t>Die </a:t>
            </a:r>
            <a:r>
              <a:rPr lang="en-US" noProof="0" dirty="0" err="1" smtClean="0"/>
              <a:t>Satzebene</a:t>
            </a:r>
            <a:r>
              <a:rPr lang="en-US" noProof="0" dirty="0" smtClean="0"/>
              <a:t> </a:t>
            </a:r>
            <a:r>
              <a:rPr lang="en-US" noProof="0" dirty="0" err="1" smtClean="0"/>
              <a:t>reicht</a:t>
            </a:r>
            <a:r>
              <a:rPr lang="en-US" noProof="0" dirty="0" smtClean="0"/>
              <a:t> </a:t>
            </a:r>
            <a:r>
              <a:rPr lang="en-US" noProof="0" dirty="0" err="1" smtClean="0"/>
              <a:t>noch</a:t>
            </a:r>
            <a:r>
              <a:rPr lang="en-US" noProof="0" dirty="0" smtClean="0"/>
              <a:t> </a:t>
            </a:r>
            <a:r>
              <a:rPr lang="en-US" noProof="0" dirty="0" err="1" smtClean="0"/>
              <a:t>nicht</a:t>
            </a:r>
            <a:r>
              <a:rPr lang="en-US" noProof="0" dirty="0" smtClean="0"/>
              <a:t> </a:t>
            </a:r>
            <a:r>
              <a:rPr lang="en-US" noProof="0" dirty="0" err="1" smtClean="0"/>
              <a:t>aus</a:t>
            </a:r>
            <a:endParaRPr lang="en-US" noProof="0" dirty="0"/>
          </a:p>
        </p:txBody>
      </p:sp>
      <p:sp>
        <p:nvSpPr>
          <p:cNvPr id="6" name="Inhaltsplatzhalter 5"/>
          <p:cNvSpPr>
            <a:spLocks noGrp="1"/>
          </p:cNvSpPr>
          <p:nvPr>
            <p:ph idx="1"/>
          </p:nvPr>
        </p:nvSpPr>
        <p:spPr/>
        <p:txBody>
          <a:bodyPr/>
          <a:lstStyle/>
          <a:p>
            <a:r>
              <a:rPr lang="en-US" noProof="0" dirty="0" err="1" smtClean="0"/>
              <a:t>Welche</a:t>
            </a:r>
            <a:r>
              <a:rPr lang="en-US" noProof="0" dirty="0" smtClean="0"/>
              <a:t> </a:t>
            </a:r>
            <a:r>
              <a:rPr lang="en-US" noProof="0" dirty="0" err="1" smtClean="0"/>
              <a:t>Entitäten</a:t>
            </a:r>
            <a:r>
              <a:rPr lang="en-US" noProof="0" dirty="0" smtClean="0"/>
              <a:t> </a:t>
            </a:r>
            <a:r>
              <a:rPr lang="en-US" noProof="0" dirty="0" err="1" smtClean="0"/>
              <a:t>oder</a:t>
            </a:r>
            <a:r>
              <a:rPr lang="en-US" noProof="0" dirty="0" smtClean="0"/>
              <a:t> </a:t>
            </a:r>
            <a:r>
              <a:rPr lang="en-US" noProof="0" dirty="0" err="1" smtClean="0"/>
              <a:t>Aspekte</a:t>
            </a:r>
            <a:r>
              <a:rPr lang="en-US" noProof="0" dirty="0" smtClean="0"/>
              <a:t> von </a:t>
            </a:r>
            <a:r>
              <a:rPr lang="en-US" noProof="0" dirty="0" err="1" smtClean="0"/>
              <a:t>Entitäten</a:t>
            </a:r>
            <a:r>
              <a:rPr lang="en-US" noProof="0" dirty="0" smtClean="0"/>
              <a:t> </a:t>
            </a:r>
            <a:r>
              <a:rPr lang="en-US" noProof="0" dirty="0" err="1" smtClean="0"/>
              <a:t>werden</a:t>
            </a:r>
            <a:r>
              <a:rPr lang="en-US" noProof="0" dirty="0" smtClean="0"/>
              <a:t> </a:t>
            </a:r>
            <a:r>
              <a:rPr lang="en-US" noProof="0" dirty="0" err="1" smtClean="0"/>
              <a:t>gemoch</a:t>
            </a:r>
            <a:r>
              <a:rPr lang="en-US" dirty="0" smtClean="0"/>
              <a:t>t </a:t>
            </a:r>
            <a:r>
              <a:rPr lang="en-US" dirty="0" err="1" smtClean="0"/>
              <a:t>oder</a:t>
            </a:r>
            <a:r>
              <a:rPr lang="en-US" dirty="0" smtClean="0"/>
              <a:t> </a:t>
            </a:r>
            <a:r>
              <a:rPr lang="en-US" dirty="0" err="1" smtClean="0"/>
              <a:t>kritisiert</a:t>
            </a:r>
            <a:r>
              <a:rPr lang="en-US" dirty="0" smtClean="0"/>
              <a:t>?</a:t>
            </a:r>
            <a:endParaRPr lang="en-US" noProof="0" dirty="0" smtClean="0"/>
          </a:p>
          <a:p>
            <a:r>
              <a:rPr lang="en-US" noProof="0" dirty="0" err="1" smtClean="0"/>
              <a:t>Mehrere</a:t>
            </a:r>
            <a:r>
              <a:rPr lang="en-US" noProof="0" dirty="0" smtClean="0"/>
              <a:t> </a:t>
            </a:r>
            <a:r>
              <a:rPr lang="en-US" noProof="0" dirty="0" err="1" smtClean="0"/>
              <a:t>Meinungen</a:t>
            </a:r>
            <a:r>
              <a:rPr lang="en-US" noProof="0" dirty="0" smtClean="0"/>
              <a:t> </a:t>
            </a:r>
            <a:r>
              <a:rPr lang="en-US" noProof="0" dirty="0" err="1" smtClean="0"/>
              <a:t>über</a:t>
            </a:r>
            <a:r>
              <a:rPr lang="en-US" noProof="0" dirty="0" smtClean="0"/>
              <a:t> </a:t>
            </a:r>
            <a:r>
              <a:rPr lang="en-US" noProof="0" dirty="0" err="1" smtClean="0"/>
              <a:t>verschiedene</a:t>
            </a:r>
            <a:r>
              <a:rPr lang="en-US" noProof="0" dirty="0" smtClean="0"/>
              <a:t> </a:t>
            </a:r>
            <a:r>
              <a:rPr lang="en-US" noProof="0" dirty="0" err="1" smtClean="0"/>
              <a:t>Aspekte</a:t>
            </a:r>
            <a:r>
              <a:rPr lang="en-US" noProof="0" dirty="0" smtClean="0"/>
              <a:t> in </a:t>
            </a:r>
            <a:r>
              <a:rPr lang="en-US" noProof="0" dirty="0" err="1" smtClean="0"/>
              <a:t>einem</a:t>
            </a:r>
            <a:r>
              <a:rPr lang="en-US" noProof="0" dirty="0" smtClean="0"/>
              <a:t> </a:t>
            </a:r>
            <a:r>
              <a:rPr lang="en-US" noProof="0" dirty="0" err="1" smtClean="0"/>
              <a:t>Satz</a:t>
            </a:r>
            <a:endParaRPr lang="en-US" noProof="0" dirty="0" smtClean="0"/>
          </a:p>
          <a:p>
            <a:r>
              <a:rPr lang="en-US" noProof="0" dirty="0" err="1" smtClean="0"/>
              <a:t>Komparativsätze</a:t>
            </a:r>
            <a:r>
              <a:rPr lang="en-US" noProof="0" dirty="0" smtClean="0"/>
              <a:t>, </a:t>
            </a:r>
            <a:r>
              <a:rPr lang="en-US" noProof="0" dirty="0" err="1" smtClean="0"/>
              <a:t>Sarkasmus</a:t>
            </a:r>
            <a:r>
              <a:rPr lang="en-US" noProof="0" dirty="0" smtClean="0"/>
              <a:t>, </a:t>
            </a:r>
            <a:r>
              <a:rPr lang="en-US" noProof="0" dirty="0" err="1" smtClean="0"/>
              <a:t>Konditionalsätze</a:t>
            </a:r>
            <a:r>
              <a:rPr lang="en-US" noProof="0" dirty="0" smtClean="0"/>
              <a:t>, …</a:t>
            </a:r>
          </a:p>
        </p:txBody>
      </p:sp>
      <p:sp>
        <p:nvSpPr>
          <p:cNvPr id="4" name="Foliennummernplatzhalter 3"/>
          <p:cNvSpPr>
            <a:spLocks noGrp="1"/>
          </p:cNvSpPr>
          <p:nvPr>
            <p:ph type="sldNum" sz="quarter" idx="12"/>
          </p:nvPr>
        </p:nvSpPr>
        <p:spPr/>
        <p:txBody>
          <a:bodyPr/>
          <a:lstStyle/>
          <a:p>
            <a:fld id="{0E827C75-366A-41D5-ADDB-D5C0ACC7127F}" type="slidenum">
              <a:rPr lang="de-DE" smtClean="0"/>
              <a:t>164</a:t>
            </a:fld>
            <a:endParaRPr lang="de-DE"/>
          </a:p>
        </p:txBody>
      </p:sp>
    </p:spTree>
    <p:extLst>
      <p:ext uri="{BB962C8B-B14F-4D97-AF65-F5344CB8AC3E}">
        <p14:creationId xmlns:p14="http://schemas.microsoft.com/office/powerpoint/2010/main" val="194233036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Aspekte </a:t>
            </a:r>
            <a:endParaRPr lang="de-DE"/>
          </a:p>
        </p:txBody>
      </p:sp>
      <p:sp>
        <p:nvSpPr>
          <p:cNvPr id="3" name="Inhaltsplatzhalter 2"/>
          <p:cNvSpPr>
            <a:spLocks noGrp="1"/>
          </p:cNvSpPr>
          <p:nvPr>
            <p:ph idx="1"/>
          </p:nvPr>
        </p:nvSpPr>
        <p:spPr/>
        <p:txBody>
          <a:bodyPr>
            <a:normAutofit/>
          </a:bodyPr>
          <a:lstStyle/>
          <a:p>
            <a:pPr marL="0" lvl="1" indent="0">
              <a:buNone/>
            </a:pPr>
            <a:r>
              <a:rPr lang="de-DE" i="1" dirty="0"/>
              <a:t>Jedoch sind die </a:t>
            </a:r>
            <a:r>
              <a:rPr lang="de-DE" i="1" u="sng" dirty="0"/>
              <a:t>Grafiken und Tabellen </a:t>
            </a:r>
            <a:r>
              <a:rPr lang="de-DE" i="1" dirty="0"/>
              <a:t>sehr gut und dienen sicherlich dazu, das Thema besser zu verstehen.</a:t>
            </a:r>
          </a:p>
          <a:p>
            <a:endParaRPr lang="de-DE" dirty="0" smtClean="0"/>
          </a:p>
          <a:p>
            <a:pPr marL="0" indent="0">
              <a:buNone/>
            </a:pPr>
            <a:r>
              <a:rPr lang="de-DE" dirty="0" smtClean="0"/>
              <a:t>Opinion Mining auf Aspekt-Ebene, zwei Aufgaben:</a:t>
            </a:r>
          </a:p>
          <a:p>
            <a:r>
              <a:rPr lang="de-DE" dirty="0" smtClean="0"/>
              <a:t>Extraktion des Aspekts</a:t>
            </a:r>
          </a:p>
          <a:p>
            <a:pPr lvl="1"/>
            <a:r>
              <a:rPr lang="de-DE" dirty="0" smtClean="0"/>
              <a:t>über welchen Aspekt wird eine Meinung geäußert?</a:t>
            </a:r>
          </a:p>
          <a:p>
            <a:r>
              <a:rPr lang="de-DE" dirty="0" smtClean="0"/>
              <a:t>Sentiment-Klassifikation des Aspekts</a:t>
            </a:r>
          </a:p>
          <a:p>
            <a:pPr lvl="1"/>
            <a:r>
              <a:rPr lang="de-DE" dirty="0" smtClean="0"/>
              <a:t>ist die Meinung zu diesem Aspekt positiv oder negativ?</a:t>
            </a:r>
          </a:p>
          <a:p>
            <a:endParaRPr lang="de-DE" dirty="0"/>
          </a:p>
        </p:txBody>
      </p:sp>
      <p:sp>
        <p:nvSpPr>
          <p:cNvPr id="4" name="Foliennummernplatzhalter 3"/>
          <p:cNvSpPr>
            <a:spLocks noGrp="1"/>
          </p:cNvSpPr>
          <p:nvPr>
            <p:ph type="sldNum" sz="quarter" idx="12"/>
          </p:nvPr>
        </p:nvSpPr>
        <p:spPr/>
        <p:txBody>
          <a:bodyPr/>
          <a:lstStyle/>
          <a:p>
            <a:fld id="{0E827C75-366A-41D5-ADDB-D5C0ACC7127F}" type="slidenum">
              <a:rPr lang="de-DE" smtClean="0"/>
              <a:t>165</a:t>
            </a:fld>
            <a:endParaRPr lang="de-DE"/>
          </a:p>
        </p:txBody>
      </p:sp>
    </p:spTree>
    <p:extLst>
      <p:ext uri="{BB962C8B-B14F-4D97-AF65-F5344CB8AC3E}">
        <p14:creationId xmlns:p14="http://schemas.microsoft.com/office/powerpoint/2010/main" val="135853658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Aspekte</a:t>
            </a:r>
            <a:endParaRPr lang="de-DE" dirty="0"/>
          </a:p>
        </p:txBody>
      </p:sp>
      <p:sp>
        <p:nvSpPr>
          <p:cNvPr id="3" name="Inhaltsplatzhalter 2"/>
          <p:cNvSpPr>
            <a:spLocks noGrp="1"/>
          </p:cNvSpPr>
          <p:nvPr>
            <p:ph idx="1"/>
          </p:nvPr>
        </p:nvSpPr>
        <p:spPr/>
        <p:txBody>
          <a:bodyPr>
            <a:normAutofit/>
          </a:bodyPr>
          <a:lstStyle/>
          <a:p>
            <a:r>
              <a:rPr lang="de-DE" dirty="0" smtClean="0"/>
              <a:t>Eine Meinungsäußerung hat ein Ziel</a:t>
            </a:r>
          </a:p>
          <a:p>
            <a:pPr marL="0" indent="0">
              <a:buNone/>
            </a:pPr>
            <a:endParaRPr lang="de-DE" i="1" dirty="0" smtClean="0"/>
          </a:p>
          <a:p>
            <a:pPr marL="0" indent="0">
              <a:buNone/>
            </a:pPr>
            <a:r>
              <a:rPr lang="de-DE" i="1" dirty="0" smtClean="0"/>
              <a:t>Dieses Auto ist sehr teuer.</a:t>
            </a:r>
          </a:p>
          <a:p>
            <a:r>
              <a:rPr lang="de-DE" dirty="0" smtClean="0"/>
              <a:t>Impliziter Aspekt: Preis</a:t>
            </a:r>
          </a:p>
          <a:p>
            <a:pPr marL="0" indent="0">
              <a:buNone/>
            </a:pPr>
            <a:r>
              <a:rPr lang="de-DE" i="1" dirty="0" smtClean="0"/>
              <a:t>Der Motor ist robust.</a:t>
            </a:r>
          </a:p>
          <a:p>
            <a:r>
              <a:rPr lang="de-DE" dirty="0" smtClean="0"/>
              <a:t>Expliziter Aspekt: Motor</a:t>
            </a:r>
          </a:p>
          <a:p>
            <a:pPr marL="0" indent="0">
              <a:buNone/>
            </a:pPr>
            <a:r>
              <a:rPr lang="de-DE" i="1" dirty="0" smtClean="0"/>
              <a:t>Ich liebe dieses Auto!</a:t>
            </a:r>
          </a:p>
          <a:p>
            <a:r>
              <a:rPr lang="de-DE" dirty="0" smtClean="0"/>
              <a:t>Aspekt GENERAL</a:t>
            </a:r>
            <a:endParaRPr lang="de-DE" dirty="0"/>
          </a:p>
        </p:txBody>
      </p:sp>
      <p:sp>
        <p:nvSpPr>
          <p:cNvPr id="4" name="Foliennummernplatzhalter 3"/>
          <p:cNvSpPr>
            <a:spLocks noGrp="1"/>
          </p:cNvSpPr>
          <p:nvPr>
            <p:ph type="sldNum" sz="quarter" idx="12"/>
          </p:nvPr>
        </p:nvSpPr>
        <p:spPr/>
        <p:txBody>
          <a:bodyPr/>
          <a:lstStyle/>
          <a:p>
            <a:fld id="{0E827C75-366A-41D5-ADDB-D5C0ACC7127F}" type="slidenum">
              <a:rPr lang="de-DE" smtClean="0"/>
              <a:t>166</a:t>
            </a:fld>
            <a:endParaRPr lang="de-DE"/>
          </a:p>
        </p:txBody>
      </p:sp>
    </p:spTree>
    <p:extLst>
      <p:ext uri="{BB962C8B-B14F-4D97-AF65-F5344CB8AC3E}">
        <p14:creationId xmlns:p14="http://schemas.microsoft.com/office/powerpoint/2010/main" val="92011474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Aspektbasierte Sentimentanalyse ist domänenbasiert</a:t>
            </a:r>
            <a:endParaRPr lang="de-DE" dirty="0"/>
          </a:p>
        </p:txBody>
      </p:sp>
      <p:sp>
        <p:nvSpPr>
          <p:cNvPr id="3" name="Inhaltsplatzhalter 2"/>
          <p:cNvSpPr>
            <a:spLocks noGrp="1"/>
          </p:cNvSpPr>
          <p:nvPr>
            <p:ph idx="1"/>
          </p:nvPr>
        </p:nvSpPr>
        <p:spPr/>
        <p:txBody>
          <a:bodyPr/>
          <a:lstStyle/>
          <a:p>
            <a:r>
              <a:rPr lang="de-DE" dirty="0" smtClean="0"/>
              <a:t>Welche Aspekte sind relevant?</a:t>
            </a:r>
          </a:p>
          <a:p>
            <a:r>
              <a:rPr lang="de-DE" dirty="0" smtClean="0"/>
              <a:t>Bei Fahrrädern vielleicht Bremsen, Gewicht, Reifengröße, etc.</a:t>
            </a:r>
          </a:p>
          <a:p>
            <a:r>
              <a:rPr lang="de-DE" dirty="0" smtClean="0"/>
              <a:t>Bei der Bahn vielleicht Pünktlichkeit, Preis, Sitzplatzreservierung, Sauberkeit, etc.</a:t>
            </a:r>
          </a:p>
          <a:p>
            <a:r>
              <a:rPr lang="de-DE" dirty="0" smtClean="0">
                <a:sym typeface="Wingdings" panose="05000000000000000000" pitchFamily="2" charset="2"/>
              </a:rPr>
              <a:t> </a:t>
            </a:r>
            <a:r>
              <a:rPr lang="de-DE" dirty="0" smtClean="0"/>
              <a:t>Aufbau einer Taxonomie oder Ontologie der relevanten Aspekte in einer Domäne</a:t>
            </a:r>
          </a:p>
          <a:p>
            <a:pPr lvl="1"/>
            <a:r>
              <a:rPr lang="de-DE" dirty="0" smtClean="0"/>
              <a:t>Manuell oder mit automatischer Unterstützung</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167</a:t>
            </a:fld>
            <a:endParaRPr lang="de-DE"/>
          </a:p>
        </p:txBody>
      </p:sp>
    </p:spTree>
    <p:extLst>
      <p:ext uri="{BB962C8B-B14F-4D97-AF65-F5344CB8AC3E}">
        <p14:creationId xmlns:p14="http://schemas.microsoft.com/office/powerpoint/2010/main" val="212652578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a:t>Methoden</a:t>
            </a:r>
            <a:r>
              <a:rPr lang="en-US" dirty="0"/>
              <a:t> </a:t>
            </a:r>
            <a:r>
              <a:rPr lang="en-US" dirty="0" err="1"/>
              <a:t>für</a:t>
            </a:r>
            <a:r>
              <a:rPr lang="en-US" dirty="0"/>
              <a:t> die </a:t>
            </a:r>
            <a:r>
              <a:rPr lang="en-US" dirty="0" err="1"/>
              <a:t>Extraktion</a:t>
            </a:r>
            <a:r>
              <a:rPr lang="en-US" dirty="0"/>
              <a:t> </a:t>
            </a:r>
            <a:r>
              <a:rPr lang="en-US" dirty="0" err="1"/>
              <a:t>expliziter</a:t>
            </a:r>
            <a:r>
              <a:rPr lang="en-US" dirty="0"/>
              <a:t> </a:t>
            </a:r>
            <a:r>
              <a:rPr lang="en-US" dirty="0" err="1" smtClean="0"/>
              <a:t>Aspekte</a:t>
            </a:r>
            <a:r>
              <a:rPr lang="en-US" dirty="0" smtClean="0"/>
              <a:t> </a:t>
            </a:r>
            <a:r>
              <a:rPr lang="en-US" dirty="0" err="1" smtClean="0"/>
              <a:t>aus</a:t>
            </a:r>
            <a:r>
              <a:rPr lang="en-US" dirty="0" smtClean="0"/>
              <a:t> den </a:t>
            </a:r>
            <a:r>
              <a:rPr lang="en-US" dirty="0" err="1" smtClean="0"/>
              <a:t>Texten</a:t>
            </a:r>
            <a:endParaRPr lang="de-DE" dirty="0"/>
          </a:p>
        </p:txBody>
      </p:sp>
      <p:sp>
        <p:nvSpPr>
          <p:cNvPr id="3" name="Inhaltsplatzhalter 2"/>
          <p:cNvSpPr>
            <a:spLocks noGrp="1"/>
          </p:cNvSpPr>
          <p:nvPr>
            <p:ph idx="1"/>
          </p:nvPr>
        </p:nvSpPr>
        <p:spPr/>
        <p:txBody>
          <a:bodyPr/>
          <a:lstStyle/>
          <a:p>
            <a:r>
              <a:rPr lang="de-DE" b="1" dirty="0" smtClean="0"/>
              <a:t>Methoden</a:t>
            </a:r>
            <a:r>
              <a:rPr lang="de-DE" dirty="0" smtClean="0"/>
              <a:t>:</a:t>
            </a:r>
          </a:p>
          <a:p>
            <a:pPr lvl="1"/>
            <a:r>
              <a:rPr lang="de-DE" dirty="0" smtClean="0"/>
              <a:t>Extraktion </a:t>
            </a:r>
            <a:r>
              <a:rPr lang="de-DE" dirty="0"/>
              <a:t>häufig auftretender Nomen und Nominalphrasen</a:t>
            </a:r>
          </a:p>
          <a:p>
            <a:pPr lvl="1"/>
            <a:r>
              <a:rPr lang="de-DE" dirty="0"/>
              <a:t>Untersuchung von Meinungsausdrücken und ihren Zielen</a:t>
            </a:r>
          </a:p>
          <a:p>
            <a:pPr marL="0" indent="0">
              <a:buNone/>
            </a:pPr>
            <a:endParaRPr lang="de-DE" dirty="0"/>
          </a:p>
        </p:txBody>
      </p:sp>
      <p:sp>
        <p:nvSpPr>
          <p:cNvPr id="4" name="Foliennummernplatzhalter 3"/>
          <p:cNvSpPr>
            <a:spLocks noGrp="1"/>
          </p:cNvSpPr>
          <p:nvPr>
            <p:ph type="sldNum" sz="quarter" idx="12"/>
          </p:nvPr>
        </p:nvSpPr>
        <p:spPr/>
        <p:txBody>
          <a:bodyPr/>
          <a:lstStyle/>
          <a:p>
            <a:fld id="{BA021361-1B70-4E07-8C05-C76F785F19DA}" type="slidenum">
              <a:rPr lang="de-DE" smtClean="0"/>
              <a:t>168</a:t>
            </a:fld>
            <a:endParaRPr lang="de-DE"/>
          </a:p>
        </p:txBody>
      </p:sp>
    </p:spTree>
    <p:extLst>
      <p:ext uri="{BB962C8B-B14F-4D97-AF65-F5344CB8AC3E}">
        <p14:creationId xmlns:p14="http://schemas.microsoft.com/office/powerpoint/2010/main" val="202837513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a:t>Extraktion</a:t>
            </a:r>
            <a:r>
              <a:rPr lang="en-US" dirty="0"/>
              <a:t> </a:t>
            </a:r>
            <a:r>
              <a:rPr lang="en-US" dirty="0" err="1" smtClean="0"/>
              <a:t>häufig</a:t>
            </a:r>
            <a:r>
              <a:rPr lang="en-US" dirty="0" smtClean="0"/>
              <a:t> </a:t>
            </a:r>
            <a:r>
              <a:rPr lang="en-US" dirty="0" err="1" smtClean="0"/>
              <a:t>auftretender</a:t>
            </a:r>
            <a:r>
              <a:rPr lang="en-US" dirty="0" smtClean="0"/>
              <a:t> </a:t>
            </a:r>
            <a:r>
              <a:rPr lang="en-US" dirty="0" err="1"/>
              <a:t>Nomen</a:t>
            </a:r>
            <a:r>
              <a:rPr lang="en-US" dirty="0"/>
              <a:t> und </a:t>
            </a:r>
            <a:r>
              <a:rPr lang="en-US" dirty="0" err="1"/>
              <a:t>Nominalphrasen</a:t>
            </a:r>
            <a:endParaRPr lang="en-US" dirty="0"/>
          </a:p>
        </p:txBody>
      </p:sp>
      <p:sp>
        <p:nvSpPr>
          <p:cNvPr id="3" name="Inhaltsplatzhalter 2"/>
          <p:cNvSpPr>
            <a:spLocks noGrp="1"/>
          </p:cNvSpPr>
          <p:nvPr>
            <p:ph idx="1"/>
          </p:nvPr>
        </p:nvSpPr>
        <p:spPr/>
        <p:txBody>
          <a:bodyPr>
            <a:normAutofit/>
          </a:bodyPr>
          <a:lstStyle/>
          <a:p>
            <a:r>
              <a:rPr lang="en-US" dirty="0" smtClean="0"/>
              <a:t>POS-Tagging </a:t>
            </a:r>
            <a:r>
              <a:rPr lang="en-US" dirty="0" err="1" smtClean="0"/>
              <a:t>ist</a:t>
            </a:r>
            <a:r>
              <a:rPr lang="en-US" dirty="0" smtClean="0"/>
              <a:t> die </a:t>
            </a:r>
            <a:r>
              <a:rPr lang="en-US" dirty="0" err="1" smtClean="0"/>
              <a:t>Voraussetzung</a:t>
            </a:r>
            <a:endParaRPr lang="en-US" dirty="0" smtClean="0"/>
          </a:p>
          <a:p>
            <a:r>
              <a:rPr lang="en-US" dirty="0" err="1" smtClean="0"/>
              <a:t>Nomen</a:t>
            </a:r>
            <a:r>
              <a:rPr lang="en-US" dirty="0" smtClean="0"/>
              <a:t>, die </a:t>
            </a:r>
            <a:r>
              <a:rPr lang="en-US" dirty="0" err="1" smtClean="0"/>
              <a:t>häufig</a:t>
            </a:r>
            <a:r>
              <a:rPr lang="en-US" dirty="0" smtClean="0"/>
              <a:t> </a:t>
            </a:r>
            <a:r>
              <a:rPr lang="en-US" dirty="0" err="1" smtClean="0"/>
              <a:t>erwähnt</a:t>
            </a:r>
            <a:r>
              <a:rPr lang="en-US" dirty="0" smtClean="0"/>
              <a:t> </a:t>
            </a:r>
            <a:r>
              <a:rPr lang="en-US" dirty="0" err="1" smtClean="0"/>
              <a:t>werden</a:t>
            </a:r>
            <a:r>
              <a:rPr lang="en-US" dirty="0" smtClean="0"/>
              <a:t>, </a:t>
            </a:r>
            <a:r>
              <a:rPr lang="en-US" dirty="0" err="1" smtClean="0"/>
              <a:t>sind</a:t>
            </a:r>
            <a:r>
              <a:rPr lang="en-US" dirty="0" smtClean="0"/>
              <a:t> </a:t>
            </a:r>
            <a:r>
              <a:rPr lang="en-US" dirty="0" err="1" smtClean="0"/>
              <a:t>wichtige</a:t>
            </a:r>
            <a:r>
              <a:rPr lang="en-US" dirty="0" smtClean="0"/>
              <a:t> </a:t>
            </a:r>
            <a:r>
              <a:rPr lang="en-US" dirty="0" err="1" smtClean="0"/>
              <a:t>Aspekte</a:t>
            </a:r>
            <a:endParaRPr lang="en-US" dirty="0" smtClean="0"/>
          </a:p>
          <a:p>
            <a:r>
              <a:rPr lang="en-US" dirty="0" smtClean="0"/>
              <a:t>Alternative: </a:t>
            </a:r>
            <a:r>
              <a:rPr lang="en-US" dirty="0" err="1" smtClean="0"/>
              <a:t>Nur</a:t>
            </a:r>
            <a:r>
              <a:rPr lang="en-US" dirty="0" smtClean="0"/>
              <a:t> </a:t>
            </a:r>
            <a:r>
              <a:rPr lang="en-US" dirty="0" err="1" smtClean="0"/>
              <a:t>Nomen</a:t>
            </a:r>
            <a:r>
              <a:rPr lang="en-US" dirty="0" smtClean="0"/>
              <a:t> in Sentiment-</a:t>
            </a:r>
            <a:r>
              <a:rPr lang="en-US" dirty="0" err="1" smtClean="0"/>
              <a:t>Sätzen</a:t>
            </a:r>
            <a:r>
              <a:rPr lang="en-US" dirty="0" smtClean="0"/>
              <a:t> </a:t>
            </a:r>
            <a:r>
              <a:rPr lang="en-US" dirty="0" err="1" smtClean="0"/>
              <a:t>betrachten</a:t>
            </a:r>
            <a:endParaRPr lang="en-US" dirty="0" smtClean="0"/>
          </a:p>
          <a:p>
            <a:r>
              <a:rPr lang="en-US" dirty="0" err="1" smtClean="0"/>
              <a:t>Mehrwortausdrücke</a:t>
            </a:r>
            <a:r>
              <a:rPr lang="en-US" dirty="0" smtClean="0"/>
              <a:t> </a:t>
            </a:r>
            <a:r>
              <a:rPr lang="en-US" dirty="0" err="1" smtClean="0"/>
              <a:t>nicht</a:t>
            </a:r>
            <a:r>
              <a:rPr lang="en-US" dirty="0" smtClean="0"/>
              <a:t> </a:t>
            </a:r>
            <a:r>
              <a:rPr lang="en-US" dirty="0" err="1" smtClean="0"/>
              <a:t>vergessen</a:t>
            </a:r>
            <a:endParaRPr lang="en-US" dirty="0" smtClean="0"/>
          </a:p>
          <a:p>
            <a:r>
              <a:rPr lang="en-US" noProof="0" dirty="0" err="1" smtClean="0"/>
              <a:t>Kompositaanalyse</a:t>
            </a:r>
            <a:r>
              <a:rPr lang="en-US" noProof="0" dirty="0" smtClean="0"/>
              <a:t> </a:t>
            </a:r>
            <a:r>
              <a:rPr lang="en-US" noProof="0" dirty="0" err="1" smtClean="0"/>
              <a:t>im</a:t>
            </a:r>
            <a:r>
              <a:rPr lang="en-US" noProof="0" dirty="0" smtClean="0"/>
              <a:t> </a:t>
            </a:r>
            <a:r>
              <a:rPr lang="en-US" noProof="0" dirty="0" err="1" smtClean="0"/>
              <a:t>Deutschen</a:t>
            </a:r>
            <a:endParaRPr lang="en-US" noProof="0" dirty="0"/>
          </a:p>
        </p:txBody>
      </p:sp>
      <p:sp>
        <p:nvSpPr>
          <p:cNvPr id="4" name="Foliennummernplatzhalter 3"/>
          <p:cNvSpPr>
            <a:spLocks noGrp="1"/>
          </p:cNvSpPr>
          <p:nvPr>
            <p:ph type="sldNum" sz="quarter" idx="12"/>
          </p:nvPr>
        </p:nvSpPr>
        <p:spPr/>
        <p:txBody>
          <a:bodyPr/>
          <a:lstStyle/>
          <a:p>
            <a:fld id="{0E827C75-366A-41D5-ADDB-D5C0ACC7127F}" type="slidenum">
              <a:rPr lang="de-DE" smtClean="0"/>
              <a:t>169</a:t>
            </a:fld>
            <a:endParaRPr lang="de-DE"/>
          </a:p>
        </p:txBody>
      </p:sp>
    </p:spTree>
    <p:extLst>
      <p:ext uri="{BB962C8B-B14F-4D97-AF65-F5344CB8AC3E}">
        <p14:creationId xmlns:p14="http://schemas.microsoft.com/office/powerpoint/2010/main" val="33885478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Aufgaben: </a:t>
            </a:r>
            <a:r>
              <a:rPr lang="de-DE"/>
              <a:t>(e</a:t>
            </a:r>
            <a:r>
              <a:rPr lang="de-DE" baseline="-25000"/>
              <a:t>i</a:t>
            </a:r>
            <a:r>
              <a:rPr lang="de-DE"/>
              <a:t>, a</a:t>
            </a:r>
            <a:r>
              <a:rPr lang="de-DE" baseline="-25000"/>
              <a:t>ij</a:t>
            </a:r>
            <a:r>
              <a:rPr lang="de-DE"/>
              <a:t>, s</a:t>
            </a:r>
            <a:r>
              <a:rPr lang="de-DE" baseline="-25000"/>
              <a:t>ijkl</a:t>
            </a:r>
            <a:r>
              <a:rPr lang="de-DE"/>
              <a:t>, h</a:t>
            </a:r>
            <a:r>
              <a:rPr lang="de-DE" baseline="-25000"/>
              <a:t>k</a:t>
            </a:r>
            <a:r>
              <a:rPr lang="de-DE"/>
              <a:t>, t</a:t>
            </a:r>
            <a:r>
              <a:rPr lang="de-DE" baseline="-25000"/>
              <a:t>l</a:t>
            </a:r>
            <a:r>
              <a:rPr lang="de-DE" smtClean="0"/>
              <a:t>) </a:t>
            </a:r>
            <a:endParaRPr lang="de-DE"/>
          </a:p>
        </p:txBody>
      </p:sp>
      <p:graphicFrame>
        <p:nvGraphicFramePr>
          <p:cNvPr id="4" name="Inhaltsplatzhalt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liennummernplatzhalter 2"/>
          <p:cNvSpPr>
            <a:spLocks noGrp="1"/>
          </p:cNvSpPr>
          <p:nvPr>
            <p:ph type="sldNum" sz="quarter" idx="12"/>
          </p:nvPr>
        </p:nvSpPr>
        <p:spPr/>
        <p:txBody>
          <a:bodyPr/>
          <a:lstStyle/>
          <a:p>
            <a:fld id="{5914B6E0-F293-4DB7-91CD-CA99CA1EC231}" type="slidenum">
              <a:rPr lang="de-DE" smtClean="0"/>
              <a:t>17</a:t>
            </a:fld>
            <a:endParaRPr lang="de-DE"/>
          </a:p>
        </p:txBody>
      </p:sp>
    </p:spTree>
    <p:extLst>
      <p:ext uri="{BB962C8B-B14F-4D97-AF65-F5344CB8AC3E}">
        <p14:creationId xmlns:p14="http://schemas.microsoft.com/office/powerpoint/2010/main" val="83361803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Extraktion häufig auftretender Nomen und </a:t>
            </a:r>
            <a:r>
              <a:rPr lang="de-DE" smtClean="0"/>
              <a:t>Nominalphrasen</a:t>
            </a:r>
            <a:endParaRPr lang="de-DE"/>
          </a:p>
        </p:txBody>
      </p:sp>
      <p:sp>
        <p:nvSpPr>
          <p:cNvPr id="3" name="Inhaltsplatzhalter 2"/>
          <p:cNvSpPr>
            <a:spLocks noGrp="1"/>
          </p:cNvSpPr>
          <p:nvPr>
            <p:ph idx="1"/>
          </p:nvPr>
        </p:nvSpPr>
        <p:spPr/>
        <p:txBody>
          <a:bodyPr>
            <a:normAutofit/>
          </a:bodyPr>
          <a:lstStyle/>
          <a:p>
            <a:r>
              <a:rPr lang="de-DE" dirty="0" err="1" smtClean="0"/>
              <a:t>Meronymie</a:t>
            </a:r>
            <a:r>
              <a:rPr lang="de-DE" dirty="0" smtClean="0"/>
              <a:t> </a:t>
            </a:r>
          </a:p>
          <a:p>
            <a:pPr lvl="1"/>
            <a:r>
              <a:rPr lang="de-DE" dirty="0" smtClean="0"/>
              <a:t>z.B. mit Ausdrücken wie „Kamera hat“, „der Kamera“, „Kamera wird geliefert mit“, Suche im Web</a:t>
            </a:r>
          </a:p>
          <a:p>
            <a:pPr lvl="1"/>
            <a:r>
              <a:rPr lang="de-DE" dirty="0" err="1" smtClean="0"/>
              <a:t>WordNet</a:t>
            </a:r>
            <a:r>
              <a:rPr lang="de-DE" dirty="0" smtClean="0"/>
              <a:t>-Relationen „</a:t>
            </a:r>
            <a:r>
              <a:rPr lang="de-DE" dirty="0" err="1" smtClean="0"/>
              <a:t>is_a</a:t>
            </a:r>
            <a:r>
              <a:rPr lang="de-DE" dirty="0" smtClean="0"/>
              <a:t>“ und „</a:t>
            </a:r>
            <a:r>
              <a:rPr lang="de-DE" dirty="0" err="1" smtClean="0"/>
              <a:t>has_a</a:t>
            </a:r>
            <a:r>
              <a:rPr lang="de-DE" dirty="0" smtClean="0"/>
              <a:t>“</a:t>
            </a:r>
          </a:p>
          <a:p>
            <a:pPr lvl="1"/>
            <a:endParaRPr lang="de-DE" dirty="0"/>
          </a:p>
        </p:txBody>
      </p:sp>
      <p:sp>
        <p:nvSpPr>
          <p:cNvPr id="4" name="Foliennummernplatzhalter 3"/>
          <p:cNvSpPr>
            <a:spLocks noGrp="1"/>
          </p:cNvSpPr>
          <p:nvPr>
            <p:ph type="sldNum" sz="quarter" idx="12"/>
          </p:nvPr>
        </p:nvSpPr>
        <p:spPr/>
        <p:txBody>
          <a:bodyPr/>
          <a:lstStyle/>
          <a:p>
            <a:fld id="{BA021361-1B70-4E07-8C05-C76F785F19DA}" type="slidenum">
              <a:rPr lang="de-DE" smtClean="0"/>
              <a:t>170</a:t>
            </a:fld>
            <a:endParaRPr lang="de-DE"/>
          </a:p>
        </p:txBody>
      </p:sp>
      <p:sp>
        <p:nvSpPr>
          <p:cNvPr id="5" name="Rechteck 4"/>
          <p:cNvSpPr/>
          <p:nvPr/>
        </p:nvSpPr>
        <p:spPr>
          <a:xfrm>
            <a:off x="1775520" y="6237312"/>
            <a:ext cx="3895234" cy="369332"/>
          </a:xfrm>
          <a:prstGeom prst="rect">
            <a:avLst/>
          </a:prstGeom>
        </p:spPr>
        <p:txBody>
          <a:bodyPr wrap="none">
            <a:spAutoFit/>
          </a:bodyPr>
          <a:lstStyle/>
          <a:p>
            <a:r>
              <a:rPr lang="de-DE"/>
              <a:t>Liu, Kap. 5, auch mit Literatur-Überblick</a:t>
            </a:r>
          </a:p>
        </p:txBody>
      </p:sp>
    </p:spTree>
    <p:extLst>
      <p:ext uri="{BB962C8B-B14F-4D97-AF65-F5344CB8AC3E}">
        <p14:creationId xmlns:p14="http://schemas.microsoft.com/office/powerpoint/2010/main" val="257041227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Untersuchung von Meinungsausdrücken und ihren Zielen</a:t>
            </a:r>
          </a:p>
        </p:txBody>
      </p:sp>
      <p:sp>
        <p:nvSpPr>
          <p:cNvPr id="3" name="Inhaltsplatzhalter 2"/>
          <p:cNvSpPr>
            <a:spLocks noGrp="1"/>
          </p:cNvSpPr>
          <p:nvPr>
            <p:ph idx="1"/>
          </p:nvPr>
        </p:nvSpPr>
        <p:spPr/>
        <p:txBody>
          <a:bodyPr/>
          <a:lstStyle/>
          <a:p>
            <a:r>
              <a:rPr lang="de-DE" smtClean="0"/>
              <a:t>Suche nach den Zielen (Targets) der Meinungsäußerung</a:t>
            </a:r>
          </a:p>
          <a:p>
            <a:r>
              <a:rPr lang="de-DE" smtClean="0"/>
              <a:t>das dem Sentiment-Wort am nächsten stehende Nomen</a:t>
            </a:r>
          </a:p>
          <a:p>
            <a:pPr lvl="1"/>
            <a:r>
              <a:rPr lang="de-DE" i="1" smtClean="0"/>
              <a:t>Diese </a:t>
            </a:r>
            <a:r>
              <a:rPr lang="de-DE" i="1" u="sng" smtClean="0"/>
              <a:t>Software</a:t>
            </a:r>
            <a:r>
              <a:rPr lang="de-DE" i="1" smtClean="0"/>
              <a:t> ist einfach </a:t>
            </a:r>
            <a:r>
              <a:rPr lang="de-DE" i="1" u="sng" smtClean="0"/>
              <a:t>perfekt</a:t>
            </a:r>
            <a:r>
              <a:rPr lang="de-DE" smtClean="0"/>
              <a:t>.</a:t>
            </a:r>
          </a:p>
          <a:p>
            <a:r>
              <a:rPr lang="de-DE" smtClean="0"/>
              <a:t>Dependenz-Parser</a:t>
            </a:r>
          </a:p>
          <a:p>
            <a:pPr lvl="1"/>
            <a:r>
              <a:rPr lang="de-DE" smtClean="0"/>
              <a:t>perfekt(Software)</a:t>
            </a:r>
          </a:p>
          <a:p>
            <a:pPr lvl="1"/>
            <a:endParaRPr lang="de-DE"/>
          </a:p>
        </p:txBody>
      </p:sp>
      <p:sp>
        <p:nvSpPr>
          <p:cNvPr id="4" name="Foliennummernplatzhalter 3"/>
          <p:cNvSpPr>
            <a:spLocks noGrp="1"/>
          </p:cNvSpPr>
          <p:nvPr>
            <p:ph type="sldNum" sz="quarter" idx="12"/>
          </p:nvPr>
        </p:nvSpPr>
        <p:spPr/>
        <p:txBody>
          <a:bodyPr/>
          <a:lstStyle/>
          <a:p>
            <a:fld id="{BA021361-1B70-4E07-8C05-C76F785F19DA}" type="slidenum">
              <a:rPr lang="de-DE" smtClean="0"/>
              <a:t>171</a:t>
            </a:fld>
            <a:endParaRPr lang="de-DE"/>
          </a:p>
        </p:txBody>
      </p:sp>
    </p:spTree>
    <p:extLst>
      <p:ext uri="{BB962C8B-B14F-4D97-AF65-F5344CB8AC3E}">
        <p14:creationId xmlns:p14="http://schemas.microsoft.com/office/powerpoint/2010/main" val="31081708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Wörter oder Phrasen in den Texten Aspekten </a:t>
            </a:r>
            <a:r>
              <a:rPr lang="de-DE" dirty="0" smtClean="0"/>
              <a:t>zuordnen</a:t>
            </a:r>
            <a:endParaRPr lang="de-DE" dirty="0"/>
          </a:p>
        </p:txBody>
      </p:sp>
      <p:sp>
        <p:nvSpPr>
          <p:cNvPr id="3" name="Inhaltsplatzhalter 2"/>
          <p:cNvSpPr>
            <a:spLocks noGrp="1"/>
          </p:cNvSpPr>
          <p:nvPr>
            <p:ph idx="1"/>
          </p:nvPr>
        </p:nvSpPr>
        <p:spPr/>
        <p:txBody>
          <a:bodyPr>
            <a:normAutofit lnSpcReduction="10000"/>
          </a:bodyPr>
          <a:lstStyle/>
          <a:p>
            <a:r>
              <a:rPr lang="de-DE" dirty="0" smtClean="0"/>
              <a:t>Fragestellung: Welche Wörter im Text gehören zu welchen Aspekten?</a:t>
            </a:r>
          </a:p>
          <a:p>
            <a:r>
              <a:rPr lang="de-DE" dirty="0" smtClean="0"/>
              <a:t>Z.B. bei der Bahn: </a:t>
            </a:r>
          </a:p>
          <a:p>
            <a:pPr lvl="1"/>
            <a:r>
              <a:rPr lang="de-DE" dirty="0" err="1" smtClean="0"/>
              <a:t>Atmosphäre#Lautstärke</a:t>
            </a:r>
            <a:r>
              <a:rPr lang="de-DE" dirty="0" smtClean="0"/>
              <a:t>:</a:t>
            </a:r>
          </a:p>
          <a:p>
            <a:pPr lvl="2"/>
            <a:r>
              <a:rPr lang="de-DE" dirty="0" smtClean="0"/>
              <a:t>Bahnlärm</a:t>
            </a:r>
          </a:p>
          <a:p>
            <a:pPr lvl="2"/>
            <a:r>
              <a:rPr lang="de-DE" dirty="0" smtClean="0"/>
              <a:t>Ruhe</a:t>
            </a:r>
          </a:p>
          <a:p>
            <a:pPr lvl="2"/>
            <a:r>
              <a:rPr lang="de-DE" dirty="0" smtClean="0"/>
              <a:t>Geplärre</a:t>
            </a:r>
          </a:p>
          <a:p>
            <a:pPr lvl="2"/>
            <a:r>
              <a:rPr lang="de-DE" dirty="0" err="1" smtClean="0"/>
              <a:t>Rumgeschreie</a:t>
            </a:r>
            <a:endParaRPr lang="de-DE" dirty="0" smtClean="0"/>
          </a:p>
          <a:p>
            <a:pPr lvl="2"/>
            <a:r>
              <a:rPr lang="de-DE" dirty="0" smtClean="0"/>
              <a:t>laut</a:t>
            </a:r>
          </a:p>
          <a:p>
            <a:pPr lvl="2"/>
            <a:r>
              <a:rPr lang="de-DE" dirty="0" smtClean="0"/>
              <a:t>Baby-Geschrei</a:t>
            </a:r>
          </a:p>
          <a:p>
            <a:pPr lvl="2"/>
            <a:r>
              <a:rPr lang="de-DE" dirty="0"/>
              <a:t>l</a:t>
            </a:r>
            <a:r>
              <a:rPr lang="de-DE" dirty="0" smtClean="0"/>
              <a:t>aut rufen</a:t>
            </a:r>
          </a:p>
          <a:p>
            <a:pPr lvl="2"/>
            <a:r>
              <a:rPr lang="de-DE" dirty="0" smtClean="0"/>
              <a:t>still</a:t>
            </a:r>
          </a:p>
          <a:p>
            <a:pPr lvl="2"/>
            <a:r>
              <a:rPr lang="de-DE" dirty="0" smtClean="0"/>
              <a:t>...</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172</a:t>
            </a:fld>
            <a:endParaRPr lang="de-DE"/>
          </a:p>
        </p:txBody>
      </p:sp>
    </p:spTree>
    <p:extLst>
      <p:ext uri="{BB962C8B-B14F-4D97-AF65-F5344CB8AC3E}">
        <p14:creationId xmlns:p14="http://schemas.microsoft.com/office/powerpoint/2010/main" val="324454169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Wörter oder Phrasen in den Texten Aspekten zuordnen: Synonyme</a:t>
            </a:r>
            <a:endParaRPr lang="de-DE" dirty="0"/>
          </a:p>
        </p:txBody>
      </p:sp>
      <p:sp>
        <p:nvSpPr>
          <p:cNvPr id="3" name="Inhaltsplatzhalter 2"/>
          <p:cNvSpPr>
            <a:spLocks noGrp="1"/>
          </p:cNvSpPr>
          <p:nvPr>
            <p:ph idx="1"/>
          </p:nvPr>
        </p:nvSpPr>
        <p:spPr>
          <a:xfrm>
            <a:off x="838200" y="1690688"/>
            <a:ext cx="10515600" cy="4351338"/>
          </a:xfrm>
        </p:spPr>
        <p:txBody>
          <a:bodyPr>
            <a:normAutofit/>
          </a:bodyPr>
          <a:lstStyle/>
          <a:p>
            <a:r>
              <a:rPr lang="de-DE" dirty="0" smtClean="0"/>
              <a:t>Erkennung von Synonymen</a:t>
            </a:r>
          </a:p>
          <a:p>
            <a:pPr lvl="1"/>
            <a:r>
              <a:rPr lang="de-DE" dirty="0" smtClean="0"/>
              <a:t>z.B. </a:t>
            </a:r>
            <a:r>
              <a:rPr lang="de-DE" i="1" dirty="0" smtClean="0"/>
              <a:t>Stimmqualität – Sprechqualität</a:t>
            </a:r>
          </a:p>
          <a:p>
            <a:r>
              <a:rPr lang="de-DE" dirty="0" smtClean="0"/>
              <a:t>Synonyme sind oft domänenabhängig</a:t>
            </a:r>
          </a:p>
          <a:p>
            <a:pPr lvl="1"/>
            <a:r>
              <a:rPr lang="de-DE" dirty="0" smtClean="0"/>
              <a:t>z.B. </a:t>
            </a:r>
            <a:r>
              <a:rPr lang="de-DE" i="1" dirty="0" smtClean="0"/>
              <a:t>Film – Streifen, Film – Anstrich</a:t>
            </a:r>
          </a:p>
          <a:p>
            <a:r>
              <a:rPr lang="de-DE" dirty="0" smtClean="0"/>
              <a:t>Auch Schreibfehler etc.</a:t>
            </a:r>
          </a:p>
          <a:p>
            <a:pPr lvl="1"/>
            <a:r>
              <a:rPr lang="de-DE" dirty="0" smtClean="0"/>
              <a:t>z.B. Motorola, </a:t>
            </a:r>
            <a:r>
              <a:rPr lang="de-DE" dirty="0" err="1" smtClean="0"/>
              <a:t>Motorrola</a:t>
            </a:r>
            <a:r>
              <a:rPr lang="de-DE" dirty="0" smtClean="0"/>
              <a:t>, </a:t>
            </a:r>
            <a:r>
              <a:rPr lang="de-DE" dirty="0" err="1" smtClean="0"/>
              <a:t>Motorolla</a:t>
            </a:r>
            <a:r>
              <a:rPr lang="de-DE" dirty="0" smtClean="0"/>
              <a:t> etc.</a:t>
            </a:r>
          </a:p>
          <a:p>
            <a:r>
              <a:rPr lang="de-DE" dirty="0" smtClean="0"/>
              <a:t>Ressourcen wie </a:t>
            </a:r>
            <a:r>
              <a:rPr lang="de-DE" dirty="0" err="1" smtClean="0"/>
              <a:t>WordNet</a:t>
            </a:r>
            <a:r>
              <a:rPr lang="de-DE" dirty="0" smtClean="0"/>
              <a:t> helfen bei generellen Synonymen</a:t>
            </a:r>
          </a:p>
          <a:p>
            <a:r>
              <a:rPr lang="de-DE" dirty="0" smtClean="0"/>
              <a:t>Lern-Algorithmen auf annotierten Daten helfen bei domänenspezifischen Synonymen</a:t>
            </a:r>
          </a:p>
          <a:p>
            <a:pPr lvl="1"/>
            <a:endParaRPr lang="de-DE" dirty="0"/>
          </a:p>
        </p:txBody>
      </p:sp>
      <p:sp>
        <p:nvSpPr>
          <p:cNvPr id="4" name="Foliennummernplatzhalter 3"/>
          <p:cNvSpPr>
            <a:spLocks noGrp="1"/>
          </p:cNvSpPr>
          <p:nvPr>
            <p:ph type="sldNum" sz="quarter" idx="12"/>
          </p:nvPr>
        </p:nvSpPr>
        <p:spPr/>
        <p:txBody>
          <a:bodyPr/>
          <a:lstStyle/>
          <a:p>
            <a:fld id="{0E827C75-366A-41D5-ADDB-D5C0ACC7127F}" type="slidenum">
              <a:rPr lang="de-DE" smtClean="0"/>
              <a:t>173</a:t>
            </a:fld>
            <a:endParaRPr lang="de-DE"/>
          </a:p>
        </p:txBody>
      </p:sp>
    </p:spTree>
    <p:extLst>
      <p:ext uri="{BB962C8B-B14F-4D97-AF65-F5344CB8AC3E}">
        <p14:creationId xmlns:p14="http://schemas.microsoft.com/office/powerpoint/2010/main" val="45341496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a:t>
            </a:r>
            <a:endParaRPr lang="de-DE" dirty="0"/>
          </a:p>
        </p:txBody>
      </p:sp>
      <p:sp>
        <p:nvSpPr>
          <p:cNvPr id="3" name="Inhaltsplatzhalter 2"/>
          <p:cNvSpPr>
            <a:spLocks noGrp="1"/>
          </p:cNvSpPr>
          <p:nvPr>
            <p:ph idx="1"/>
          </p:nvPr>
        </p:nvSpPr>
        <p:spPr/>
        <p:txBody>
          <a:bodyPr/>
          <a:lstStyle/>
          <a:p>
            <a:r>
              <a:rPr lang="de-DE" dirty="0" smtClean="0"/>
              <a:t>Nehmen Sie das GermEval-2017-Korpus und extrahieren Sie daraus </a:t>
            </a:r>
          </a:p>
          <a:p>
            <a:pPr lvl="1"/>
            <a:r>
              <a:rPr lang="de-DE" dirty="0" smtClean="0"/>
              <a:t>alle möglichen Aspekte aus </a:t>
            </a:r>
            <a:r>
              <a:rPr lang="de-DE" dirty="0"/>
              <a:t>dem Eintrag </a:t>
            </a:r>
            <a:r>
              <a:rPr lang="de-DE" dirty="0" smtClean="0"/>
              <a:t>„&lt;</a:t>
            </a:r>
            <a:r>
              <a:rPr lang="de-DE" dirty="0"/>
              <a:t>Opinion </a:t>
            </a:r>
            <a:r>
              <a:rPr lang="de-DE" dirty="0" err="1"/>
              <a:t>category</a:t>
            </a:r>
            <a:r>
              <a:rPr lang="de-DE" dirty="0" smtClean="0"/>
              <a:t>=…“</a:t>
            </a:r>
          </a:p>
          <a:p>
            <a:pPr lvl="1"/>
            <a:r>
              <a:rPr lang="de-DE" dirty="0" smtClean="0"/>
              <a:t>zu jedem Aspekt alle möglichen Ausdrücke aus </a:t>
            </a:r>
            <a:r>
              <a:rPr lang="de-DE" dirty="0"/>
              <a:t>dem Eintrag „</a:t>
            </a:r>
            <a:r>
              <a:rPr lang="de-DE" dirty="0" err="1"/>
              <a:t>target</a:t>
            </a:r>
            <a:r>
              <a:rPr lang="de-DE" dirty="0" smtClean="0"/>
              <a:t>=…“</a:t>
            </a:r>
          </a:p>
          <a:p>
            <a:r>
              <a:rPr lang="de-DE" dirty="0" smtClean="0"/>
              <a:t>Speichern Sie die möglichen Ausdrücke zu einem Aspekt in einer Liste.</a:t>
            </a:r>
          </a:p>
        </p:txBody>
      </p:sp>
      <p:sp>
        <p:nvSpPr>
          <p:cNvPr id="4" name="Foliennummernplatzhalter 3"/>
          <p:cNvSpPr>
            <a:spLocks noGrp="1"/>
          </p:cNvSpPr>
          <p:nvPr>
            <p:ph type="sldNum" sz="quarter" idx="12"/>
          </p:nvPr>
        </p:nvSpPr>
        <p:spPr/>
        <p:txBody>
          <a:bodyPr/>
          <a:lstStyle/>
          <a:p>
            <a:fld id="{990AD7F9-ADAE-46E7-AC5A-255D27BB8C59}" type="slidenum">
              <a:rPr lang="de-DE" smtClean="0"/>
              <a:t>174</a:t>
            </a:fld>
            <a:endParaRPr lang="de-DE"/>
          </a:p>
        </p:txBody>
      </p:sp>
    </p:spTree>
    <p:extLst>
      <p:ext uri="{BB962C8B-B14F-4D97-AF65-F5344CB8AC3E}">
        <p14:creationId xmlns:p14="http://schemas.microsoft.com/office/powerpoint/2010/main" val="34124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Aspekte interpretieren</a:t>
            </a:r>
            <a:endParaRPr lang="en-US" dirty="0"/>
          </a:p>
        </p:txBody>
      </p:sp>
      <p:sp>
        <p:nvSpPr>
          <p:cNvPr id="3" name="Inhaltsplatzhalter 2"/>
          <p:cNvSpPr>
            <a:spLocks noGrp="1"/>
          </p:cNvSpPr>
          <p:nvPr>
            <p:ph idx="1"/>
          </p:nvPr>
        </p:nvSpPr>
        <p:spPr/>
        <p:txBody>
          <a:bodyPr>
            <a:normAutofit/>
          </a:bodyPr>
          <a:lstStyle/>
          <a:p>
            <a:r>
              <a:rPr lang="en-US" dirty="0" smtClean="0"/>
              <a:t>Problem der </a:t>
            </a:r>
            <a:r>
              <a:rPr lang="en-US" dirty="0" err="1" smtClean="0"/>
              <a:t>Erkennung</a:t>
            </a:r>
            <a:r>
              <a:rPr lang="en-US" dirty="0" smtClean="0"/>
              <a:t> von </a:t>
            </a:r>
            <a:r>
              <a:rPr lang="en-US" dirty="0" err="1" smtClean="0"/>
              <a:t>Koreferenzen</a:t>
            </a:r>
            <a:r>
              <a:rPr lang="en-US" dirty="0" smtClean="0"/>
              <a:t>:</a:t>
            </a:r>
          </a:p>
          <a:p>
            <a:pPr lvl="1"/>
            <a:r>
              <a:rPr lang="en-US" dirty="0" err="1" smtClean="0"/>
              <a:t>Ich</a:t>
            </a:r>
            <a:r>
              <a:rPr lang="en-US" dirty="0" smtClean="0"/>
              <a:t> </a:t>
            </a:r>
            <a:r>
              <a:rPr lang="en-US" dirty="0" err="1" smtClean="0"/>
              <a:t>habe</a:t>
            </a:r>
            <a:r>
              <a:rPr lang="en-US" dirty="0" smtClean="0"/>
              <a:t> </a:t>
            </a:r>
            <a:r>
              <a:rPr lang="en-US" dirty="0" err="1" smtClean="0"/>
              <a:t>mir</a:t>
            </a:r>
            <a:r>
              <a:rPr lang="en-US" dirty="0" smtClean="0"/>
              <a:t> </a:t>
            </a:r>
            <a:r>
              <a:rPr lang="en-US" dirty="0" err="1" smtClean="0"/>
              <a:t>letzte</a:t>
            </a:r>
            <a:r>
              <a:rPr lang="en-US" dirty="0" smtClean="0"/>
              <a:t> </a:t>
            </a:r>
            <a:r>
              <a:rPr lang="en-US" dirty="0" err="1" smtClean="0"/>
              <a:t>Woche</a:t>
            </a:r>
            <a:r>
              <a:rPr lang="en-US" dirty="0" smtClean="0"/>
              <a:t> </a:t>
            </a:r>
            <a:r>
              <a:rPr lang="en-US" dirty="0" err="1" smtClean="0"/>
              <a:t>ein</a:t>
            </a:r>
            <a:r>
              <a:rPr lang="en-US" dirty="0" smtClean="0"/>
              <a:t> </a:t>
            </a:r>
            <a:r>
              <a:rPr lang="en-US" dirty="0" err="1" smtClean="0"/>
              <a:t>neues</a:t>
            </a:r>
            <a:r>
              <a:rPr lang="en-US" dirty="0" smtClean="0"/>
              <a:t> Smartphone </a:t>
            </a:r>
            <a:r>
              <a:rPr lang="en-US" dirty="0" err="1" smtClean="0"/>
              <a:t>gekauft</a:t>
            </a:r>
            <a:r>
              <a:rPr lang="en-US" dirty="0" smtClean="0"/>
              <a:t>. </a:t>
            </a:r>
            <a:r>
              <a:rPr lang="en-US" u="sng" dirty="0" err="1" smtClean="0"/>
              <a:t>Es</a:t>
            </a:r>
            <a:r>
              <a:rPr lang="en-US" u="sng" dirty="0" smtClean="0"/>
              <a:t> </a:t>
            </a:r>
            <a:r>
              <a:rPr lang="en-US" dirty="0" err="1" smtClean="0"/>
              <a:t>sieht</a:t>
            </a:r>
            <a:r>
              <a:rPr lang="en-US" dirty="0" smtClean="0"/>
              <a:t> </a:t>
            </a:r>
            <a:r>
              <a:rPr lang="en-US" dirty="0" err="1" smtClean="0"/>
              <a:t>sehr</a:t>
            </a:r>
            <a:r>
              <a:rPr lang="en-US" dirty="0" smtClean="0"/>
              <a:t> </a:t>
            </a:r>
            <a:r>
              <a:rPr lang="en-US" dirty="0" err="1" smtClean="0"/>
              <a:t>schön</a:t>
            </a:r>
            <a:r>
              <a:rPr lang="en-US" dirty="0" smtClean="0"/>
              <a:t> </a:t>
            </a:r>
            <a:r>
              <a:rPr lang="en-US" dirty="0" err="1" smtClean="0"/>
              <a:t>aus.</a:t>
            </a:r>
            <a:endParaRPr lang="en-US" dirty="0" smtClean="0"/>
          </a:p>
          <a:p>
            <a:r>
              <a:rPr lang="en-US" dirty="0" err="1" smtClean="0"/>
              <a:t>Methoden</a:t>
            </a:r>
            <a:r>
              <a:rPr lang="en-US" dirty="0" smtClean="0"/>
              <a:t>:</a:t>
            </a:r>
          </a:p>
          <a:p>
            <a:pPr lvl="1"/>
            <a:r>
              <a:rPr lang="en-US" dirty="0"/>
              <a:t>S</a:t>
            </a:r>
            <a:r>
              <a:rPr lang="en-US" dirty="0" smtClean="0"/>
              <a:t>entiment </a:t>
            </a:r>
            <a:r>
              <a:rPr lang="en-US" dirty="0"/>
              <a:t>C</a:t>
            </a:r>
            <a:r>
              <a:rPr lang="en-US" dirty="0" smtClean="0"/>
              <a:t>onsistency: </a:t>
            </a:r>
          </a:p>
          <a:p>
            <a:pPr lvl="2"/>
            <a:r>
              <a:rPr lang="en-US" dirty="0" err="1" smtClean="0"/>
              <a:t>Wenn</a:t>
            </a:r>
            <a:r>
              <a:rPr lang="en-US" dirty="0" smtClean="0"/>
              <a:t> </a:t>
            </a:r>
            <a:r>
              <a:rPr lang="en-US" dirty="0" err="1" smtClean="0"/>
              <a:t>ein</a:t>
            </a:r>
            <a:r>
              <a:rPr lang="en-US" dirty="0" smtClean="0"/>
              <a:t> </a:t>
            </a:r>
            <a:r>
              <a:rPr lang="en-US" dirty="0" err="1" smtClean="0"/>
              <a:t>Satz</a:t>
            </a:r>
            <a:r>
              <a:rPr lang="en-US" dirty="0" smtClean="0"/>
              <a:t> </a:t>
            </a:r>
            <a:r>
              <a:rPr lang="en-US" dirty="0" err="1" smtClean="0"/>
              <a:t>einen</a:t>
            </a:r>
            <a:r>
              <a:rPr lang="en-US" dirty="0" smtClean="0"/>
              <a:t> Sentiment-</a:t>
            </a:r>
            <a:r>
              <a:rPr lang="en-US" dirty="0" err="1" smtClean="0"/>
              <a:t>Ausdruck</a:t>
            </a:r>
            <a:r>
              <a:rPr lang="en-US" dirty="0" smtClean="0"/>
              <a:t> </a:t>
            </a:r>
            <a:r>
              <a:rPr lang="en-US" dirty="0" err="1" smtClean="0"/>
              <a:t>zu</a:t>
            </a:r>
            <a:r>
              <a:rPr lang="en-US" dirty="0" smtClean="0"/>
              <a:t> </a:t>
            </a:r>
            <a:r>
              <a:rPr lang="en-US" dirty="0" err="1" smtClean="0"/>
              <a:t>einem</a:t>
            </a:r>
            <a:r>
              <a:rPr lang="en-US" dirty="0" smtClean="0"/>
              <a:t> </a:t>
            </a:r>
            <a:r>
              <a:rPr lang="en-US" dirty="0" err="1" smtClean="0"/>
              <a:t>Aspekt</a:t>
            </a:r>
            <a:r>
              <a:rPr lang="en-US" dirty="0" smtClean="0"/>
              <a:t> hat, </a:t>
            </a:r>
            <a:r>
              <a:rPr lang="en-US" dirty="0" err="1" smtClean="0"/>
              <a:t>dann</a:t>
            </a:r>
            <a:r>
              <a:rPr lang="en-US" dirty="0" smtClean="0"/>
              <a:t> </a:t>
            </a:r>
            <a:r>
              <a:rPr lang="en-US" dirty="0" err="1" smtClean="0"/>
              <a:t>wird</a:t>
            </a:r>
            <a:r>
              <a:rPr lang="en-US" dirty="0" smtClean="0"/>
              <a:t> das </a:t>
            </a:r>
            <a:r>
              <a:rPr lang="en-US" dirty="0" err="1" smtClean="0"/>
              <a:t>Pronomen</a:t>
            </a:r>
            <a:r>
              <a:rPr lang="en-US" dirty="0" smtClean="0"/>
              <a:t> </a:t>
            </a:r>
            <a:r>
              <a:rPr lang="en-US" dirty="0" err="1" smtClean="0"/>
              <a:t>im</a:t>
            </a:r>
            <a:r>
              <a:rPr lang="en-US" dirty="0" smtClean="0"/>
              <a:t> </a:t>
            </a:r>
            <a:r>
              <a:rPr lang="en-US" dirty="0" err="1" smtClean="0"/>
              <a:t>nächsten</a:t>
            </a:r>
            <a:r>
              <a:rPr lang="en-US" dirty="0" smtClean="0"/>
              <a:t> </a:t>
            </a:r>
            <a:r>
              <a:rPr lang="en-US" dirty="0" err="1" smtClean="0"/>
              <a:t>Satz</a:t>
            </a:r>
            <a:r>
              <a:rPr lang="en-US" dirty="0" smtClean="0"/>
              <a:t> </a:t>
            </a:r>
            <a:r>
              <a:rPr lang="en-US" dirty="0" err="1" smtClean="0"/>
              <a:t>denselben</a:t>
            </a:r>
            <a:r>
              <a:rPr lang="en-US" dirty="0" smtClean="0"/>
              <a:t> </a:t>
            </a:r>
            <a:r>
              <a:rPr lang="en-US" dirty="0" err="1" smtClean="0"/>
              <a:t>Aspekt</a:t>
            </a:r>
            <a:r>
              <a:rPr lang="en-US" dirty="0" smtClean="0"/>
              <a:t> </a:t>
            </a:r>
            <a:r>
              <a:rPr lang="en-US" dirty="0" err="1" smtClean="0"/>
              <a:t>betreffen</a:t>
            </a:r>
            <a:r>
              <a:rPr lang="en-US" dirty="0" smtClean="0"/>
              <a:t>.</a:t>
            </a:r>
          </a:p>
          <a:p>
            <a:pPr lvl="1"/>
            <a:r>
              <a:rPr lang="en-US" dirty="0" smtClean="0"/>
              <a:t>Die </a:t>
            </a:r>
            <a:r>
              <a:rPr lang="en-US" dirty="0" err="1" smtClean="0"/>
              <a:t>üblichen</a:t>
            </a:r>
            <a:r>
              <a:rPr lang="en-US" dirty="0" smtClean="0"/>
              <a:t> </a:t>
            </a:r>
            <a:r>
              <a:rPr lang="en-US" dirty="0" err="1" smtClean="0"/>
              <a:t>Verdächtigen</a:t>
            </a:r>
            <a:r>
              <a:rPr lang="en-US" dirty="0" smtClean="0"/>
              <a:t>: </a:t>
            </a:r>
          </a:p>
          <a:p>
            <a:pPr lvl="2"/>
            <a:r>
              <a:rPr lang="en-US" i="1" dirty="0" err="1" smtClean="0"/>
              <a:t>Ich</a:t>
            </a:r>
            <a:r>
              <a:rPr lang="en-US" i="1" dirty="0" smtClean="0"/>
              <a:t> </a:t>
            </a:r>
            <a:r>
              <a:rPr lang="en-US" i="1" dirty="0" err="1" smtClean="0"/>
              <a:t>habe</a:t>
            </a:r>
            <a:r>
              <a:rPr lang="en-US" i="1" dirty="0" smtClean="0"/>
              <a:t> </a:t>
            </a:r>
            <a:r>
              <a:rPr lang="en-US" i="1" dirty="0" err="1" smtClean="0"/>
              <a:t>gestern</a:t>
            </a:r>
            <a:r>
              <a:rPr lang="en-US" i="1" dirty="0" smtClean="0"/>
              <a:t> </a:t>
            </a:r>
            <a:r>
              <a:rPr lang="en-US" i="1" dirty="0" err="1" smtClean="0"/>
              <a:t>ein</a:t>
            </a:r>
            <a:r>
              <a:rPr lang="en-US" i="1" dirty="0" smtClean="0"/>
              <a:t> Smartphone </a:t>
            </a:r>
            <a:r>
              <a:rPr lang="en-US" i="1" dirty="0" err="1" smtClean="0"/>
              <a:t>gekauft</a:t>
            </a:r>
            <a:r>
              <a:rPr lang="en-US" i="1" dirty="0" smtClean="0"/>
              <a:t>. Die </a:t>
            </a:r>
            <a:r>
              <a:rPr lang="en-US" i="1" dirty="0" err="1" smtClean="0"/>
              <a:t>Sprachqualität</a:t>
            </a:r>
            <a:r>
              <a:rPr lang="en-US" i="1" dirty="0" smtClean="0"/>
              <a:t> </a:t>
            </a:r>
            <a:r>
              <a:rPr lang="en-US" i="1" dirty="0" err="1" smtClean="0"/>
              <a:t>ist</a:t>
            </a:r>
            <a:r>
              <a:rPr lang="en-US" i="1" dirty="0" smtClean="0"/>
              <a:t> gut. </a:t>
            </a:r>
            <a:r>
              <a:rPr lang="en-US" i="1" dirty="0" err="1" smtClean="0"/>
              <a:t>Es</a:t>
            </a:r>
            <a:r>
              <a:rPr lang="en-US" i="1" dirty="0" smtClean="0"/>
              <a:t> </a:t>
            </a:r>
            <a:r>
              <a:rPr lang="en-US" i="1" dirty="0" err="1" smtClean="0"/>
              <a:t>ist</a:t>
            </a:r>
            <a:r>
              <a:rPr lang="en-US" i="1" dirty="0" smtClean="0"/>
              <a:t> </a:t>
            </a:r>
            <a:r>
              <a:rPr lang="en-US" i="1" dirty="0" err="1" smtClean="0"/>
              <a:t>auch</a:t>
            </a:r>
            <a:r>
              <a:rPr lang="en-US" i="1" dirty="0" smtClean="0"/>
              <a:t> gar </a:t>
            </a:r>
            <a:r>
              <a:rPr lang="en-US" i="1" dirty="0" err="1" smtClean="0"/>
              <a:t>nicht</a:t>
            </a:r>
            <a:r>
              <a:rPr lang="en-US" i="1" dirty="0" smtClean="0"/>
              <a:t> </a:t>
            </a:r>
            <a:r>
              <a:rPr lang="en-US" i="1" dirty="0" err="1" smtClean="0"/>
              <a:t>teuer</a:t>
            </a:r>
            <a:r>
              <a:rPr lang="en-US" i="1" dirty="0" smtClean="0"/>
              <a:t>.</a:t>
            </a:r>
          </a:p>
          <a:p>
            <a:pPr lvl="2"/>
            <a:r>
              <a:rPr lang="en-US" dirty="0" smtClean="0"/>
              <a:t>auf </a:t>
            </a:r>
            <a:r>
              <a:rPr lang="en-US" dirty="0" err="1" smtClean="0"/>
              <a:t>einem</a:t>
            </a:r>
            <a:r>
              <a:rPr lang="en-US" dirty="0" smtClean="0"/>
              <a:t> </a:t>
            </a:r>
            <a:r>
              <a:rPr lang="en-US" dirty="0" err="1" smtClean="0"/>
              <a:t>Korpus</a:t>
            </a:r>
            <a:r>
              <a:rPr lang="en-US" dirty="0" smtClean="0"/>
              <a:t> </a:t>
            </a:r>
            <a:r>
              <a:rPr lang="en-US" dirty="0" err="1" smtClean="0"/>
              <a:t>entscheiden</a:t>
            </a:r>
            <a:r>
              <a:rPr lang="en-US" dirty="0" smtClean="0"/>
              <a:t>, </a:t>
            </a:r>
            <a:r>
              <a:rPr lang="en-US" dirty="0" err="1" smtClean="0"/>
              <a:t>welche</a:t>
            </a:r>
            <a:r>
              <a:rPr lang="en-US" dirty="0" smtClean="0"/>
              <a:t> </a:t>
            </a:r>
            <a:r>
              <a:rPr lang="en-US" dirty="0" err="1" smtClean="0"/>
              <a:t>Aspekte</a:t>
            </a:r>
            <a:r>
              <a:rPr lang="en-US" dirty="0" smtClean="0"/>
              <a:t> </a:t>
            </a:r>
            <a:r>
              <a:rPr lang="en-US" dirty="0" err="1" smtClean="0"/>
              <a:t>normalerweise</a:t>
            </a:r>
            <a:r>
              <a:rPr lang="en-US" dirty="0" smtClean="0"/>
              <a:t> </a:t>
            </a:r>
            <a:r>
              <a:rPr lang="en-US" dirty="0" err="1" smtClean="0"/>
              <a:t>mit</a:t>
            </a:r>
            <a:r>
              <a:rPr lang="en-US" dirty="0" smtClean="0"/>
              <a:t> </a:t>
            </a:r>
            <a:r>
              <a:rPr lang="en-US" dirty="0" err="1" smtClean="0"/>
              <a:t>welchen</a:t>
            </a:r>
            <a:r>
              <a:rPr lang="en-US" dirty="0" smtClean="0"/>
              <a:t> Sentiment-</a:t>
            </a:r>
            <a:r>
              <a:rPr lang="en-US" dirty="0" err="1" smtClean="0"/>
              <a:t>Wörtern</a:t>
            </a:r>
            <a:r>
              <a:rPr lang="en-US" dirty="0" smtClean="0"/>
              <a:t> </a:t>
            </a:r>
            <a:r>
              <a:rPr lang="en-US" dirty="0" err="1" smtClean="0"/>
              <a:t>zusammen</a:t>
            </a:r>
            <a:r>
              <a:rPr lang="en-US" dirty="0" smtClean="0"/>
              <a:t> </a:t>
            </a:r>
            <a:r>
              <a:rPr lang="en-US" dirty="0" err="1" smtClean="0"/>
              <a:t>auftreten</a:t>
            </a:r>
            <a:endParaRPr lang="en-US" dirty="0" smtClean="0"/>
          </a:p>
          <a:p>
            <a:pPr lvl="1"/>
            <a:endParaRPr lang="en-US" dirty="0"/>
          </a:p>
        </p:txBody>
      </p:sp>
      <p:sp>
        <p:nvSpPr>
          <p:cNvPr id="4" name="Foliennummernplatzhalter 3"/>
          <p:cNvSpPr>
            <a:spLocks noGrp="1"/>
          </p:cNvSpPr>
          <p:nvPr>
            <p:ph type="sldNum" sz="quarter" idx="12"/>
          </p:nvPr>
        </p:nvSpPr>
        <p:spPr/>
        <p:txBody>
          <a:bodyPr/>
          <a:lstStyle/>
          <a:p>
            <a:fld id="{0E827C75-366A-41D5-ADDB-D5C0ACC7127F}" type="slidenum">
              <a:rPr lang="de-DE" smtClean="0"/>
              <a:t>175</a:t>
            </a:fld>
            <a:endParaRPr lang="de-DE"/>
          </a:p>
        </p:txBody>
      </p:sp>
      <p:pic>
        <p:nvPicPr>
          <p:cNvPr id="1026" name="Picture 2" descr="Usual Suspec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6703" y="782142"/>
            <a:ext cx="2167097" cy="864096"/>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1031483" y="6408107"/>
            <a:ext cx="8064896" cy="261610"/>
          </a:xfrm>
          <a:prstGeom prst="rect">
            <a:avLst/>
          </a:prstGeom>
        </p:spPr>
        <p:txBody>
          <a:bodyPr wrap="square">
            <a:spAutoFit/>
          </a:bodyPr>
          <a:lstStyle/>
          <a:p>
            <a:r>
              <a:rPr lang="en-US" sz="1100" dirty="0" err="1"/>
              <a:t>Bild</a:t>
            </a:r>
            <a:r>
              <a:rPr lang="en-US" sz="1100" dirty="0"/>
              <a:t>: http://modaileys.com/wp-content/uploads/2014/07/Usual-Suspects.png</a:t>
            </a:r>
          </a:p>
        </p:txBody>
      </p:sp>
    </p:spTree>
    <p:extLst>
      <p:ext uri="{BB962C8B-B14F-4D97-AF65-F5344CB8AC3E}">
        <p14:creationId xmlns:p14="http://schemas.microsoft.com/office/powerpoint/2010/main" val="90170353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err="1"/>
              <a:t>Methoden</a:t>
            </a:r>
            <a:r>
              <a:rPr lang="en-US" sz="3600" dirty="0"/>
              <a:t> </a:t>
            </a:r>
            <a:r>
              <a:rPr lang="en-US" sz="3600" dirty="0" err="1"/>
              <a:t>für</a:t>
            </a:r>
            <a:r>
              <a:rPr lang="en-US" sz="3600" dirty="0"/>
              <a:t> die </a:t>
            </a:r>
            <a:r>
              <a:rPr lang="en-US" sz="3600" dirty="0" err="1"/>
              <a:t>Extraktion</a:t>
            </a:r>
            <a:r>
              <a:rPr lang="en-US" sz="3600" dirty="0"/>
              <a:t> </a:t>
            </a:r>
            <a:r>
              <a:rPr lang="en-US" sz="3600" dirty="0" err="1"/>
              <a:t>impliziter</a:t>
            </a:r>
            <a:r>
              <a:rPr lang="en-US" sz="3600" dirty="0"/>
              <a:t> </a:t>
            </a:r>
            <a:r>
              <a:rPr lang="en-US" sz="3600" dirty="0" err="1"/>
              <a:t>Aspekte</a:t>
            </a:r>
            <a:endParaRPr lang="en-US" sz="3600" dirty="0"/>
          </a:p>
        </p:txBody>
      </p:sp>
      <p:sp>
        <p:nvSpPr>
          <p:cNvPr id="3" name="Inhaltsplatzhalter 2"/>
          <p:cNvSpPr>
            <a:spLocks noGrp="1"/>
          </p:cNvSpPr>
          <p:nvPr>
            <p:ph idx="1"/>
          </p:nvPr>
        </p:nvSpPr>
        <p:spPr/>
        <p:txBody>
          <a:bodyPr>
            <a:normAutofit/>
          </a:bodyPr>
          <a:lstStyle/>
          <a:p>
            <a:r>
              <a:rPr lang="en-US" dirty="0" err="1" smtClean="0"/>
              <a:t>implizite</a:t>
            </a:r>
            <a:r>
              <a:rPr lang="en-US" dirty="0" smtClean="0"/>
              <a:t> </a:t>
            </a:r>
            <a:r>
              <a:rPr lang="en-US" dirty="0" err="1" smtClean="0"/>
              <a:t>Aspekte</a:t>
            </a:r>
            <a:r>
              <a:rPr lang="en-US" dirty="0" smtClean="0"/>
              <a:t> </a:t>
            </a:r>
            <a:r>
              <a:rPr lang="en-US" dirty="0" err="1" smtClean="0"/>
              <a:t>treten</a:t>
            </a:r>
            <a:r>
              <a:rPr lang="en-US" dirty="0" smtClean="0"/>
              <a:t> oft </a:t>
            </a:r>
            <a:r>
              <a:rPr lang="en-US" dirty="0" err="1" smtClean="0"/>
              <a:t>mit</a:t>
            </a:r>
            <a:r>
              <a:rPr lang="en-US" dirty="0" smtClean="0"/>
              <a:t> </a:t>
            </a:r>
            <a:r>
              <a:rPr lang="en-US" dirty="0" err="1" smtClean="0"/>
              <a:t>Adjektiven</a:t>
            </a:r>
            <a:r>
              <a:rPr lang="en-US" dirty="0" smtClean="0"/>
              <a:t> auf:</a:t>
            </a:r>
          </a:p>
          <a:p>
            <a:pPr lvl="1"/>
            <a:r>
              <a:rPr lang="en-US" dirty="0" err="1" smtClean="0"/>
              <a:t>schön</a:t>
            </a:r>
            <a:r>
              <a:rPr lang="en-US" dirty="0" smtClean="0"/>
              <a:t>: </a:t>
            </a:r>
            <a:r>
              <a:rPr lang="en-US" dirty="0" err="1" smtClean="0"/>
              <a:t>Aussehen</a:t>
            </a:r>
            <a:endParaRPr lang="en-US" dirty="0" smtClean="0"/>
          </a:p>
          <a:p>
            <a:pPr lvl="1"/>
            <a:r>
              <a:rPr lang="en-US" dirty="0" err="1" smtClean="0"/>
              <a:t>teuer</a:t>
            </a:r>
            <a:r>
              <a:rPr lang="en-US" dirty="0" smtClean="0"/>
              <a:t>: </a:t>
            </a:r>
            <a:r>
              <a:rPr lang="en-US" dirty="0" err="1" smtClean="0"/>
              <a:t>Preis</a:t>
            </a:r>
            <a:endParaRPr lang="en-US" dirty="0" smtClean="0"/>
          </a:p>
          <a:p>
            <a:r>
              <a:rPr lang="en-US" dirty="0" err="1" smtClean="0"/>
              <a:t>komplexe</a:t>
            </a:r>
            <a:r>
              <a:rPr lang="en-US" dirty="0" smtClean="0"/>
              <a:t> </a:t>
            </a:r>
            <a:r>
              <a:rPr lang="en-US" dirty="0" err="1" smtClean="0"/>
              <a:t>implizite</a:t>
            </a:r>
            <a:r>
              <a:rPr lang="en-US" dirty="0" smtClean="0"/>
              <a:t> </a:t>
            </a:r>
            <a:r>
              <a:rPr lang="en-US" dirty="0" err="1" smtClean="0"/>
              <a:t>Aspekte</a:t>
            </a:r>
            <a:r>
              <a:rPr lang="en-US" dirty="0" smtClean="0"/>
              <a:t>:</a:t>
            </a:r>
          </a:p>
          <a:p>
            <a:pPr lvl="1"/>
            <a:r>
              <a:rPr lang="en-US" i="1" dirty="0" err="1" smtClean="0"/>
              <a:t>Diese</a:t>
            </a:r>
            <a:r>
              <a:rPr lang="en-US" i="1" dirty="0" smtClean="0"/>
              <a:t> </a:t>
            </a:r>
            <a:r>
              <a:rPr lang="en-US" i="1" dirty="0" err="1" smtClean="0"/>
              <a:t>Kamera</a:t>
            </a:r>
            <a:r>
              <a:rPr lang="en-US" i="1" dirty="0" smtClean="0"/>
              <a:t> </a:t>
            </a:r>
            <a:r>
              <a:rPr lang="en-US" i="1" dirty="0" err="1" smtClean="0"/>
              <a:t>passt</a:t>
            </a:r>
            <a:r>
              <a:rPr lang="en-US" i="1" dirty="0" smtClean="0"/>
              <a:t> </a:t>
            </a:r>
            <a:r>
              <a:rPr lang="en-US" i="1" dirty="0" err="1" smtClean="0"/>
              <a:t>nicht</a:t>
            </a:r>
            <a:r>
              <a:rPr lang="en-US" i="1" dirty="0" smtClean="0"/>
              <a:t> gut in </a:t>
            </a:r>
            <a:r>
              <a:rPr lang="en-US" i="1" dirty="0" err="1" smtClean="0"/>
              <a:t>eine</a:t>
            </a:r>
            <a:r>
              <a:rPr lang="en-US" i="1" dirty="0" smtClean="0"/>
              <a:t> </a:t>
            </a:r>
            <a:r>
              <a:rPr lang="en-US" i="1" dirty="0" err="1" smtClean="0"/>
              <a:t>Tasche</a:t>
            </a:r>
            <a:r>
              <a:rPr lang="en-US" i="1" dirty="0" smtClean="0"/>
              <a:t>: </a:t>
            </a:r>
            <a:r>
              <a:rPr lang="en-US" i="1" dirty="0" err="1" smtClean="0"/>
              <a:t>Größe</a:t>
            </a:r>
            <a:r>
              <a:rPr lang="en-US" i="1" dirty="0" smtClean="0"/>
              <a:t> </a:t>
            </a:r>
          </a:p>
          <a:p>
            <a:pPr lvl="1"/>
            <a:r>
              <a:rPr lang="en-US" dirty="0" err="1" smtClean="0"/>
              <a:t>Suche</a:t>
            </a:r>
            <a:r>
              <a:rPr lang="en-US" dirty="0" smtClean="0"/>
              <a:t> </a:t>
            </a:r>
            <a:r>
              <a:rPr lang="en-US" dirty="0" err="1" smtClean="0"/>
              <a:t>nach</a:t>
            </a:r>
            <a:r>
              <a:rPr lang="en-US" dirty="0" smtClean="0"/>
              <a:t> Sentiment-</a:t>
            </a:r>
            <a:r>
              <a:rPr lang="en-US" dirty="0" err="1" smtClean="0"/>
              <a:t>Wörtern</a:t>
            </a:r>
            <a:r>
              <a:rPr lang="en-US" dirty="0" smtClean="0"/>
              <a:t>, die </a:t>
            </a:r>
            <a:r>
              <a:rPr lang="en-US" dirty="0" err="1" smtClean="0"/>
              <a:t>mit</a:t>
            </a:r>
            <a:r>
              <a:rPr lang="en-US" dirty="0" smtClean="0"/>
              <a:t> </a:t>
            </a:r>
            <a:r>
              <a:rPr lang="en-US" dirty="0" err="1" smtClean="0"/>
              <a:t>expliziten</a:t>
            </a:r>
            <a:r>
              <a:rPr lang="en-US" dirty="0" smtClean="0"/>
              <a:t> </a:t>
            </a:r>
            <a:r>
              <a:rPr lang="en-US" dirty="0" err="1" smtClean="0"/>
              <a:t>Aspekten</a:t>
            </a:r>
            <a:r>
              <a:rPr lang="en-US" dirty="0" smtClean="0"/>
              <a:t> </a:t>
            </a:r>
            <a:r>
              <a:rPr lang="en-US" dirty="0" err="1" smtClean="0"/>
              <a:t>zusammen</a:t>
            </a:r>
            <a:r>
              <a:rPr lang="en-US" dirty="0" smtClean="0"/>
              <a:t> </a:t>
            </a:r>
            <a:r>
              <a:rPr lang="en-US" dirty="0" err="1" smtClean="0"/>
              <a:t>auftreten</a:t>
            </a:r>
            <a:r>
              <a:rPr lang="en-US" dirty="0" smtClean="0"/>
              <a:t>, und </a:t>
            </a:r>
            <a:r>
              <a:rPr lang="en-US" dirty="0" err="1" smtClean="0"/>
              <a:t>dann</a:t>
            </a:r>
            <a:r>
              <a:rPr lang="en-US" dirty="0" smtClean="0"/>
              <a:t> </a:t>
            </a:r>
            <a:r>
              <a:rPr lang="en-US" dirty="0" err="1" smtClean="0"/>
              <a:t>nach</a:t>
            </a:r>
            <a:r>
              <a:rPr lang="en-US" dirty="0" smtClean="0"/>
              <a:t> </a:t>
            </a:r>
            <a:r>
              <a:rPr lang="en-US" dirty="0" err="1" smtClean="0"/>
              <a:t>diesen</a:t>
            </a:r>
            <a:r>
              <a:rPr lang="en-US" dirty="0" smtClean="0"/>
              <a:t> Sentiment-</a:t>
            </a:r>
            <a:r>
              <a:rPr lang="en-US" dirty="0" err="1" smtClean="0"/>
              <a:t>Wörtern</a:t>
            </a:r>
            <a:r>
              <a:rPr lang="en-US" dirty="0"/>
              <a:t> </a:t>
            </a:r>
            <a:r>
              <a:rPr lang="en-US" dirty="0" smtClean="0"/>
              <a:t>und den </a:t>
            </a:r>
            <a:r>
              <a:rPr lang="en-US" dirty="0" err="1" smtClean="0"/>
              <a:t>impliziten</a:t>
            </a:r>
            <a:r>
              <a:rPr lang="en-US" dirty="0" smtClean="0"/>
              <a:t> </a:t>
            </a:r>
            <a:r>
              <a:rPr lang="en-US" dirty="0" err="1" smtClean="0"/>
              <a:t>Aspekten</a:t>
            </a:r>
            <a:endParaRPr lang="en-US" dirty="0"/>
          </a:p>
          <a:p>
            <a:pPr marL="457200" lvl="1" indent="0">
              <a:buNone/>
            </a:pPr>
            <a:r>
              <a:rPr lang="en-US" dirty="0" smtClean="0">
                <a:sym typeface="Wingdings" panose="05000000000000000000" pitchFamily="2" charset="2"/>
              </a:rPr>
              <a:t> </a:t>
            </a:r>
            <a:r>
              <a:rPr lang="en-US" dirty="0" err="1" smtClean="0">
                <a:sym typeface="Wingdings" panose="05000000000000000000" pitchFamily="2" charset="2"/>
              </a:rPr>
              <a:t>paarweise</a:t>
            </a:r>
            <a:r>
              <a:rPr lang="en-US" dirty="0" smtClean="0">
                <a:sym typeface="Wingdings" panose="05000000000000000000" pitchFamily="2" charset="2"/>
              </a:rPr>
              <a:t> </a:t>
            </a:r>
            <a:r>
              <a:rPr lang="en-US" dirty="0" err="1" smtClean="0">
                <a:sym typeface="Wingdings" panose="05000000000000000000" pitchFamily="2" charset="2"/>
              </a:rPr>
              <a:t>Ähnlichkeit</a:t>
            </a:r>
            <a:endParaRPr lang="en-US" dirty="0" smtClean="0"/>
          </a:p>
        </p:txBody>
      </p:sp>
      <p:sp>
        <p:nvSpPr>
          <p:cNvPr id="4" name="Foliennummernplatzhalter 3"/>
          <p:cNvSpPr>
            <a:spLocks noGrp="1"/>
          </p:cNvSpPr>
          <p:nvPr>
            <p:ph type="sldNum" sz="quarter" idx="12"/>
          </p:nvPr>
        </p:nvSpPr>
        <p:spPr/>
        <p:txBody>
          <a:bodyPr/>
          <a:lstStyle/>
          <a:p>
            <a:fld id="{0E827C75-366A-41D5-ADDB-D5C0ACC7127F}" type="slidenum">
              <a:rPr lang="de-DE" smtClean="0"/>
              <a:t>176</a:t>
            </a:fld>
            <a:endParaRPr lang="de-DE"/>
          </a:p>
        </p:txBody>
      </p:sp>
    </p:spTree>
    <p:extLst>
      <p:ext uri="{BB962C8B-B14F-4D97-AF65-F5344CB8AC3E}">
        <p14:creationId xmlns:p14="http://schemas.microsoft.com/office/powerpoint/2010/main" val="119737343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Anpassung</a:t>
            </a:r>
            <a:r>
              <a:rPr lang="en-US" dirty="0" smtClean="0"/>
              <a:t> an die </a:t>
            </a:r>
            <a:r>
              <a:rPr lang="en-US" dirty="0" err="1" smtClean="0"/>
              <a:t>Domäne</a:t>
            </a:r>
            <a:endParaRPr lang="en-US" dirty="0"/>
          </a:p>
        </p:txBody>
      </p:sp>
      <p:sp>
        <p:nvSpPr>
          <p:cNvPr id="3" name="Inhaltsplatzhalter 2"/>
          <p:cNvSpPr>
            <a:spLocks noGrp="1"/>
          </p:cNvSpPr>
          <p:nvPr>
            <p:ph idx="1"/>
          </p:nvPr>
        </p:nvSpPr>
        <p:spPr/>
        <p:txBody>
          <a:bodyPr>
            <a:normAutofit/>
          </a:bodyPr>
          <a:lstStyle/>
          <a:p>
            <a:r>
              <a:rPr lang="en-US" i="1" dirty="0" err="1" smtClean="0"/>
              <a:t>Diese</a:t>
            </a:r>
            <a:r>
              <a:rPr lang="en-US" i="1" dirty="0" smtClean="0"/>
              <a:t> </a:t>
            </a:r>
            <a:r>
              <a:rPr lang="en-US" i="1" dirty="0" err="1" smtClean="0"/>
              <a:t>Waschmaschine</a:t>
            </a:r>
            <a:r>
              <a:rPr lang="en-US" i="1" dirty="0" smtClean="0"/>
              <a:t> </a:t>
            </a:r>
            <a:r>
              <a:rPr lang="en-US" i="1" dirty="0" err="1" smtClean="0"/>
              <a:t>verbraucht</a:t>
            </a:r>
            <a:r>
              <a:rPr lang="en-US" i="1" dirty="0" smtClean="0"/>
              <a:t> </a:t>
            </a:r>
            <a:r>
              <a:rPr lang="en-US" i="1" dirty="0" err="1" smtClean="0"/>
              <a:t>viel</a:t>
            </a:r>
            <a:r>
              <a:rPr lang="en-US" i="1" dirty="0" smtClean="0"/>
              <a:t> Wasser</a:t>
            </a:r>
            <a:r>
              <a:rPr lang="en-US" dirty="0" smtClean="0"/>
              <a:t>.</a:t>
            </a:r>
          </a:p>
          <a:p>
            <a:r>
              <a:rPr lang="en-US" dirty="0" err="1" smtClean="0"/>
              <a:t>keine</a:t>
            </a:r>
            <a:r>
              <a:rPr lang="en-US" dirty="0" smtClean="0"/>
              <a:t> Sentiment-</a:t>
            </a:r>
            <a:r>
              <a:rPr lang="en-US" dirty="0" err="1" smtClean="0"/>
              <a:t>Wörter</a:t>
            </a:r>
            <a:r>
              <a:rPr lang="en-US" dirty="0" smtClean="0"/>
              <a:t>, </a:t>
            </a:r>
            <a:r>
              <a:rPr lang="en-US" dirty="0" err="1" smtClean="0"/>
              <a:t>aber</a:t>
            </a:r>
            <a:r>
              <a:rPr lang="en-US" dirty="0" smtClean="0"/>
              <a:t> </a:t>
            </a:r>
            <a:r>
              <a:rPr lang="en-US" dirty="0" err="1" smtClean="0"/>
              <a:t>eine</a:t>
            </a:r>
            <a:r>
              <a:rPr lang="en-US" dirty="0" smtClean="0"/>
              <a:t> </a:t>
            </a:r>
            <a:r>
              <a:rPr lang="en-US" dirty="0" err="1" smtClean="0"/>
              <a:t>Meinung</a:t>
            </a:r>
            <a:endParaRPr lang="en-US" dirty="0" smtClean="0"/>
          </a:p>
          <a:p>
            <a:r>
              <a:rPr lang="en-US" dirty="0" err="1" smtClean="0"/>
              <a:t>Methoden</a:t>
            </a:r>
            <a:r>
              <a:rPr lang="en-US" dirty="0" smtClean="0"/>
              <a:t>:</a:t>
            </a:r>
          </a:p>
          <a:p>
            <a:pPr lvl="1"/>
            <a:r>
              <a:rPr lang="en-US" dirty="0" smtClean="0"/>
              <a:t>Definition von “</a:t>
            </a:r>
            <a:r>
              <a:rPr lang="en-US" dirty="0" err="1" smtClean="0"/>
              <a:t>Ressourcen-Wörtern</a:t>
            </a:r>
            <a:r>
              <a:rPr lang="en-US" dirty="0" smtClean="0"/>
              <a:t>”, </a:t>
            </a:r>
            <a:r>
              <a:rPr lang="en-US" dirty="0" err="1" smtClean="0"/>
              <a:t>hier</a:t>
            </a:r>
            <a:r>
              <a:rPr lang="en-US" dirty="0" smtClean="0"/>
              <a:t>: “Wasser”</a:t>
            </a:r>
          </a:p>
          <a:p>
            <a:pPr lvl="1"/>
            <a:r>
              <a:rPr lang="en-US" dirty="0" err="1" smtClean="0"/>
              <a:t>Suche</a:t>
            </a:r>
            <a:r>
              <a:rPr lang="en-US" dirty="0" smtClean="0"/>
              <a:t> </a:t>
            </a:r>
            <a:r>
              <a:rPr lang="en-US" dirty="0" err="1" smtClean="0"/>
              <a:t>nach</a:t>
            </a:r>
            <a:r>
              <a:rPr lang="en-US" dirty="0"/>
              <a:t> </a:t>
            </a:r>
            <a:r>
              <a:rPr lang="en-US" dirty="0" smtClean="0"/>
              <a:t>(Verb</a:t>
            </a:r>
            <a:r>
              <a:rPr lang="en-US" dirty="0"/>
              <a:t>, </a:t>
            </a:r>
            <a:r>
              <a:rPr lang="en-US" dirty="0" smtClean="0"/>
              <a:t>Quantifier</a:t>
            </a:r>
            <a:r>
              <a:rPr lang="en-US" dirty="0"/>
              <a:t>, </a:t>
            </a:r>
            <a:r>
              <a:rPr lang="en-US" dirty="0" smtClean="0"/>
              <a:t>Noun</a:t>
            </a:r>
            <a:r>
              <a:rPr lang="en-US" dirty="0"/>
              <a:t>) </a:t>
            </a:r>
            <a:r>
              <a:rPr lang="en-US" dirty="0" err="1" smtClean="0"/>
              <a:t>im</a:t>
            </a:r>
            <a:r>
              <a:rPr lang="en-US" dirty="0" smtClean="0"/>
              <a:t> </a:t>
            </a:r>
            <a:r>
              <a:rPr lang="en-US" dirty="0" err="1" smtClean="0"/>
              <a:t>Domänen-Korpus</a:t>
            </a:r>
            <a:endParaRPr lang="en-US" dirty="0" smtClean="0"/>
          </a:p>
          <a:p>
            <a:endParaRPr lang="en-US" dirty="0"/>
          </a:p>
        </p:txBody>
      </p:sp>
      <p:sp>
        <p:nvSpPr>
          <p:cNvPr id="4" name="Foliennummernplatzhalter 3"/>
          <p:cNvSpPr>
            <a:spLocks noGrp="1"/>
          </p:cNvSpPr>
          <p:nvPr>
            <p:ph type="sldNum" sz="quarter" idx="12"/>
          </p:nvPr>
        </p:nvSpPr>
        <p:spPr/>
        <p:txBody>
          <a:bodyPr/>
          <a:lstStyle/>
          <a:p>
            <a:fld id="{0E827C75-366A-41D5-ADDB-D5C0ACC7127F}" type="slidenum">
              <a:rPr lang="de-DE" smtClean="0"/>
              <a:t>177</a:t>
            </a:fld>
            <a:endParaRPr lang="de-DE"/>
          </a:p>
        </p:txBody>
      </p:sp>
    </p:spTree>
    <p:extLst>
      <p:ext uri="{BB962C8B-B14F-4D97-AF65-F5344CB8AC3E}">
        <p14:creationId xmlns:p14="http://schemas.microsoft.com/office/powerpoint/2010/main" val="325037709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Sentiment-Klassifikation des </a:t>
            </a:r>
            <a:r>
              <a:rPr lang="de-DE" dirty="0" smtClean="0"/>
              <a:t>Aspekts</a:t>
            </a:r>
            <a:endParaRPr lang="de-DE" dirty="0"/>
          </a:p>
        </p:txBody>
      </p:sp>
      <p:sp>
        <p:nvSpPr>
          <p:cNvPr id="3" name="Inhaltsplatzhalter 2"/>
          <p:cNvSpPr>
            <a:spLocks noGrp="1"/>
          </p:cNvSpPr>
          <p:nvPr>
            <p:ph idx="1"/>
          </p:nvPr>
        </p:nvSpPr>
        <p:spPr/>
        <p:txBody>
          <a:bodyPr>
            <a:normAutofit lnSpcReduction="10000"/>
          </a:bodyPr>
          <a:lstStyle/>
          <a:p>
            <a:r>
              <a:rPr lang="de-DE" dirty="0" smtClean="0"/>
              <a:t>Grundlegende Ansätze:</a:t>
            </a:r>
          </a:p>
          <a:p>
            <a:pPr lvl="1"/>
            <a:r>
              <a:rPr lang="de-DE" dirty="0" err="1" smtClean="0"/>
              <a:t>Supervised</a:t>
            </a:r>
            <a:r>
              <a:rPr lang="de-DE" dirty="0" smtClean="0"/>
              <a:t> Learning </a:t>
            </a:r>
          </a:p>
          <a:p>
            <a:pPr lvl="1"/>
            <a:r>
              <a:rPr lang="de-DE" dirty="0" smtClean="0"/>
              <a:t>Topic </a:t>
            </a:r>
            <a:r>
              <a:rPr lang="de-DE" dirty="0" err="1" smtClean="0"/>
              <a:t>Modelling</a:t>
            </a:r>
            <a:endParaRPr lang="de-DE" dirty="0" smtClean="0"/>
          </a:p>
          <a:p>
            <a:pPr lvl="1"/>
            <a:r>
              <a:rPr lang="de-DE" dirty="0" smtClean="0"/>
              <a:t>Lexikon-basiert</a:t>
            </a:r>
          </a:p>
          <a:p>
            <a:pPr lvl="1"/>
            <a:r>
              <a:rPr lang="de-DE" dirty="0" smtClean="0"/>
              <a:t>tiefe Analyse (</a:t>
            </a:r>
            <a:r>
              <a:rPr lang="de-DE" dirty="0" err="1" smtClean="0"/>
              <a:t>Parsing</a:t>
            </a:r>
            <a:r>
              <a:rPr lang="de-DE" dirty="0" smtClean="0"/>
              <a:t>)</a:t>
            </a:r>
          </a:p>
          <a:p>
            <a:r>
              <a:rPr lang="de-DE" dirty="0" smtClean="0"/>
              <a:t>Problem:</a:t>
            </a:r>
          </a:p>
          <a:p>
            <a:pPr lvl="1"/>
            <a:r>
              <a:rPr lang="de-DE" dirty="0" smtClean="0"/>
              <a:t>Skopus des Sentiment-Ausdrucks finden:</a:t>
            </a:r>
          </a:p>
          <a:p>
            <a:pPr lvl="1"/>
            <a:r>
              <a:rPr lang="de-DE" i="1" dirty="0"/>
              <a:t>Jedoch sind die </a:t>
            </a:r>
            <a:r>
              <a:rPr lang="de-DE" i="1" u="sng" dirty="0"/>
              <a:t>Grafiken und Tabellen </a:t>
            </a:r>
            <a:r>
              <a:rPr lang="de-DE" i="1" dirty="0"/>
              <a:t>sehr gut und dienen sicherlich dazu, das Thema besser zu </a:t>
            </a:r>
            <a:r>
              <a:rPr lang="de-DE" i="1" dirty="0" smtClean="0"/>
              <a:t>verstehen.</a:t>
            </a:r>
          </a:p>
          <a:p>
            <a:pPr lvl="1"/>
            <a:r>
              <a:rPr lang="de-DE" i="1" dirty="0" smtClean="0"/>
              <a:t>sehr gut (Grafiken und Tabellen) </a:t>
            </a:r>
          </a:p>
          <a:p>
            <a:pPr lvl="1"/>
            <a:r>
              <a:rPr lang="de-DE" i="1" dirty="0" smtClean="0"/>
              <a:t>nicht das Thema!</a:t>
            </a:r>
            <a:endParaRPr lang="de-DE" dirty="0"/>
          </a:p>
        </p:txBody>
      </p:sp>
      <p:sp>
        <p:nvSpPr>
          <p:cNvPr id="4" name="Foliennummernplatzhalter 3"/>
          <p:cNvSpPr>
            <a:spLocks noGrp="1"/>
          </p:cNvSpPr>
          <p:nvPr>
            <p:ph type="sldNum" sz="quarter" idx="12"/>
          </p:nvPr>
        </p:nvSpPr>
        <p:spPr/>
        <p:txBody>
          <a:bodyPr/>
          <a:lstStyle/>
          <a:p>
            <a:fld id="{0E827C75-366A-41D5-ADDB-D5C0ACC7127F}" type="slidenum">
              <a:rPr lang="de-DE" smtClean="0"/>
              <a:t>178</a:t>
            </a:fld>
            <a:endParaRPr lang="de-DE"/>
          </a:p>
        </p:txBody>
      </p:sp>
    </p:spTree>
    <p:extLst>
      <p:ext uri="{BB962C8B-B14F-4D97-AF65-F5344CB8AC3E}">
        <p14:creationId xmlns:p14="http://schemas.microsoft.com/office/powerpoint/2010/main" val="287178024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Supervised Learning </a:t>
            </a:r>
            <a:r>
              <a:rPr lang="en-US" dirty="0" err="1" smtClean="0"/>
              <a:t>für</a:t>
            </a:r>
            <a:r>
              <a:rPr lang="en-US" dirty="0" smtClean="0"/>
              <a:t> </a:t>
            </a:r>
            <a:r>
              <a:rPr lang="en-US" dirty="0" err="1" smtClean="0"/>
              <a:t>Aspekt-Klassifikation</a:t>
            </a:r>
            <a:endParaRPr lang="en-US" dirty="0"/>
          </a:p>
        </p:txBody>
      </p:sp>
      <p:sp>
        <p:nvSpPr>
          <p:cNvPr id="3" name="Inhaltsplatzhalter 2"/>
          <p:cNvSpPr>
            <a:spLocks noGrp="1"/>
          </p:cNvSpPr>
          <p:nvPr>
            <p:ph idx="1"/>
          </p:nvPr>
        </p:nvSpPr>
        <p:spPr/>
        <p:txBody>
          <a:bodyPr>
            <a:normAutofit/>
          </a:bodyPr>
          <a:lstStyle/>
          <a:p>
            <a:r>
              <a:rPr lang="en-US" dirty="0" err="1"/>
              <a:t>Lernen</a:t>
            </a:r>
            <a:r>
              <a:rPr lang="en-US" dirty="0"/>
              <a:t> auf </a:t>
            </a:r>
            <a:r>
              <a:rPr lang="de-DE" dirty="0" smtClean="0"/>
              <a:t>annotierten</a:t>
            </a:r>
            <a:r>
              <a:rPr lang="en-US" dirty="0" smtClean="0"/>
              <a:t> </a:t>
            </a:r>
            <a:r>
              <a:rPr lang="en-US" dirty="0" err="1"/>
              <a:t>Daten</a:t>
            </a:r>
            <a:endParaRPr lang="en-US" dirty="0"/>
          </a:p>
          <a:p>
            <a:pPr lvl="1"/>
            <a:r>
              <a:rPr lang="en-US" dirty="0" err="1"/>
              <a:t>wenn</a:t>
            </a:r>
            <a:r>
              <a:rPr lang="en-US" dirty="0"/>
              <a:t> </a:t>
            </a:r>
            <a:r>
              <a:rPr lang="en-US" dirty="0" err="1"/>
              <a:t>ein</a:t>
            </a:r>
            <a:r>
              <a:rPr lang="en-US" dirty="0"/>
              <a:t> </a:t>
            </a:r>
            <a:r>
              <a:rPr lang="en-US" dirty="0" err="1"/>
              <a:t>manuell</a:t>
            </a:r>
            <a:r>
              <a:rPr lang="en-US" dirty="0"/>
              <a:t> </a:t>
            </a:r>
            <a:r>
              <a:rPr lang="en-US" dirty="0" err="1"/>
              <a:t>annotierter</a:t>
            </a:r>
            <a:r>
              <a:rPr lang="en-US" dirty="0"/>
              <a:t> </a:t>
            </a:r>
            <a:r>
              <a:rPr lang="en-US" dirty="0" err="1"/>
              <a:t>Korpus</a:t>
            </a:r>
            <a:r>
              <a:rPr lang="en-US" dirty="0"/>
              <a:t> </a:t>
            </a:r>
            <a:r>
              <a:rPr lang="en-US" dirty="0" err="1"/>
              <a:t>zur</a:t>
            </a:r>
            <a:r>
              <a:rPr lang="en-US" dirty="0"/>
              <a:t> </a:t>
            </a:r>
            <a:r>
              <a:rPr lang="en-US" dirty="0" err="1"/>
              <a:t>Verfügung</a:t>
            </a:r>
            <a:r>
              <a:rPr lang="en-US" dirty="0"/>
              <a:t> </a:t>
            </a:r>
            <a:r>
              <a:rPr lang="en-US" dirty="0" err="1"/>
              <a:t>steht</a:t>
            </a:r>
            <a:endParaRPr lang="en-US" dirty="0"/>
          </a:p>
          <a:p>
            <a:r>
              <a:rPr lang="en-US" dirty="0" err="1"/>
              <a:t>Lernen</a:t>
            </a:r>
            <a:r>
              <a:rPr lang="en-US" dirty="0"/>
              <a:t> auf </a:t>
            </a:r>
            <a:r>
              <a:rPr lang="en-US" dirty="0" err="1" smtClean="0"/>
              <a:t>Dependenzbäumen</a:t>
            </a:r>
            <a:endParaRPr lang="en-US" dirty="0" smtClean="0"/>
          </a:p>
          <a:p>
            <a:r>
              <a:rPr lang="en-US" dirty="0" err="1" smtClean="0"/>
              <a:t>anwendbar</a:t>
            </a:r>
            <a:r>
              <a:rPr lang="en-US" dirty="0" smtClean="0"/>
              <a:t> und </a:t>
            </a:r>
            <a:r>
              <a:rPr lang="en-US" dirty="0" err="1" smtClean="0"/>
              <a:t>nützlich</a:t>
            </a:r>
            <a:r>
              <a:rPr lang="en-US" dirty="0" smtClean="0"/>
              <a:t> </a:t>
            </a:r>
            <a:r>
              <a:rPr lang="en-US" dirty="0" err="1" smtClean="0"/>
              <a:t>für</a:t>
            </a:r>
            <a:r>
              <a:rPr lang="en-US" dirty="0" smtClean="0"/>
              <a:t> </a:t>
            </a:r>
            <a:r>
              <a:rPr lang="en-US" dirty="0" err="1" smtClean="0"/>
              <a:t>Dokument-Klassifikation</a:t>
            </a:r>
            <a:r>
              <a:rPr lang="en-US" dirty="0" smtClean="0"/>
              <a:t>, </a:t>
            </a:r>
            <a:r>
              <a:rPr lang="en-US" dirty="0" err="1" smtClean="0"/>
              <a:t>aber</a:t>
            </a:r>
            <a:r>
              <a:rPr lang="en-US" dirty="0" smtClean="0"/>
              <a:t> </a:t>
            </a:r>
            <a:r>
              <a:rPr lang="en-US" dirty="0" err="1" smtClean="0"/>
              <a:t>schwierig</a:t>
            </a:r>
            <a:r>
              <a:rPr lang="en-US" dirty="0" smtClean="0"/>
              <a:t> </a:t>
            </a:r>
            <a:r>
              <a:rPr lang="en-US" dirty="0" err="1" smtClean="0"/>
              <a:t>für</a:t>
            </a:r>
            <a:r>
              <a:rPr lang="en-US" dirty="0" smtClean="0"/>
              <a:t> </a:t>
            </a:r>
            <a:r>
              <a:rPr lang="en-US" dirty="0" err="1" smtClean="0"/>
              <a:t>Aspekt-Klassifikation</a:t>
            </a:r>
            <a:r>
              <a:rPr lang="en-US" dirty="0" smtClean="0"/>
              <a:t>:</a:t>
            </a:r>
          </a:p>
          <a:p>
            <a:pPr lvl="1"/>
            <a:r>
              <a:rPr lang="en-US" dirty="0" err="1" smtClean="0"/>
              <a:t>sehr</a:t>
            </a:r>
            <a:r>
              <a:rPr lang="en-US" dirty="0" smtClean="0"/>
              <a:t> </a:t>
            </a:r>
            <a:r>
              <a:rPr lang="en-US" dirty="0" err="1" smtClean="0"/>
              <a:t>abhängig</a:t>
            </a:r>
            <a:r>
              <a:rPr lang="en-US" dirty="0" smtClean="0"/>
              <a:t> von der </a:t>
            </a:r>
            <a:r>
              <a:rPr lang="en-US" dirty="0" err="1" smtClean="0"/>
              <a:t>Domäne</a:t>
            </a:r>
            <a:endParaRPr lang="en-US" dirty="0" smtClean="0"/>
          </a:p>
          <a:p>
            <a:pPr lvl="1"/>
            <a:r>
              <a:rPr lang="en-US" dirty="0" err="1" smtClean="0"/>
              <a:t>abhängig</a:t>
            </a:r>
            <a:r>
              <a:rPr lang="en-US" dirty="0" smtClean="0"/>
              <a:t> von der </a:t>
            </a:r>
            <a:r>
              <a:rPr lang="en-US" dirty="0" err="1" smtClean="0"/>
              <a:t>Verfügbarkeit</a:t>
            </a:r>
            <a:r>
              <a:rPr lang="en-US" dirty="0" smtClean="0"/>
              <a:t> von </a:t>
            </a:r>
            <a:r>
              <a:rPr lang="en-US" dirty="0" err="1" smtClean="0"/>
              <a:t>Trainingsdaten</a:t>
            </a:r>
            <a:endParaRPr lang="en-US" dirty="0" smtClean="0"/>
          </a:p>
        </p:txBody>
      </p:sp>
      <p:sp>
        <p:nvSpPr>
          <p:cNvPr id="4" name="Foliennummernplatzhalter 3"/>
          <p:cNvSpPr>
            <a:spLocks noGrp="1"/>
          </p:cNvSpPr>
          <p:nvPr>
            <p:ph type="sldNum" sz="quarter" idx="12"/>
          </p:nvPr>
        </p:nvSpPr>
        <p:spPr/>
        <p:txBody>
          <a:bodyPr/>
          <a:lstStyle/>
          <a:p>
            <a:fld id="{0E827C75-366A-41D5-ADDB-D5C0ACC7127F}" type="slidenum">
              <a:rPr lang="de-DE" smtClean="0"/>
              <a:t>179</a:t>
            </a:fld>
            <a:endParaRPr lang="de-DE"/>
          </a:p>
        </p:txBody>
      </p:sp>
    </p:spTree>
    <p:extLst>
      <p:ext uri="{BB962C8B-B14F-4D97-AF65-F5344CB8AC3E}">
        <p14:creationId xmlns:p14="http://schemas.microsoft.com/office/powerpoint/2010/main" val="3677818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981200" y="260648"/>
            <a:ext cx="8229600" cy="6264696"/>
          </a:xfrm>
        </p:spPr>
        <p:txBody>
          <a:bodyPr>
            <a:normAutofit fontScale="55000" lnSpcReduction="20000"/>
          </a:bodyPr>
          <a:lstStyle/>
          <a:p>
            <a:pPr marL="0" indent="0">
              <a:buNone/>
            </a:pPr>
            <a:r>
              <a:rPr lang="de-DE" smtClean="0"/>
              <a:t>5.0 </a:t>
            </a:r>
            <a:r>
              <a:rPr lang="de-DE"/>
              <a:t>von 5 Sternen </a:t>
            </a:r>
            <a:r>
              <a:rPr lang="de-DE" b="1">
                <a:hlinkClick r:id="rId3"/>
              </a:rPr>
              <a:t>Chaos in Laos!</a:t>
            </a:r>
            <a:r>
              <a:rPr lang="de-DE"/>
              <a:t> 10. Oktober 2010</a:t>
            </a:r>
          </a:p>
          <a:p>
            <a:pPr marL="0" indent="0">
              <a:buNone/>
            </a:pPr>
            <a:r>
              <a:rPr lang="de-DE"/>
              <a:t>Von </a:t>
            </a:r>
            <a:r>
              <a:rPr lang="de-DE">
                <a:hlinkClick r:id="rId4"/>
              </a:rPr>
              <a:t>Thomas Knackstedt</a:t>
            </a:r>
            <a:endParaRPr lang="de-DE"/>
          </a:p>
          <a:p>
            <a:pPr marL="0" indent="0">
              <a:buNone/>
            </a:pPr>
            <a:endParaRPr lang="de-DE" smtClean="0"/>
          </a:p>
          <a:p>
            <a:pPr marL="0" indent="0">
              <a:buNone/>
            </a:pPr>
            <a:r>
              <a:rPr lang="de-DE" smtClean="0"/>
              <a:t>Format:Audio </a:t>
            </a:r>
            <a:r>
              <a:rPr lang="de-DE"/>
              <a:t>CD</a:t>
            </a:r>
          </a:p>
          <a:p>
            <a:pPr marL="0" indent="0">
              <a:buNone/>
            </a:pPr>
            <a:r>
              <a:rPr lang="de-DE"/>
              <a:t>Wer das Hörbuch -Dr.Siri und seine Toten-, geschrieben von Colin Cotterill und gelesen von Jan Josef Liefers, gehört hat, der wird sich den -Totentanz für Dr.Siri- ganz sicher nicht entgehen lassen. Zu perfekt war die Symbiose von Cotterills Roman und Liefers Stimme, als würde man es sich da erlauben, die Fortsetzung zu verpassen. Gleich vorweg: Meines Erachtens reicht -Totentanz für Dr.Siri- nicht ganz an -Dr.Siri und seine Toten- heran. Das liegt an einem Storybook, das nicht ganz so eigenartig schräg und liebevoll gestrickt wurde wie sein Vorgänger. Aber nichtsdestotrotz ist -Totentanz für Dr.Siri- ein hervorragendes Hörbuch, das maximal den Vergleich mit seinem eigenen Vorgänger scheuen muss, mehr aber ganz sicher nicht.</a:t>
            </a:r>
            <a:br>
              <a:rPr lang="de-DE"/>
            </a:br>
            <a:r>
              <a:rPr lang="de-DE"/>
              <a:t/>
            </a:r>
            <a:br>
              <a:rPr lang="de-DE"/>
            </a:br>
            <a:r>
              <a:rPr lang="de-DE" smtClean="0"/>
              <a:t>…</a:t>
            </a:r>
          </a:p>
          <a:p>
            <a:pPr marL="0" indent="0">
              <a:buNone/>
            </a:pPr>
            <a:r>
              <a:rPr lang="de-DE"/>
              <a:t/>
            </a:r>
            <a:br>
              <a:rPr lang="de-DE"/>
            </a:br>
            <a:r>
              <a:rPr lang="de-DE"/>
              <a:t>Die Figur des Dr.Siri ist ein Glücksgriff von Colin Cotterill. Der alte, schlitzohrige, clevere und intelligente Pathologe ist ein Charakter, der jeden Leser begeistert. Dazu kommen als Unterstützung die proppere Dui und der überaus seltsame Herr Güng dazu. Ein Kuriositätenkabinett allererster Güte. Wie Siri seine Fälle löst, dass erinnert fast schon an Sherlock Holmes, aber ob der mal in Laos war? In jedem Fall gibt es nur wenige Ermittler, die so unterhaltend einen Mord aufklären können.</a:t>
            </a:r>
            <a:br>
              <a:rPr lang="de-DE"/>
            </a:br>
            <a:r>
              <a:rPr lang="de-DE"/>
              <a:t/>
            </a:r>
            <a:br>
              <a:rPr lang="de-DE"/>
            </a:br>
            <a:r>
              <a:rPr lang="de-DE"/>
              <a:t>Jan Josef Liefers ist auf Cotterils Romanstoff geeicht. Er fabuliert, verstellt seine Stimme, hat immer den perfekten Tonfall auf Tasche und bringt die Geschichte ohne wenn und aber an den Mann/die Frau. Da merkt man, dass Liefers seine Karriere im Hörspielbereich begonnen hat.</a:t>
            </a:r>
            <a:br>
              <a:rPr lang="de-DE"/>
            </a:br>
            <a:r>
              <a:rPr lang="de-DE"/>
              <a:t/>
            </a:r>
            <a:br>
              <a:rPr lang="de-DE"/>
            </a:br>
            <a:r>
              <a:rPr lang="de-DE"/>
              <a:t>-Totentanz für Dr. Siri- ist ein gelungenes Hörbuch, dass alle Fans des Vorgängers sich vermutlich zulegen werden. Mag sein, dass die Geschichte nicht ganz so gut angelegt ist, wie der Vorgänger. Am Ende hat es jedoch immer noch für ein Hörbuch der Güteklasse 1A gereicht. Die gekürzte Fassung hat eine Spieldauer von 293 Minuten.</a:t>
            </a:r>
          </a:p>
          <a:p>
            <a:pPr marL="0" indent="0">
              <a:buNone/>
            </a:pPr>
            <a:endParaRPr lang="de-DE"/>
          </a:p>
        </p:txBody>
      </p:sp>
      <p:sp>
        <p:nvSpPr>
          <p:cNvPr id="4" name="Rechteck 3"/>
          <p:cNvSpPr/>
          <p:nvPr/>
        </p:nvSpPr>
        <p:spPr>
          <a:xfrm>
            <a:off x="1991544" y="6396336"/>
            <a:ext cx="8568952" cy="461665"/>
          </a:xfrm>
          <a:prstGeom prst="rect">
            <a:avLst/>
          </a:prstGeom>
        </p:spPr>
        <p:txBody>
          <a:bodyPr wrap="square">
            <a:spAutoFit/>
          </a:bodyPr>
          <a:lstStyle/>
          <a:p>
            <a:r>
              <a:rPr lang="de-DE" sz="1200"/>
              <a:t>http://www.amazon.de/gp/product/B004OVF0T2/ref=s9_simh_gw_p351_d14_i1?pf_rd_m=A3JWKAKR8XB7XF&amp;pf_rd_s=center-2&amp;pf_rd_r=18H473M5NNWV4VT8BVN5&amp;pf_rd_t=101&amp;pf_rd_p=463375173&amp;pf_rd_i=301128</a:t>
            </a:r>
          </a:p>
        </p:txBody>
      </p:sp>
      <p:sp>
        <p:nvSpPr>
          <p:cNvPr id="2" name="Foliennummernplatzhalter 1"/>
          <p:cNvSpPr>
            <a:spLocks noGrp="1"/>
          </p:cNvSpPr>
          <p:nvPr>
            <p:ph type="sldNum" sz="quarter" idx="12"/>
          </p:nvPr>
        </p:nvSpPr>
        <p:spPr/>
        <p:txBody>
          <a:bodyPr/>
          <a:lstStyle/>
          <a:p>
            <a:fld id="{5914B6E0-F293-4DB7-91CD-CA99CA1EC231}" type="slidenum">
              <a:rPr lang="de-DE" smtClean="0"/>
              <a:t>18</a:t>
            </a:fld>
            <a:endParaRPr lang="de-DE"/>
          </a:p>
        </p:txBody>
      </p:sp>
    </p:spTree>
    <p:extLst>
      <p:ext uri="{BB962C8B-B14F-4D97-AF65-F5344CB8AC3E}">
        <p14:creationId xmlns:p14="http://schemas.microsoft.com/office/powerpoint/2010/main" val="392810775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Topic Modelling</a:t>
            </a:r>
            <a:endParaRPr lang="de-DE"/>
          </a:p>
        </p:txBody>
      </p:sp>
      <p:sp>
        <p:nvSpPr>
          <p:cNvPr id="3" name="Inhaltsplatzhalter 2"/>
          <p:cNvSpPr>
            <a:spLocks noGrp="1"/>
          </p:cNvSpPr>
          <p:nvPr>
            <p:ph idx="1"/>
          </p:nvPr>
        </p:nvSpPr>
        <p:spPr/>
        <p:txBody>
          <a:bodyPr>
            <a:normAutofit/>
          </a:bodyPr>
          <a:lstStyle/>
          <a:p>
            <a:r>
              <a:rPr lang="de-DE" dirty="0" err="1"/>
              <a:t>Unsupervised</a:t>
            </a:r>
            <a:r>
              <a:rPr lang="de-DE" dirty="0"/>
              <a:t> </a:t>
            </a:r>
            <a:r>
              <a:rPr lang="de-DE" dirty="0" smtClean="0"/>
              <a:t>Learning</a:t>
            </a:r>
            <a:endParaRPr lang="en-US" dirty="0" smtClean="0"/>
          </a:p>
          <a:p>
            <a:r>
              <a:rPr lang="en-US" dirty="0" err="1" smtClean="0"/>
              <a:t>statistisches</a:t>
            </a:r>
            <a:r>
              <a:rPr lang="en-US" dirty="0" smtClean="0"/>
              <a:t> </a:t>
            </a:r>
            <a:r>
              <a:rPr lang="en-US" dirty="0"/>
              <a:t>Modell </a:t>
            </a:r>
            <a:r>
              <a:rPr lang="en-US" dirty="0" err="1"/>
              <a:t>eines</a:t>
            </a:r>
            <a:r>
              <a:rPr lang="en-US" dirty="0"/>
              <a:t> </a:t>
            </a:r>
            <a:r>
              <a:rPr lang="en-US" dirty="0" smtClean="0"/>
              <a:t>Texts:</a:t>
            </a:r>
            <a:endParaRPr lang="en-US" dirty="0"/>
          </a:p>
          <a:p>
            <a:pPr lvl="1"/>
            <a:r>
              <a:rPr lang="en-US" dirty="0" err="1"/>
              <a:t>basiert</a:t>
            </a:r>
            <a:r>
              <a:rPr lang="en-US" dirty="0"/>
              <a:t> auf der </a:t>
            </a:r>
            <a:r>
              <a:rPr lang="en-US" dirty="0" err="1"/>
              <a:t>Häufigkeit</a:t>
            </a:r>
            <a:r>
              <a:rPr lang="en-US" dirty="0"/>
              <a:t> von </a:t>
            </a:r>
            <a:r>
              <a:rPr lang="en-US" dirty="0" err="1"/>
              <a:t>Wörtern</a:t>
            </a:r>
            <a:r>
              <a:rPr lang="en-US" dirty="0"/>
              <a:t> </a:t>
            </a:r>
            <a:r>
              <a:rPr lang="en-US" dirty="0" err="1"/>
              <a:t>im</a:t>
            </a:r>
            <a:r>
              <a:rPr lang="en-US" dirty="0"/>
              <a:t> Text und in </a:t>
            </a:r>
            <a:r>
              <a:rPr lang="en-US" dirty="0" err="1"/>
              <a:t>einem</a:t>
            </a:r>
            <a:r>
              <a:rPr lang="en-US" dirty="0"/>
              <a:t> </a:t>
            </a:r>
            <a:r>
              <a:rPr lang="en-US" dirty="0" err="1"/>
              <a:t>Referenzkorpus</a:t>
            </a:r>
            <a:endParaRPr lang="en-US" dirty="0"/>
          </a:p>
          <a:p>
            <a:pPr lvl="1"/>
            <a:r>
              <a:rPr lang="en-US" dirty="0" err="1"/>
              <a:t>Gruppen</a:t>
            </a:r>
            <a:r>
              <a:rPr lang="en-US" dirty="0"/>
              <a:t> von </a:t>
            </a:r>
            <a:r>
              <a:rPr lang="en-US" dirty="0" err="1"/>
              <a:t>Wörtern</a:t>
            </a:r>
            <a:r>
              <a:rPr lang="en-US" dirty="0"/>
              <a:t>, die </a:t>
            </a:r>
            <a:r>
              <a:rPr lang="en-US" dirty="0" err="1"/>
              <a:t>häufiger</a:t>
            </a:r>
            <a:r>
              <a:rPr lang="en-US" dirty="0"/>
              <a:t> in </a:t>
            </a:r>
            <a:r>
              <a:rPr lang="en-US" dirty="0" err="1"/>
              <a:t>diesem</a:t>
            </a:r>
            <a:r>
              <a:rPr lang="en-US" dirty="0"/>
              <a:t> Text </a:t>
            </a:r>
            <a:r>
              <a:rPr lang="en-US" dirty="0" err="1"/>
              <a:t>als</a:t>
            </a:r>
            <a:r>
              <a:rPr lang="en-US" dirty="0"/>
              <a:t> </a:t>
            </a:r>
            <a:r>
              <a:rPr lang="en-US" dirty="0" err="1"/>
              <a:t>im</a:t>
            </a:r>
            <a:r>
              <a:rPr lang="en-US" dirty="0"/>
              <a:t> </a:t>
            </a:r>
            <a:r>
              <a:rPr lang="en-US" dirty="0" err="1"/>
              <a:t>Referenzkorpus</a:t>
            </a:r>
            <a:r>
              <a:rPr lang="en-US" dirty="0"/>
              <a:t> </a:t>
            </a:r>
            <a:r>
              <a:rPr lang="en-US" dirty="0" err="1"/>
              <a:t>vorkommen</a:t>
            </a:r>
            <a:r>
              <a:rPr lang="en-US" dirty="0"/>
              <a:t>, </a:t>
            </a:r>
            <a:r>
              <a:rPr lang="en-US" dirty="0" err="1"/>
              <a:t>sind</a:t>
            </a:r>
            <a:r>
              <a:rPr lang="en-US" dirty="0"/>
              <a:t> das </a:t>
            </a:r>
            <a:r>
              <a:rPr lang="en-US" dirty="0" err="1"/>
              <a:t>Thema</a:t>
            </a:r>
            <a:r>
              <a:rPr lang="en-US" dirty="0"/>
              <a:t> des Texts</a:t>
            </a:r>
          </a:p>
          <a:p>
            <a:r>
              <a:rPr lang="de-DE" dirty="0" smtClean="0"/>
              <a:t>Auftretenswahrscheinlichkeit von Wörtern in Dokumenten</a:t>
            </a:r>
          </a:p>
          <a:p>
            <a:pPr lvl="1"/>
            <a:r>
              <a:rPr lang="de-DE" dirty="0" smtClean="0"/>
              <a:t>Sentiment-Wörter (nach dem statistischen Modell)</a:t>
            </a:r>
          </a:p>
          <a:p>
            <a:pPr lvl="1"/>
            <a:r>
              <a:rPr lang="de-DE" dirty="0" smtClean="0"/>
              <a:t>Topic-Wörter (vom Nutzer definiert oder als Ontologie aufgestellt)</a:t>
            </a:r>
          </a:p>
        </p:txBody>
      </p:sp>
      <p:sp>
        <p:nvSpPr>
          <p:cNvPr id="4" name="Foliennummernplatzhalter 3"/>
          <p:cNvSpPr>
            <a:spLocks noGrp="1"/>
          </p:cNvSpPr>
          <p:nvPr>
            <p:ph type="sldNum" sz="quarter" idx="12"/>
          </p:nvPr>
        </p:nvSpPr>
        <p:spPr/>
        <p:txBody>
          <a:bodyPr/>
          <a:lstStyle/>
          <a:p>
            <a:fld id="{BA021361-1B70-4E07-8C05-C76F785F19DA}" type="slidenum">
              <a:rPr lang="de-DE" smtClean="0"/>
              <a:t>180</a:t>
            </a:fld>
            <a:endParaRPr lang="de-DE"/>
          </a:p>
        </p:txBody>
      </p:sp>
    </p:spTree>
    <p:extLst>
      <p:ext uri="{BB962C8B-B14F-4D97-AF65-F5344CB8AC3E}">
        <p14:creationId xmlns:p14="http://schemas.microsoft.com/office/powerpoint/2010/main" val="109273316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Aspekt-Klassifikation </a:t>
            </a:r>
            <a:br>
              <a:rPr lang="de-DE" sz="2800" dirty="0"/>
            </a:br>
            <a:r>
              <a:rPr lang="de-DE" sz="2800" dirty="0"/>
              <a:t>(lexikonbasiert, </a:t>
            </a:r>
            <a:r>
              <a:rPr lang="de-DE" sz="2800" dirty="0" err="1"/>
              <a:t>unsupervised</a:t>
            </a:r>
            <a:r>
              <a:rPr lang="de-DE" sz="2800" dirty="0"/>
              <a:t>) </a:t>
            </a:r>
            <a:r>
              <a:rPr lang="en-US" sz="2800" dirty="0"/>
              <a:t>(Ding, Liu and Yu 2008, </a:t>
            </a:r>
            <a:r>
              <a:rPr lang="en-US" sz="2800" dirty="0" err="1"/>
              <a:t>beschrieben</a:t>
            </a:r>
            <a:r>
              <a:rPr lang="en-US" sz="2800" dirty="0"/>
              <a:t> von Liu 2012)</a:t>
            </a:r>
            <a:endParaRPr lang="de-DE" sz="2800" dirty="0"/>
          </a:p>
        </p:txBody>
      </p:sp>
      <p:sp>
        <p:nvSpPr>
          <p:cNvPr id="3" name="Inhaltsplatzhalter 2"/>
          <p:cNvSpPr>
            <a:spLocks noGrp="1"/>
          </p:cNvSpPr>
          <p:nvPr>
            <p:ph idx="1"/>
          </p:nvPr>
        </p:nvSpPr>
        <p:spPr/>
        <p:txBody>
          <a:bodyPr/>
          <a:lstStyle/>
          <a:p>
            <a:pPr marL="0" indent="0">
              <a:buNone/>
            </a:pPr>
            <a:r>
              <a:rPr lang="de-DE" dirty="0" smtClean="0"/>
              <a:t>1. Sentiment-Ausdrücke im Satz markieren</a:t>
            </a:r>
          </a:p>
          <a:p>
            <a:pPr lvl="1"/>
            <a:r>
              <a:rPr lang="de-DE" dirty="0" smtClean="0"/>
              <a:t>positive Wörter +1</a:t>
            </a:r>
          </a:p>
          <a:p>
            <a:pPr lvl="1"/>
            <a:r>
              <a:rPr lang="de-DE" dirty="0" smtClean="0"/>
              <a:t>negative Wörter -1</a:t>
            </a:r>
          </a:p>
          <a:p>
            <a:pPr marL="0" indent="0">
              <a:buNone/>
            </a:pPr>
            <a:r>
              <a:rPr lang="de-DE" i="1" dirty="0" smtClean="0"/>
              <a:t>The </a:t>
            </a:r>
            <a:r>
              <a:rPr lang="de-DE" i="1" dirty="0" err="1" smtClean="0"/>
              <a:t>voice</a:t>
            </a:r>
            <a:r>
              <a:rPr lang="de-DE" i="1" dirty="0" smtClean="0"/>
              <a:t> </a:t>
            </a:r>
            <a:r>
              <a:rPr lang="de-DE" i="1" dirty="0" err="1" smtClean="0"/>
              <a:t>quality</a:t>
            </a:r>
            <a:r>
              <a:rPr lang="de-DE" i="1" dirty="0" smtClean="0"/>
              <a:t> </a:t>
            </a:r>
            <a:r>
              <a:rPr lang="de-DE" i="1" dirty="0" err="1" smtClean="0"/>
              <a:t>of</a:t>
            </a:r>
            <a:r>
              <a:rPr lang="de-DE" i="1" dirty="0" smtClean="0"/>
              <a:t> </a:t>
            </a:r>
            <a:r>
              <a:rPr lang="de-DE" i="1" dirty="0" err="1" smtClean="0"/>
              <a:t>this</a:t>
            </a:r>
            <a:r>
              <a:rPr lang="de-DE" i="1" dirty="0" smtClean="0"/>
              <a:t> </a:t>
            </a:r>
            <a:r>
              <a:rPr lang="de-DE" i="1" dirty="0" err="1" smtClean="0"/>
              <a:t>phone</a:t>
            </a:r>
            <a:r>
              <a:rPr lang="de-DE" i="1" dirty="0" smtClean="0"/>
              <a:t> </a:t>
            </a:r>
            <a:r>
              <a:rPr lang="de-DE" i="1" dirty="0" err="1" smtClean="0"/>
              <a:t>is</a:t>
            </a:r>
            <a:r>
              <a:rPr lang="de-DE" i="1" dirty="0" smtClean="0"/>
              <a:t> not </a:t>
            </a:r>
            <a:r>
              <a:rPr lang="de-DE" b="1" i="1" dirty="0" err="1" smtClean="0"/>
              <a:t>good</a:t>
            </a:r>
            <a:r>
              <a:rPr lang="de-DE" i="1" dirty="0" smtClean="0"/>
              <a:t> [+1] but </a:t>
            </a:r>
            <a:r>
              <a:rPr lang="de-DE" i="1" dirty="0" err="1" smtClean="0"/>
              <a:t>the</a:t>
            </a:r>
            <a:r>
              <a:rPr lang="de-DE" i="1" dirty="0" smtClean="0"/>
              <a:t> </a:t>
            </a:r>
            <a:r>
              <a:rPr lang="de-DE" i="1" dirty="0" err="1" smtClean="0"/>
              <a:t>battery</a:t>
            </a:r>
            <a:r>
              <a:rPr lang="de-DE" i="1" dirty="0" smtClean="0"/>
              <a:t> </a:t>
            </a:r>
            <a:r>
              <a:rPr lang="de-DE" i="1" dirty="0" err="1" smtClean="0"/>
              <a:t>life</a:t>
            </a:r>
            <a:r>
              <a:rPr lang="de-DE" i="1" dirty="0" smtClean="0"/>
              <a:t> </a:t>
            </a:r>
            <a:r>
              <a:rPr lang="de-DE" i="1" dirty="0" err="1" smtClean="0"/>
              <a:t>is</a:t>
            </a:r>
            <a:r>
              <a:rPr lang="de-DE" i="1" dirty="0" smtClean="0"/>
              <a:t> </a:t>
            </a:r>
            <a:r>
              <a:rPr lang="de-DE" i="1" dirty="0" err="1" smtClean="0"/>
              <a:t>long</a:t>
            </a:r>
            <a:r>
              <a:rPr lang="de-DE" i="1" dirty="0" smtClean="0"/>
              <a:t>.</a:t>
            </a:r>
          </a:p>
          <a:p>
            <a:pPr marL="0" indent="0">
              <a:buNone/>
            </a:pPr>
            <a:r>
              <a:rPr lang="de-DE" dirty="0" smtClean="0"/>
              <a:t>2. Sentiment-</a:t>
            </a:r>
            <a:r>
              <a:rPr lang="de-DE" dirty="0" err="1" smtClean="0"/>
              <a:t>Shifter</a:t>
            </a:r>
            <a:r>
              <a:rPr lang="de-DE" dirty="0" smtClean="0"/>
              <a:t> anwenden</a:t>
            </a:r>
          </a:p>
          <a:p>
            <a:pPr marL="0" indent="0">
              <a:buNone/>
            </a:pPr>
            <a:r>
              <a:rPr lang="de-DE" i="1" dirty="0"/>
              <a:t>The </a:t>
            </a:r>
            <a:r>
              <a:rPr lang="de-DE" i="1" dirty="0" err="1"/>
              <a:t>voice</a:t>
            </a:r>
            <a:r>
              <a:rPr lang="de-DE" i="1" dirty="0"/>
              <a:t> </a:t>
            </a:r>
            <a:r>
              <a:rPr lang="de-DE" i="1" dirty="0" err="1"/>
              <a:t>quality</a:t>
            </a:r>
            <a:r>
              <a:rPr lang="de-DE" i="1" dirty="0"/>
              <a:t> </a:t>
            </a:r>
            <a:r>
              <a:rPr lang="de-DE" i="1" dirty="0" err="1"/>
              <a:t>of</a:t>
            </a:r>
            <a:r>
              <a:rPr lang="de-DE" i="1" dirty="0"/>
              <a:t> </a:t>
            </a:r>
            <a:r>
              <a:rPr lang="de-DE" i="1" dirty="0" err="1"/>
              <a:t>this</a:t>
            </a:r>
            <a:r>
              <a:rPr lang="de-DE" i="1" dirty="0"/>
              <a:t> </a:t>
            </a:r>
            <a:r>
              <a:rPr lang="de-DE" i="1" dirty="0" err="1"/>
              <a:t>phone</a:t>
            </a:r>
            <a:r>
              <a:rPr lang="de-DE" i="1" dirty="0"/>
              <a:t> </a:t>
            </a:r>
            <a:r>
              <a:rPr lang="de-DE" i="1" dirty="0" err="1"/>
              <a:t>is</a:t>
            </a:r>
            <a:r>
              <a:rPr lang="de-DE" i="1" dirty="0"/>
              <a:t> </a:t>
            </a:r>
            <a:r>
              <a:rPr lang="de-DE" b="1" i="1" dirty="0"/>
              <a:t>not</a:t>
            </a:r>
            <a:r>
              <a:rPr lang="de-DE" i="1" dirty="0"/>
              <a:t> </a:t>
            </a:r>
            <a:r>
              <a:rPr lang="de-DE" b="1" i="1" dirty="0" err="1"/>
              <a:t>good</a:t>
            </a:r>
            <a:r>
              <a:rPr lang="de-DE" i="1" dirty="0"/>
              <a:t> </a:t>
            </a:r>
            <a:r>
              <a:rPr lang="de-DE" i="1" dirty="0" smtClean="0"/>
              <a:t>[-1</a:t>
            </a:r>
            <a:r>
              <a:rPr lang="de-DE" i="1" dirty="0"/>
              <a:t>] but </a:t>
            </a:r>
            <a:r>
              <a:rPr lang="de-DE" i="1" dirty="0" err="1"/>
              <a:t>the</a:t>
            </a:r>
            <a:r>
              <a:rPr lang="de-DE" i="1" dirty="0"/>
              <a:t> </a:t>
            </a:r>
            <a:r>
              <a:rPr lang="de-DE" i="1" dirty="0" err="1"/>
              <a:t>battery</a:t>
            </a:r>
            <a:r>
              <a:rPr lang="de-DE" i="1" dirty="0"/>
              <a:t> </a:t>
            </a:r>
            <a:r>
              <a:rPr lang="de-DE" i="1" dirty="0" err="1"/>
              <a:t>life</a:t>
            </a:r>
            <a:r>
              <a:rPr lang="de-DE" i="1" dirty="0"/>
              <a:t> </a:t>
            </a:r>
            <a:r>
              <a:rPr lang="de-DE" i="1" dirty="0" err="1"/>
              <a:t>is</a:t>
            </a:r>
            <a:r>
              <a:rPr lang="de-DE" i="1" dirty="0"/>
              <a:t> </a:t>
            </a:r>
            <a:r>
              <a:rPr lang="de-DE" i="1" dirty="0" err="1"/>
              <a:t>long</a:t>
            </a:r>
            <a:r>
              <a:rPr lang="de-DE" i="1" dirty="0"/>
              <a:t>.</a:t>
            </a:r>
          </a:p>
          <a:p>
            <a:pPr marL="0" indent="0">
              <a:buNone/>
            </a:pPr>
            <a:endParaRPr lang="de-DE" dirty="0" smtClean="0"/>
          </a:p>
          <a:p>
            <a:endParaRPr lang="de-DE" dirty="0"/>
          </a:p>
        </p:txBody>
      </p:sp>
      <p:sp>
        <p:nvSpPr>
          <p:cNvPr id="4" name="Foliennummernplatzhalter 3"/>
          <p:cNvSpPr>
            <a:spLocks noGrp="1"/>
          </p:cNvSpPr>
          <p:nvPr>
            <p:ph type="sldNum" sz="quarter" idx="12"/>
          </p:nvPr>
        </p:nvSpPr>
        <p:spPr/>
        <p:txBody>
          <a:bodyPr/>
          <a:lstStyle/>
          <a:p>
            <a:fld id="{BA021361-1B70-4E07-8C05-C76F785F19DA}" type="slidenum">
              <a:rPr lang="de-DE" smtClean="0"/>
              <a:t>181</a:t>
            </a:fld>
            <a:endParaRPr lang="de-DE"/>
          </a:p>
        </p:txBody>
      </p:sp>
      <p:sp>
        <p:nvSpPr>
          <p:cNvPr id="5" name="Rechteck 4"/>
          <p:cNvSpPr/>
          <p:nvPr/>
        </p:nvSpPr>
        <p:spPr>
          <a:xfrm>
            <a:off x="1775521" y="6309320"/>
            <a:ext cx="3686971" cy="369332"/>
          </a:xfrm>
          <a:prstGeom prst="rect">
            <a:avLst/>
          </a:prstGeom>
        </p:spPr>
        <p:txBody>
          <a:bodyPr wrap="none">
            <a:spAutoFit/>
          </a:bodyPr>
          <a:lstStyle/>
          <a:p>
            <a:r>
              <a:rPr lang="de-DE" dirty="0"/>
              <a:t>Ding et al. 2008, nach Bing Liu, Kap. 5</a:t>
            </a:r>
          </a:p>
        </p:txBody>
      </p:sp>
    </p:spTree>
    <p:extLst>
      <p:ext uri="{BB962C8B-B14F-4D97-AF65-F5344CB8AC3E}">
        <p14:creationId xmlns:p14="http://schemas.microsoft.com/office/powerpoint/2010/main" val="48842296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672" t="27778" r="46471" b="62698"/>
          <a:stretch/>
        </p:blipFill>
        <p:spPr bwMode="auto">
          <a:xfrm>
            <a:off x="4920343" y="3140968"/>
            <a:ext cx="554445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normAutofit/>
          </a:bodyPr>
          <a:lstStyle/>
          <a:p>
            <a:r>
              <a:rPr lang="de-DE"/>
              <a:t>Aspekt-Klassifikation </a:t>
            </a:r>
            <a:br>
              <a:rPr lang="de-DE"/>
            </a:br>
            <a:r>
              <a:rPr lang="de-DE"/>
              <a:t>(lexikonbasiert, unsupervised)</a:t>
            </a:r>
          </a:p>
        </p:txBody>
      </p:sp>
      <p:sp>
        <p:nvSpPr>
          <p:cNvPr id="3" name="Inhaltsplatzhalter 2"/>
          <p:cNvSpPr>
            <a:spLocks noGrp="1"/>
          </p:cNvSpPr>
          <p:nvPr>
            <p:ph idx="1"/>
          </p:nvPr>
        </p:nvSpPr>
        <p:spPr/>
        <p:txBody>
          <a:bodyPr>
            <a:normAutofit fontScale="92500" lnSpcReduction="20000"/>
          </a:bodyPr>
          <a:lstStyle/>
          <a:p>
            <a:pPr marL="0" indent="0">
              <a:buNone/>
            </a:pPr>
            <a:r>
              <a:rPr lang="de-DE" dirty="0" smtClean="0"/>
              <a:t>3. „but“- Phrasen anwenden</a:t>
            </a:r>
          </a:p>
          <a:p>
            <a:pPr marL="0" indent="0">
              <a:buNone/>
            </a:pPr>
            <a:r>
              <a:rPr lang="de-DE" i="1" dirty="0"/>
              <a:t>The </a:t>
            </a:r>
            <a:r>
              <a:rPr lang="de-DE" i="1" dirty="0" err="1"/>
              <a:t>voice</a:t>
            </a:r>
            <a:r>
              <a:rPr lang="de-DE" i="1" dirty="0"/>
              <a:t> </a:t>
            </a:r>
            <a:r>
              <a:rPr lang="de-DE" i="1" dirty="0" err="1"/>
              <a:t>quality</a:t>
            </a:r>
            <a:r>
              <a:rPr lang="de-DE" i="1" dirty="0"/>
              <a:t> </a:t>
            </a:r>
            <a:r>
              <a:rPr lang="de-DE" i="1" dirty="0" err="1"/>
              <a:t>of</a:t>
            </a:r>
            <a:r>
              <a:rPr lang="de-DE" i="1" dirty="0"/>
              <a:t> </a:t>
            </a:r>
            <a:r>
              <a:rPr lang="de-DE" i="1" dirty="0" err="1"/>
              <a:t>this</a:t>
            </a:r>
            <a:r>
              <a:rPr lang="de-DE" i="1" dirty="0"/>
              <a:t> </a:t>
            </a:r>
            <a:r>
              <a:rPr lang="de-DE" i="1" dirty="0" err="1"/>
              <a:t>phone</a:t>
            </a:r>
            <a:r>
              <a:rPr lang="de-DE" i="1" dirty="0"/>
              <a:t> </a:t>
            </a:r>
            <a:r>
              <a:rPr lang="de-DE" i="1" dirty="0" err="1"/>
              <a:t>is</a:t>
            </a:r>
            <a:r>
              <a:rPr lang="de-DE" i="1" dirty="0"/>
              <a:t> </a:t>
            </a:r>
            <a:r>
              <a:rPr lang="de-DE" b="1" i="1" dirty="0"/>
              <a:t>not</a:t>
            </a:r>
            <a:r>
              <a:rPr lang="de-DE" i="1" dirty="0"/>
              <a:t> </a:t>
            </a:r>
            <a:r>
              <a:rPr lang="de-DE" b="1" i="1" dirty="0" err="1"/>
              <a:t>good</a:t>
            </a:r>
            <a:r>
              <a:rPr lang="de-DE" i="1" dirty="0"/>
              <a:t> [-1] </a:t>
            </a:r>
            <a:r>
              <a:rPr lang="de-DE" b="1" i="1" dirty="0"/>
              <a:t>but</a:t>
            </a:r>
            <a:r>
              <a:rPr lang="de-DE" i="1" dirty="0"/>
              <a:t> </a:t>
            </a:r>
            <a:r>
              <a:rPr lang="de-DE" i="1" dirty="0" err="1"/>
              <a:t>the</a:t>
            </a:r>
            <a:r>
              <a:rPr lang="de-DE" i="1" dirty="0"/>
              <a:t> </a:t>
            </a:r>
            <a:r>
              <a:rPr lang="de-DE" i="1" dirty="0" err="1"/>
              <a:t>battery</a:t>
            </a:r>
            <a:r>
              <a:rPr lang="de-DE" i="1" dirty="0"/>
              <a:t> </a:t>
            </a:r>
            <a:r>
              <a:rPr lang="de-DE" i="1" dirty="0" err="1"/>
              <a:t>life</a:t>
            </a:r>
            <a:r>
              <a:rPr lang="de-DE" i="1" dirty="0"/>
              <a:t> </a:t>
            </a:r>
            <a:r>
              <a:rPr lang="de-DE" i="1" dirty="0" err="1"/>
              <a:t>is</a:t>
            </a:r>
            <a:r>
              <a:rPr lang="de-DE" i="1" dirty="0"/>
              <a:t> </a:t>
            </a:r>
            <a:r>
              <a:rPr lang="de-DE" i="1" dirty="0" err="1"/>
              <a:t>long</a:t>
            </a:r>
            <a:r>
              <a:rPr lang="de-DE" i="1" dirty="0" smtClean="0"/>
              <a:t>. [+1]</a:t>
            </a:r>
            <a:endParaRPr lang="de-DE" i="1" dirty="0"/>
          </a:p>
          <a:p>
            <a:pPr marL="0" indent="0">
              <a:buNone/>
            </a:pPr>
            <a:endParaRPr lang="de-DE" dirty="0" smtClean="0"/>
          </a:p>
          <a:p>
            <a:pPr marL="0" indent="0">
              <a:buNone/>
            </a:pPr>
            <a:r>
              <a:rPr lang="de-DE" dirty="0" smtClean="0"/>
              <a:t>4. Sentiment aggregieren</a:t>
            </a:r>
          </a:p>
          <a:p>
            <a:pPr marL="0" indent="0">
              <a:buNone/>
            </a:pPr>
            <a:endParaRPr lang="de-DE" dirty="0"/>
          </a:p>
          <a:p>
            <a:pPr marL="400050" lvl="1" indent="0">
              <a:buNone/>
            </a:pPr>
            <a:endParaRPr lang="de-DE" dirty="0"/>
          </a:p>
          <a:p>
            <a:pPr marL="400050" lvl="1" indent="0">
              <a:buNone/>
            </a:pPr>
            <a:r>
              <a:rPr lang="de-DE" dirty="0" smtClean="0"/>
              <a:t>a</a:t>
            </a:r>
            <a:r>
              <a:rPr lang="de-DE" baseline="-25000" dirty="0" smtClean="0"/>
              <a:t>i</a:t>
            </a:r>
            <a:r>
              <a:rPr lang="de-DE" dirty="0" smtClean="0"/>
              <a:t>: Aspekt</a:t>
            </a:r>
          </a:p>
          <a:p>
            <a:pPr marL="400050" lvl="1" indent="0">
              <a:buNone/>
            </a:pPr>
            <a:r>
              <a:rPr lang="de-DE" dirty="0" smtClean="0"/>
              <a:t>s: Satz</a:t>
            </a:r>
          </a:p>
          <a:p>
            <a:pPr marL="400050" lvl="1" indent="0">
              <a:buNone/>
            </a:pPr>
            <a:r>
              <a:rPr lang="de-DE" dirty="0" err="1" smtClean="0"/>
              <a:t>sw</a:t>
            </a:r>
            <a:r>
              <a:rPr lang="de-DE" baseline="-25000" dirty="0" err="1" smtClean="0"/>
              <a:t>j</a:t>
            </a:r>
            <a:r>
              <a:rPr lang="de-DE" dirty="0" smtClean="0"/>
              <a:t>: Sentiment-Wort</a:t>
            </a:r>
          </a:p>
          <a:p>
            <a:pPr marL="400050" lvl="1" indent="0">
              <a:buNone/>
            </a:pPr>
            <a:r>
              <a:rPr lang="de-DE" dirty="0" err="1" smtClean="0"/>
              <a:t>dist</a:t>
            </a:r>
            <a:r>
              <a:rPr lang="de-DE" dirty="0" smtClean="0"/>
              <a:t>(</a:t>
            </a:r>
            <a:r>
              <a:rPr lang="de-DE" dirty="0" err="1"/>
              <a:t>sw</a:t>
            </a:r>
            <a:r>
              <a:rPr lang="de-DE" baseline="-25000" dirty="0" err="1"/>
              <a:t>j</a:t>
            </a:r>
            <a:r>
              <a:rPr lang="de-DE" dirty="0" smtClean="0"/>
              <a:t>, </a:t>
            </a:r>
            <a:r>
              <a:rPr lang="de-DE" dirty="0"/>
              <a:t>a</a:t>
            </a:r>
            <a:r>
              <a:rPr lang="de-DE" baseline="-25000" dirty="0"/>
              <a:t>i</a:t>
            </a:r>
            <a:r>
              <a:rPr lang="de-DE" dirty="0" smtClean="0"/>
              <a:t>): Distanz zwischen Sentiment-Wort und Aspekt im Satz</a:t>
            </a:r>
          </a:p>
          <a:p>
            <a:pPr marL="400050" lvl="1" indent="0">
              <a:buNone/>
            </a:pPr>
            <a:r>
              <a:rPr lang="de-DE" dirty="0"/>
              <a:t>sw</a:t>
            </a:r>
            <a:r>
              <a:rPr lang="de-DE" baseline="-25000" dirty="0"/>
              <a:t>j</a:t>
            </a:r>
            <a:r>
              <a:rPr lang="de-DE" dirty="0" smtClean="0"/>
              <a:t>.so: Sentiment-Score von </a:t>
            </a:r>
            <a:r>
              <a:rPr lang="de-DE" dirty="0" err="1" smtClean="0"/>
              <a:t>sw</a:t>
            </a:r>
            <a:r>
              <a:rPr lang="de-DE" baseline="-25000" dirty="0" err="1" smtClean="0"/>
              <a:t>j</a:t>
            </a:r>
            <a:r>
              <a:rPr lang="de-DE" baseline="-25000" dirty="0" smtClean="0"/>
              <a:t> </a:t>
            </a:r>
            <a:r>
              <a:rPr lang="de-DE" dirty="0" smtClean="0"/>
              <a:t>im Lexikon</a:t>
            </a:r>
          </a:p>
          <a:p>
            <a:pPr marL="400050" lvl="1" indent="0">
              <a:buNone/>
            </a:pPr>
            <a:endParaRPr lang="de-DE" dirty="0" smtClean="0"/>
          </a:p>
          <a:p>
            <a:pPr marL="400050" lvl="1" indent="0">
              <a:buNone/>
            </a:pPr>
            <a:endParaRPr lang="de-DE" dirty="0" smtClean="0"/>
          </a:p>
          <a:p>
            <a:pPr marL="0" indent="0">
              <a:buNone/>
            </a:pPr>
            <a:endParaRPr lang="de-DE" dirty="0"/>
          </a:p>
        </p:txBody>
      </p:sp>
      <p:sp>
        <p:nvSpPr>
          <p:cNvPr id="4" name="Foliennummernplatzhalter 3"/>
          <p:cNvSpPr>
            <a:spLocks noGrp="1"/>
          </p:cNvSpPr>
          <p:nvPr>
            <p:ph type="sldNum" sz="quarter" idx="12"/>
          </p:nvPr>
        </p:nvSpPr>
        <p:spPr/>
        <p:txBody>
          <a:bodyPr/>
          <a:lstStyle/>
          <a:p>
            <a:fld id="{BA021361-1B70-4E07-8C05-C76F785F19DA}" type="slidenum">
              <a:rPr lang="de-DE" smtClean="0"/>
              <a:t>182</a:t>
            </a:fld>
            <a:endParaRPr lang="de-DE"/>
          </a:p>
        </p:txBody>
      </p:sp>
    </p:spTree>
    <p:extLst>
      <p:ext uri="{BB962C8B-B14F-4D97-AF65-F5344CB8AC3E}">
        <p14:creationId xmlns:p14="http://schemas.microsoft.com/office/powerpoint/2010/main" val="183109687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600" dirty="0"/>
              <a:t>Skopus des Sentiment-Ausdrucks finden: Tiefe Analyse (</a:t>
            </a:r>
            <a:r>
              <a:rPr lang="de-DE" sz="3600" dirty="0" err="1"/>
              <a:t>Parsing</a:t>
            </a:r>
            <a:r>
              <a:rPr lang="de-DE" sz="3600" dirty="0"/>
              <a:t>)</a:t>
            </a:r>
          </a:p>
        </p:txBody>
      </p:sp>
      <p:sp>
        <p:nvSpPr>
          <p:cNvPr id="3" name="Inhaltsplatzhalter 2"/>
          <p:cNvSpPr>
            <a:spLocks noGrp="1"/>
          </p:cNvSpPr>
          <p:nvPr>
            <p:ph idx="1"/>
          </p:nvPr>
        </p:nvSpPr>
        <p:spPr>
          <a:xfrm>
            <a:off x="1919536" y="2071390"/>
            <a:ext cx="8229600" cy="4525963"/>
          </a:xfrm>
        </p:spPr>
        <p:txBody>
          <a:bodyPr numCol="2">
            <a:noAutofit/>
          </a:bodyPr>
          <a:lstStyle/>
          <a:p>
            <a:pPr marL="0" indent="0">
              <a:buNone/>
            </a:pPr>
            <a:r>
              <a:rPr lang="de-DE" sz="1600" b="1"/>
              <a:t>Your query</a:t>
            </a:r>
          </a:p>
          <a:p>
            <a:pPr marL="0" indent="0">
              <a:buNone/>
            </a:pPr>
            <a:r>
              <a:rPr lang="de-DE" sz="1600" i="1"/>
              <a:t>But graphs and tables are very good.</a:t>
            </a:r>
            <a:endParaRPr lang="de-DE" sz="1600"/>
          </a:p>
          <a:p>
            <a:pPr marL="0" indent="0">
              <a:buNone/>
            </a:pPr>
            <a:r>
              <a:rPr lang="de-DE" sz="1600" b="1"/>
              <a:t>Tagging</a:t>
            </a:r>
          </a:p>
          <a:p>
            <a:pPr marL="0" indent="0">
              <a:buNone/>
            </a:pPr>
            <a:r>
              <a:rPr lang="de-DE" sz="1600"/>
              <a:t>But/CC</a:t>
            </a:r>
          </a:p>
          <a:p>
            <a:pPr marL="0" indent="0">
              <a:buNone/>
            </a:pPr>
            <a:r>
              <a:rPr lang="de-DE" sz="1600"/>
              <a:t>graphs/NNS</a:t>
            </a:r>
          </a:p>
          <a:p>
            <a:pPr marL="0" indent="0">
              <a:buNone/>
            </a:pPr>
            <a:r>
              <a:rPr lang="de-DE" sz="1600"/>
              <a:t>and/CC</a:t>
            </a:r>
          </a:p>
          <a:p>
            <a:pPr marL="0" indent="0">
              <a:buNone/>
            </a:pPr>
            <a:r>
              <a:rPr lang="de-DE" sz="1600"/>
              <a:t>tables/NNS</a:t>
            </a:r>
          </a:p>
          <a:p>
            <a:pPr marL="0" indent="0">
              <a:buNone/>
            </a:pPr>
            <a:r>
              <a:rPr lang="de-DE" sz="1600"/>
              <a:t>are/VBP</a:t>
            </a:r>
          </a:p>
          <a:p>
            <a:pPr marL="0" indent="0">
              <a:buNone/>
            </a:pPr>
            <a:r>
              <a:rPr lang="de-DE" sz="1600"/>
              <a:t>very/RB</a:t>
            </a:r>
          </a:p>
          <a:p>
            <a:pPr marL="0" indent="0">
              <a:buNone/>
            </a:pPr>
            <a:r>
              <a:rPr lang="de-DE" sz="1600"/>
              <a:t>good/JJ</a:t>
            </a:r>
          </a:p>
          <a:p>
            <a:pPr marL="0" indent="0">
              <a:buNone/>
            </a:pPr>
            <a:r>
              <a:rPr lang="de-DE" sz="1600"/>
              <a:t>./.</a:t>
            </a:r>
          </a:p>
          <a:p>
            <a:pPr marL="0" indent="0">
              <a:buNone/>
            </a:pPr>
            <a:r>
              <a:rPr lang="de-DE" sz="1600" b="1"/>
              <a:t>Parse</a:t>
            </a:r>
          </a:p>
          <a:p>
            <a:pPr marL="0" indent="0">
              <a:buNone/>
            </a:pPr>
            <a:r>
              <a:rPr lang="de-DE" sz="1600"/>
              <a:t>(ROOT (S (CC But) (NP (NNS graphs) (CC and) (NNS tables)) (VP (VBP are) (ADJP (RB very) (JJ good))) (. .)))</a:t>
            </a:r>
          </a:p>
          <a:p>
            <a:pPr marL="0" indent="0">
              <a:buNone/>
            </a:pPr>
            <a:r>
              <a:rPr lang="de-DE" sz="1600" b="1"/>
              <a:t>Typed dependencies</a:t>
            </a:r>
          </a:p>
          <a:p>
            <a:pPr marL="0" indent="0">
              <a:buNone/>
            </a:pPr>
            <a:r>
              <a:rPr lang="de-DE" sz="1600"/>
              <a:t>cc(good-7, But-1) nsubj(good-7, graphs-2) cc(graphs-2, and-3) conj(graphs-2, tables-4) cop(good-7, are-5) advmod(good-7, very-6) root(ROOT-0, good-7)</a:t>
            </a:r>
          </a:p>
          <a:p>
            <a:pPr marL="0" indent="0">
              <a:buNone/>
            </a:pPr>
            <a:r>
              <a:rPr lang="de-DE" sz="1600" b="1"/>
              <a:t>Typed dependencies, collapsed</a:t>
            </a:r>
          </a:p>
          <a:p>
            <a:pPr marL="0" indent="0">
              <a:buNone/>
            </a:pPr>
            <a:r>
              <a:rPr lang="de-DE" sz="1600"/>
              <a:t>cc(good-7, But-1) nsubj(good-7, graphs-2) conj_and(graphs-2, tables-4) nsubj(good-7, tables-4) cop(good-7, are-5) advmod(good-7, very-6) root(ROOT-0, good-7)</a:t>
            </a:r>
          </a:p>
        </p:txBody>
      </p:sp>
      <p:cxnSp>
        <p:nvCxnSpPr>
          <p:cNvPr id="31" name="Gerade Verbindung 30"/>
          <p:cNvCxnSpPr/>
          <p:nvPr/>
        </p:nvCxnSpPr>
        <p:spPr>
          <a:xfrm>
            <a:off x="7032104" y="6597352"/>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1775521" y="1556792"/>
            <a:ext cx="7711791" cy="369332"/>
          </a:xfrm>
          <a:prstGeom prst="rect">
            <a:avLst/>
          </a:prstGeom>
          <a:noFill/>
        </p:spPr>
        <p:txBody>
          <a:bodyPr wrap="none" rtlCol="0">
            <a:spAutoFit/>
          </a:bodyPr>
          <a:lstStyle/>
          <a:p>
            <a:r>
              <a:rPr lang="de-DE"/>
              <a:t>Parsing (Grammatik-Analyse): z.B. http://nlp.stanford.edu:8080/parser/index.jsp</a:t>
            </a:r>
          </a:p>
        </p:txBody>
      </p:sp>
      <p:sp>
        <p:nvSpPr>
          <p:cNvPr id="4" name="Foliennummernplatzhalter 3"/>
          <p:cNvSpPr>
            <a:spLocks noGrp="1"/>
          </p:cNvSpPr>
          <p:nvPr>
            <p:ph type="sldNum" sz="quarter" idx="12"/>
          </p:nvPr>
        </p:nvSpPr>
        <p:spPr/>
        <p:txBody>
          <a:bodyPr/>
          <a:lstStyle/>
          <a:p>
            <a:fld id="{0E827C75-366A-41D5-ADDB-D5C0ACC7127F}" type="slidenum">
              <a:rPr lang="de-DE" smtClean="0"/>
              <a:t>183</a:t>
            </a:fld>
            <a:endParaRPr lang="de-DE"/>
          </a:p>
        </p:txBody>
      </p:sp>
    </p:spTree>
    <p:extLst>
      <p:ext uri="{BB962C8B-B14F-4D97-AF65-F5344CB8AC3E}">
        <p14:creationId xmlns:p14="http://schemas.microsoft.com/office/powerpoint/2010/main" val="108989625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3200" dirty="0"/>
              <a:t>Skopus des Sentiment-Ausdrucks finden: Tiefe Analyse (</a:t>
            </a:r>
            <a:r>
              <a:rPr lang="de-DE" sz="3200" dirty="0" err="1"/>
              <a:t>Parsing</a:t>
            </a:r>
            <a:r>
              <a:rPr lang="de-DE" sz="3200" dirty="0"/>
              <a:t>)</a:t>
            </a:r>
            <a:endParaRPr lang="en-US" noProof="0" dirty="0"/>
          </a:p>
        </p:txBody>
      </p:sp>
      <p:sp>
        <p:nvSpPr>
          <p:cNvPr id="3" name="Inhaltsplatzhalter 2"/>
          <p:cNvSpPr>
            <a:spLocks noGrp="1"/>
          </p:cNvSpPr>
          <p:nvPr>
            <p:ph idx="1"/>
          </p:nvPr>
        </p:nvSpPr>
        <p:spPr>
          <a:xfrm>
            <a:off x="1991544" y="1412777"/>
            <a:ext cx="8229600" cy="4525963"/>
          </a:xfrm>
        </p:spPr>
        <p:txBody>
          <a:bodyPr/>
          <a:lstStyle/>
          <a:p>
            <a:pPr marL="0" indent="0">
              <a:buNone/>
            </a:pPr>
            <a:r>
              <a:rPr lang="en-US" sz="1800" dirty="0">
                <a:solidFill>
                  <a:prstClr val="black"/>
                </a:solidFill>
              </a:rPr>
              <a:t>Parsing (grammar analysis): e.g. </a:t>
            </a:r>
            <a:r>
              <a:rPr lang="en-US" sz="1800" dirty="0">
                <a:solidFill>
                  <a:prstClr val="black"/>
                </a:solidFill>
                <a:hlinkClick r:id="rId3"/>
              </a:rPr>
              <a:t>http://erg.delph-in.net/logon</a:t>
            </a:r>
            <a:endParaRPr lang="en-US" sz="1800" dirty="0">
              <a:solidFill>
                <a:prstClr val="black"/>
              </a:solidFill>
            </a:endParaRPr>
          </a:p>
          <a:p>
            <a:pPr marL="0" indent="0">
              <a:buNone/>
            </a:pPr>
            <a:endParaRPr lang="en-US" noProof="0" dirty="0"/>
          </a:p>
        </p:txBody>
      </p:sp>
      <p:sp>
        <p:nvSpPr>
          <p:cNvPr id="4" name="Foliennummernplatzhalter 3"/>
          <p:cNvSpPr>
            <a:spLocks noGrp="1"/>
          </p:cNvSpPr>
          <p:nvPr>
            <p:ph type="sldNum" sz="quarter" idx="12"/>
          </p:nvPr>
        </p:nvSpPr>
        <p:spPr/>
        <p:txBody>
          <a:bodyPr/>
          <a:lstStyle/>
          <a:p>
            <a:fld id="{0E827C75-366A-41D5-ADDB-D5C0ACC7127F}" type="slidenum">
              <a:rPr lang="de-DE" smtClean="0"/>
              <a:t>184</a:t>
            </a:fld>
            <a:endParaRPr lang="de-DE"/>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423" t="6506" r="27032" b="41612"/>
          <a:stretch/>
        </p:blipFill>
        <p:spPr bwMode="auto">
          <a:xfrm>
            <a:off x="2279576" y="2035278"/>
            <a:ext cx="7128792" cy="448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156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Skopus des Sentiment-Ausdrucks finden: </a:t>
            </a:r>
            <a:r>
              <a:rPr lang="de-DE" dirty="0" smtClean="0"/>
              <a:t>Dependenzanalyse</a:t>
            </a:r>
            <a:endParaRPr lang="de-DE" dirty="0"/>
          </a:p>
        </p:txBody>
      </p:sp>
      <p:sp>
        <p:nvSpPr>
          <p:cNvPr id="3" name="Inhaltsplatzhalter 2"/>
          <p:cNvSpPr>
            <a:spLocks noGrp="1"/>
          </p:cNvSpPr>
          <p:nvPr>
            <p:ph idx="1"/>
          </p:nvPr>
        </p:nvSpPr>
        <p:spPr/>
        <p:txBody>
          <a:bodyPr/>
          <a:lstStyle/>
          <a:p>
            <a:r>
              <a:rPr lang="de-DE" dirty="0" err="1" smtClean="0"/>
              <a:t>Spacy</a:t>
            </a:r>
            <a:r>
              <a:rPr lang="de-DE" dirty="0" smtClean="0"/>
              <a:t>: Die Tabellen sind wirklich gut.</a:t>
            </a:r>
          </a:p>
          <a:p>
            <a:endParaRPr lang="de-DE" dirty="0" smtClean="0"/>
          </a:p>
        </p:txBody>
      </p:sp>
      <p:sp>
        <p:nvSpPr>
          <p:cNvPr id="4" name="Foliennummernplatzhalter 3"/>
          <p:cNvSpPr>
            <a:spLocks noGrp="1"/>
          </p:cNvSpPr>
          <p:nvPr>
            <p:ph type="sldNum" sz="quarter" idx="12"/>
          </p:nvPr>
        </p:nvSpPr>
        <p:spPr/>
        <p:txBody>
          <a:bodyPr/>
          <a:lstStyle/>
          <a:p>
            <a:fld id="{990AD7F9-ADAE-46E7-AC5A-255D27BB8C59}" type="slidenum">
              <a:rPr lang="de-DE" smtClean="0"/>
              <a:t>185</a:t>
            </a:fld>
            <a:endParaRPr lang="de-DE"/>
          </a:p>
        </p:txBody>
      </p:sp>
      <p:graphicFrame>
        <p:nvGraphicFramePr>
          <p:cNvPr id="6" name="Tabelle 5"/>
          <p:cNvGraphicFramePr>
            <a:graphicFrameLocks noGrp="1"/>
          </p:cNvGraphicFramePr>
          <p:nvPr>
            <p:extLst>
              <p:ext uri="{D42A27DB-BD31-4B8C-83A1-F6EECF244321}">
                <p14:modId xmlns:p14="http://schemas.microsoft.com/office/powerpoint/2010/main" val="3734149464"/>
              </p:ext>
            </p:extLst>
          </p:nvPr>
        </p:nvGraphicFramePr>
        <p:xfrm>
          <a:off x="2574472" y="2863737"/>
          <a:ext cx="7043055" cy="2807718"/>
        </p:xfrm>
        <a:graphic>
          <a:graphicData uri="http://schemas.openxmlformats.org/drawingml/2006/table">
            <a:tbl>
              <a:tblPr>
                <a:tableStyleId>{5C22544A-7EE6-4342-B048-85BDC9FD1C3A}</a:tableStyleId>
              </a:tblPr>
              <a:tblGrid>
                <a:gridCol w="1408611">
                  <a:extLst>
                    <a:ext uri="{9D8B030D-6E8A-4147-A177-3AD203B41FA5}">
                      <a16:colId xmlns:a16="http://schemas.microsoft.com/office/drawing/2014/main" val="1189860311"/>
                    </a:ext>
                  </a:extLst>
                </a:gridCol>
                <a:gridCol w="1408611">
                  <a:extLst>
                    <a:ext uri="{9D8B030D-6E8A-4147-A177-3AD203B41FA5}">
                      <a16:colId xmlns:a16="http://schemas.microsoft.com/office/drawing/2014/main" val="956084790"/>
                    </a:ext>
                  </a:extLst>
                </a:gridCol>
                <a:gridCol w="1408611">
                  <a:extLst>
                    <a:ext uri="{9D8B030D-6E8A-4147-A177-3AD203B41FA5}">
                      <a16:colId xmlns:a16="http://schemas.microsoft.com/office/drawing/2014/main" val="80355375"/>
                    </a:ext>
                  </a:extLst>
                </a:gridCol>
                <a:gridCol w="1408611">
                  <a:extLst>
                    <a:ext uri="{9D8B030D-6E8A-4147-A177-3AD203B41FA5}">
                      <a16:colId xmlns:a16="http://schemas.microsoft.com/office/drawing/2014/main" val="1562655210"/>
                    </a:ext>
                  </a:extLst>
                </a:gridCol>
                <a:gridCol w="1408611">
                  <a:extLst>
                    <a:ext uri="{9D8B030D-6E8A-4147-A177-3AD203B41FA5}">
                      <a16:colId xmlns:a16="http://schemas.microsoft.com/office/drawing/2014/main" val="3376172607"/>
                    </a:ext>
                  </a:extLst>
                </a:gridCol>
              </a:tblGrid>
              <a:tr h="467953">
                <a:tc>
                  <a:txBody>
                    <a:bodyPr/>
                    <a:lstStyle/>
                    <a:p>
                      <a:pPr algn="l" fontAlgn="b"/>
                      <a:r>
                        <a:rPr lang="de-DE" sz="2400" u="none" strike="noStrike">
                          <a:effectLst/>
                        </a:rPr>
                        <a:t>Die</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DET</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nk</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Tabellen</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Die</a:t>
                      </a:r>
                      <a:endParaRPr lang="de-DE"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38523142"/>
                  </a:ext>
                </a:extLst>
              </a:tr>
              <a:tr h="467953">
                <a:tc>
                  <a:txBody>
                    <a:bodyPr/>
                    <a:lstStyle/>
                    <a:p>
                      <a:pPr algn="l" fontAlgn="b"/>
                      <a:r>
                        <a:rPr lang="de-DE" sz="2400" u="none" strike="noStrike" dirty="0">
                          <a:effectLst/>
                        </a:rPr>
                        <a:t>Tabelle</a:t>
                      </a:r>
                      <a:endParaRPr lang="de-DE" sz="2400" b="0" i="0" u="none" strike="noStrike" dirty="0">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l" fontAlgn="b"/>
                      <a:r>
                        <a:rPr lang="de-DE" sz="2400" u="none" strike="noStrike">
                          <a:effectLst/>
                        </a:rPr>
                        <a:t>NOUN</a:t>
                      </a:r>
                      <a:endParaRPr lang="de-DE" sz="2400" b="0" i="0" u="none" strike="noStrike">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l" fontAlgn="b"/>
                      <a:r>
                        <a:rPr lang="de-DE" sz="2400" u="none" strike="noStrike">
                          <a:effectLst/>
                        </a:rPr>
                        <a:t>sb</a:t>
                      </a:r>
                      <a:endParaRPr lang="de-DE" sz="2400" b="0" i="0" u="none" strike="noStrike">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l" fontAlgn="b"/>
                      <a:r>
                        <a:rPr lang="de-DE" sz="2400" u="none" strike="noStrike">
                          <a:effectLst/>
                        </a:rPr>
                        <a:t>sind</a:t>
                      </a:r>
                      <a:endParaRPr lang="de-DE" sz="2400" b="0" i="0" u="none" strike="noStrike">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l" fontAlgn="b"/>
                      <a:r>
                        <a:rPr lang="de-DE" sz="2400" u="none" strike="noStrike" dirty="0">
                          <a:effectLst/>
                        </a:rPr>
                        <a:t>Tabellen</a:t>
                      </a:r>
                      <a:endParaRPr lang="de-DE" sz="2400" b="0" i="0" u="none" strike="noStrike" dirty="0">
                        <a:solidFill>
                          <a:srgbClr val="000000"/>
                        </a:solidFill>
                        <a:effectLst/>
                        <a:latin typeface="Calibri" panose="020F0502020204030204" pitchFamily="34" charset="0"/>
                      </a:endParaRPr>
                    </a:p>
                  </a:txBody>
                  <a:tcPr marL="6350" marR="6350" marT="6350" marB="0" anchor="b">
                    <a:solidFill>
                      <a:srgbClr val="FFFF00"/>
                    </a:solidFill>
                  </a:tcPr>
                </a:tc>
                <a:extLst>
                  <a:ext uri="{0D108BD9-81ED-4DB2-BD59-A6C34878D82A}">
                    <a16:rowId xmlns:a16="http://schemas.microsoft.com/office/drawing/2014/main" val="3767758237"/>
                  </a:ext>
                </a:extLst>
              </a:tr>
              <a:tr h="467953">
                <a:tc>
                  <a:txBody>
                    <a:bodyPr/>
                    <a:lstStyle/>
                    <a:p>
                      <a:pPr algn="l" fontAlgn="b"/>
                      <a:r>
                        <a:rPr lang="de-DE" sz="2400" u="none" strike="noStrike">
                          <a:effectLst/>
                        </a:rPr>
                        <a:t>sein</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AUX</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dirty="0">
                          <a:effectLst/>
                        </a:rPr>
                        <a:t>ROOT</a:t>
                      </a:r>
                      <a:endParaRPr lang="de-DE"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sind</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sind</a:t>
                      </a:r>
                      <a:endParaRPr lang="de-DE"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49680502"/>
                  </a:ext>
                </a:extLst>
              </a:tr>
              <a:tr h="467953">
                <a:tc>
                  <a:txBody>
                    <a:bodyPr/>
                    <a:lstStyle/>
                    <a:p>
                      <a:pPr algn="l" fontAlgn="b"/>
                      <a:r>
                        <a:rPr lang="de-DE" sz="2400" u="none" strike="noStrike">
                          <a:effectLst/>
                        </a:rPr>
                        <a:t>wirklich</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ADJ</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mo</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gut</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wirklich</a:t>
                      </a:r>
                      <a:endParaRPr lang="de-DE"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7995227"/>
                  </a:ext>
                </a:extLst>
              </a:tr>
              <a:tr h="467953">
                <a:tc>
                  <a:txBody>
                    <a:bodyPr/>
                    <a:lstStyle/>
                    <a:p>
                      <a:pPr algn="l" fontAlgn="b"/>
                      <a:r>
                        <a:rPr lang="de-DE" sz="2400" u="none" strike="noStrike">
                          <a:effectLst/>
                        </a:rPr>
                        <a:t>gut</a:t>
                      </a:r>
                      <a:endParaRPr lang="de-DE" sz="2400" b="0" i="0" u="none" strike="noStrike">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l" fontAlgn="b"/>
                      <a:r>
                        <a:rPr lang="de-DE" sz="2400" u="none" strike="noStrike">
                          <a:effectLst/>
                        </a:rPr>
                        <a:t>ADJ</a:t>
                      </a:r>
                      <a:endParaRPr lang="de-DE" sz="2400" b="0" i="0" u="none" strike="noStrike">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l" fontAlgn="b"/>
                      <a:r>
                        <a:rPr lang="de-DE" sz="2400" u="none" strike="noStrike">
                          <a:effectLst/>
                        </a:rPr>
                        <a:t>pd</a:t>
                      </a:r>
                      <a:endParaRPr lang="de-DE" sz="2400" b="0" i="0" u="none" strike="noStrike">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l" fontAlgn="b"/>
                      <a:r>
                        <a:rPr lang="de-DE" sz="2400" u="none" strike="noStrike">
                          <a:effectLst/>
                        </a:rPr>
                        <a:t>sind</a:t>
                      </a:r>
                      <a:endParaRPr lang="de-DE" sz="2400" b="0" i="0" u="none" strike="noStrike">
                        <a:solidFill>
                          <a:srgbClr val="000000"/>
                        </a:solidFill>
                        <a:effectLst/>
                        <a:latin typeface="Calibri" panose="020F0502020204030204" pitchFamily="34" charset="0"/>
                      </a:endParaRPr>
                    </a:p>
                  </a:txBody>
                  <a:tcPr marL="6350" marR="6350" marT="6350" marB="0" anchor="b">
                    <a:solidFill>
                      <a:srgbClr val="FFFF00"/>
                    </a:solidFill>
                  </a:tcPr>
                </a:tc>
                <a:tc>
                  <a:txBody>
                    <a:bodyPr/>
                    <a:lstStyle/>
                    <a:p>
                      <a:pPr algn="l" fontAlgn="b"/>
                      <a:r>
                        <a:rPr lang="de-DE" sz="2400" u="none" strike="noStrike" dirty="0">
                          <a:effectLst/>
                        </a:rPr>
                        <a:t>gut</a:t>
                      </a:r>
                      <a:endParaRPr lang="de-DE" sz="2400" b="0" i="0" u="none" strike="noStrike" dirty="0">
                        <a:solidFill>
                          <a:srgbClr val="000000"/>
                        </a:solidFill>
                        <a:effectLst/>
                        <a:latin typeface="Calibri" panose="020F0502020204030204" pitchFamily="34" charset="0"/>
                      </a:endParaRPr>
                    </a:p>
                  </a:txBody>
                  <a:tcPr marL="6350" marR="6350" marT="6350" marB="0" anchor="b">
                    <a:solidFill>
                      <a:srgbClr val="FFFF00"/>
                    </a:solidFill>
                  </a:tcPr>
                </a:tc>
                <a:extLst>
                  <a:ext uri="{0D108BD9-81ED-4DB2-BD59-A6C34878D82A}">
                    <a16:rowId xmlns:a16="http://schemas.microsoft.com/office/drawing/2014/main" val="997400484"/>
                  </a:ext>
                </a:extLst>
              </a:tr>
              <a:tr h="467953">
                <a:tc>
                  <a:txBody>
                    <a:bodyPr/>
                    <a:lstStyle/>
                    <a:p>
                      <a:pPr algn="l" fontAlgn="b"/>
                      <a:r>
                        <a:rPr lang="de-DE" sz="2400" u="none" strike="noStrike">
                          <a:effectLst/>
                        </a:rPr>
                        <a:t>.</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PUNCT</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punct</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a:effectLst/>
                        </a:rPr>
                        <a:t>sind</a:t>
                      </a:r>
                      <a:endParaRPr lang="de-DE"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de-DE" sz="2400" u="none" strike="noStrike" dirty="0">
                          <a:effectLst/>
                        </a:rPr>
                        <a:t>.</a:t>
                      </a:r>
                      <a:endParaRPr lang="de-DE"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8676561"/>
                  </a:ext>
                </a:extLst>
              </a:tr>
            </a:tbl>
          </a:graphicData>
        </a:graphic>
      </p:graphicFrame>
    </p:spTree>
    <p:extLst>
      <p:ext uri="{BB962C8B-B14F-4D97-AF65-F5344CB8AC3E}">
        <p14:creationId xmlns:p14="http://schemas.microsoft.com/office/powerpoint/2010/main" val="6517742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t>SemEval</a:t>
            </a:r>
            <a:r>
              <a:rPr lang="en-US" dirty="0" smtClean="0"/>
              <a:t> 2014 Task 4: Aspect Based Sentiment Analysis</a:t>
            </a:r>
            <a:endParaRPr lang="en-US" dirty="0"/>
          </a:p>
        </p:txBody>
      </p:sp>
      <p:sp>
        <p:nvSpPr>
          <p:cNvPr id="3" name="Inhaltsplatzhalter 2"/>
          <p:cNvSpPr>
            <a:spLocks noGrp="1"/>
          </p:cNvSpPr>
          <p:nvPr>
            <p:ph idx="1"/>
          </p:nvPr>
        </p:nvSpPr>
        <p:spPr/>
        <p:txBody>
          <a:bodyPr>
            <a:normAutofit fontScale="92500" lnSpcReduction="20000"/>
          </a:bodyPr>
          <a:lstStyle/>
          <a:p>
            <a:r>
              <a:rPr lang="en-US" dirty="0" smtClean="0"/>
              <a:t>“</a:t>
            </a:r>
            <a:r>
              <a:rPr lang="en-US" dirty="0"/>
              <a:t>Almost all systems </a:t>
            </a:r>
            <a:r>
              <a:rPr lang="en-US" dirty="0" smtClean="0"/>
              <a:t>used supervised </a:t>
            </a:r>
            <a:r>
              <a:rPr lang="en-US" dirty="0"/>
              <a:t>learning</a:t>
            </a:r>
            <a:r>
              <a:rPr lang="en-US" dirty="0" smtClean="0"/>
              <a:t>.”</a:t>
            </a:r>
          </a:p>
          <a:p>
            <a:r>
              <a:rPr lang="en-US" dirty="0" smtClean="0"/>
              <a:t>“</a:t>
            </a:r>
            <a:r>
              <a:rPr lang="en-US" dirty="0"/>
              <a:t>As in 2013, the most popular classifiers </a:t>
            </a:r>
            <a:r>
              <a:rPr lang="en-US" dirty="0" smtClean="0"/>
              <a:t>were SVM</a:t>
            </a:r>
            <a:r>
              <a:rPr lang="en-US" dirty="0"/>
              <a:t>, </a:t>
            </a:r>
            <a:r>
              <a:rPr lang="en-US" dirty="0" err="1"/>
              <a:t>MaxEnt</a:t>
            </a:r>
            <a:r>
              <a:rPr lang="en-US" dirty="0"/>
              <a:t>, and Naive Bayes</a:t>
            </a:r>
            <a:r>
              <a:rPr lang="en-US" dirty="0" smtClean="0"/>
              <a:t>.”</a:t>
            </a:r>
          </a:p>
          <a:p>
            <a:r>
              <a:rPr lang="en-US" dirty="0" smtClean="0"/>
              <a:t>features:</a:t>
            </a:r>
          </a:p>
          <a:p>
            <a:pPr lvl="1"/>
            <a:r>
              <a:rPr lang="en-US" dirty="0" smtClean="0"/>
              <a:t>word-based </a:t>
            </a:r>
            <a:r>
              <a:rPr lang="en-US" dirty="0"/>
              <a:t>(e.g., word and character </a:t>
            </a:r>
            <a:r>
              <a:rPr lang="en-US" dirty="0" err="1" smtClean="0"/>
              <a:t>ngrams</a:t>
            </a:r>
            <a:r>
              <a:rPr lang="en-US" dirty="0" smtClean="0"/>
              <a:t>, word </a:t>
            </a:r>
            <a:r>
              <a:rPr lang="en-US" dirty="0"/>
              <a:t>shapes, and </a:t>
            </a:r>
            <a:r>
              <a:rPr lang="en-US" dirty="0" err="1" smtClean="0"/>
              <a:t>lemmata</a:t>
            </a:r>
            <a:r>
              <a:rPr lang="en-US" dirty="0" smtClean="0"/>
              <a:t>)</a:t>
            </a:r>
          </a:p>
          <a:p>
            <a:pPr lvl="1"/>
            <a:r>
              <a:rPr lang="en-US" dirty="0" smtClean="0"/>
              <a:t>syntactic</a:t>
            </a:r>
          </a:p>
          <a:p>
            <a:pPr lvl="1"/>
            <a:r>
              <a:rPr lang="en-US" dirty="0" smtClean="0"/>
              <a:t>Twitter-specific </a:t>
            </a:r>
            <a:r>
              <a:rPr lang="en-US" dirty="0"/>
              <a:t>such as emoticons </a:t>
            </a:r>
            <a:r>
              <a:rPr lang="en-US" dirty="0" smtClean="0"/>
              <a:t>and abbreviations.</a:t>
            </a:r>
          </a:p>
          <a:p>
            <a:r>
              <a:rPr lang="en-US" dirty="0" smtClean="0"/>
              <a:t>lexicons:</a:t>
            </a:r>
            <a:endParaRPr lang="en-US" dirty="0"/>
          </a:p>
          <a:p>
            <a:pPr lvl="1"/>
            <a:r>
              <a:rPr lang="en-US" dirty="0" smtClean="0"/>
              <a:t>MPQA</a:t>
            </a:r>
          </a:p>
          <a:p>
            <a:pPr lvl="1"/>
            <a:r>
              <a:rPr lang="en-US" dirty="0" err="1" smtClean="0"/>
              <a:t>SentiWordNet</a:t>
            </a:r>
            <a:endParaRPr lang="en-US" dirty="0" smtClean="0"/>
          </a:p>
          <a:p>
            <a:pPr lvl="1"/>
            <a:r>
              <a:rPr lang="en-US" dirty="0" smtClean="0"/>
              <a:t>Bing </a:t>
            </a:r>
            <a:r>
              <a:rPr lang="en-US" dirty="0"/>
              <a:t>Liu’s opinion </a:t>
            </a:r>
            <a:r>
              <a:rPr lang="en-US" dirty="0" smtClean="0"/>
              <a:t>lexicon</a:t>
            </a:r>
          </a:p>
          <a:p>
            <a:pPr lvl="1"/>
            <a:r>
              <a:rPr lang="da-DK" dirty="0"/>
              <a:t>NRC lexicon (Mohammad </a:t>
            </a:r>
            <a:r>
              <a:rPr lang="da-DK" dirty="0" smtClean="0"/>
              <a:t>et al</a:t>
            </a:r>
            <a:r>
              <a:rPr lang="da-DK" dirty="0"/>
              <a:t>., 2013)</a:t>
            </a:r>
            <a:endParaRPr lang="en-US" dirty="0"/>
          </a:p>
        </p:txBody>
      </p:sp>
      <p:sp>
        <p:nvSpPr>
          <p:cNvPr id="4" name="Foliennummernplatzhalter 3"/>
          <p:cNvSpPr>
            <a:spLocks noGrp="1"/>
          </p:cNvSpPr>
          <p:nvPr>
            <p:ph type="sldNum" sz="quarter" idx="12"/>
          </p:nvPr>
        </p:nvSpPr>
        <p:spPr/>
        <p:txBody>
          <a:bodyPr/>
          <a:lstStyle/>
          <a:p>
            <a:fld id="{0E827C75-366A-41D5-ADDB-D5C0ACC7127F}" type="slidenum">
              <a:rPr lang="de-DE" smtClean="0"/>
              <a:t>186</a:t>
            </a:fld>
            <a:endParaRPr lang="de-DE"/>
          </a:p>
        </p:txBody>
      </p:sp>
      <p:sp>
        <p:nvSpPr>
          <p:cNvPr id="6" name="Rechteck 5"/>
          <p:cNvSpPr/>
          <p:nvPr/>
        </p:nvSpPr>
        <p:spPr>
          <a:xfrm>
            <a:off x="1703512" y="6211670"/>
            <a:ext cx="8352928" cy="646331"/>
          </a:xfrm>
          <a:prstGeom prst="rect">
            <a:avLst/>
          </a:prstGeom>
        </p:spPr>
        <p:txBody>
          <a:bodyPr wrap="square">
            <a:spAutoFit/>
          </a:bodyPr>
          <a:lstStyle/>
          <a:p>
            <a:r>
              <a:rPr lang="de-DE" dirty="0"/>
              <a:t>Rosenthal, S., </a:t>
            </a:r>
            <a:r>
              <a:rPr lang="de-DE" dirty="0" err="1"/>
              <a:t>Nakov</a:t>
            </a:r>
            <a:r>
              <a:rPr lang="de-DE" dirty="0"/>
              <a:t>, P., Ritter, A., &amp; </a:t>
            </a:r>
            <a:r>
              <a:rPr lang="de-DE" dirty="0" err="1"/>
              <a:t>Stoyanov</a:t>
            </a:r>
            <a:r>
              <a:rPr lang="de-DE" dirty="0"/>
              <a:t>, V. (2014). Semeval-2014 </a:t>
            </a:r>
            <a:r>
              <a:rPr lang="de-DE" dirty="0" err="1"/>
              <a:t>task</a:t>
            </a:r>
            <a:r>
              <a:rPr lang="de-DE" dirty="0"/>
              <a:t> 9: Sentiment </a:t>
            </a:r>
            <a:r>
              <a:rPr lang="de-DE" dirty="0" err="1"/>
              <a:t>analysis</a:t>
            </a:r>
            <a:r>
              <a:rPr lang="de-DE" dirty="0"/>
              <a:t> in </a:t>
            </a:r>
            <a:r>
              <a:rPr lang="de-DE" dirty="0" err="1"/>
              <a:t>twitter</a:t>
            </a:r>
            <a:r>
              <a:rPr lang="de-DE" dirty="0"/>
              <a:t>. </a:t>
            </a:r>
            <a:r>
              <a:rPr lang="de-DE" i="1" dirty="0" err="1"/>
              <a:t>Proc</a:t>
            </a:r>
            <a:r>
              <a:rPr lang="de-DE" i="1" dirty="0"/>
              <a:t>. </a:t>
            </a:r>
            <a:r>
              <a:rPr lang="de-DE" i="1" dirty="0" err="1"/>
              <a:t>SemEval</a:t>
            </a:r>
            <a:r>
              <a:rPr lang="de-DE" dirty="0"/>
              <a:t>, 73-80.</a:t>
            </a:r>
          </a:p>
        </p:txBody>
      </p:sp>
    </p:spTree>
    <p:extLst>
      <p:ext uri="{BB962C8B-B14F-4D97-AF65-F5344CB8AC3E}">
        <p14:creationId xmlns:p14="http://schemas.microsoft.com/office/powerpoint/2010/main" val="8165374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GermEval 2017, Task C (</a:t>
            </a:r>
            <a:r>
              <a:rPr lang="de-DE" dirty="0" err="1" smtClean="0"/>
              <a:t>aspekt</a:t>
            </a:r>
            <a:r>
              <a:rPr lang="de-DE" dirty="0" smtClean="0"/>
              <a:t>-basierte Sentiment-Analyse)</a:t>
            </a:r>
            <a:endParaRPr lang="de-DE" dirty="0"/>
          </a:p>
        </p:txBody>
      </p:sp>
      <p:sp>
        <p:nvSpPr>
          <p:cNvPr id="3" name="Inhaltsplatzhalter 2"/>
          <p:cNvSpPr>
            <a:spLocks noGrp="1"/>
          </p:cNvSpPr>
          <p:nvPr>
            <p:ph idx="1"/>
          </p:nvPr>
        </p:nvSpPr>
        <p:spPr/>
        <p:txBody>
          <a:bodyPr>
            <a:normAutofit/>
          </a:bodyPr>
          <a:lstStyle/>
          <a:p>
            <a:r>
              <a:rPr lang="de-DE" dirty="0" smtClean="0"/>
              <a:t>von acht </a:t>
            </a:r>
            <a:r>
              <a:rPr lang="de-DE" dirty="0"/>
              <a:t>teilnehmenden Gruppen </a:t>
            </a:r>
            <a:r>
              <a:rPr lang="de-DE" dirty="0" smtClean="0"/>
              <a:t>haben nur </a:t>
            </a:r>
            <a:r>
              <a:rPr lang="de-DE" dirty="0"/>
              <a:t>zwei an Task C (Identifizierung des </a:t>
            </a:r>
            <a:r>
              <a:rPr lang="de-DE" dirty="0" smtClean="0"/>
              <a:t>Aspekts) teilgenommen</a:t>
            </a:r>
            <a:r>
              <a:rPr lang="de-DE" dirty="0"/>
              <a:t>: </a:t>
            </a:r>
            <a:endParaRPr lang="de-DE" dirty="0" smtClean="0"/>
          </a:p>
          <a:p>
            <a:pPr lvl="1"/>
            <a:r>
              <a:rPr lang="de-DE" dirty="0" smtClean="0"/>
              <a:t>Eine </a:t>
            </a:r>
            <a:r>
              <a:rPr lang="de-DE" dirty="0"/>
              <a:t>Gruppe der TU Darmstadt </a:t>
            </a:r>
            <a:endParaRPr lang="de-DE" dirty="0" smtClean="0"/>
          </a:p>
          <a:p>
            <a:pPr lvl="1"/>
            <a:r>
              <a:rPr lang="de-DE" dirty="0" smtClean="0"/>
              <a:t>eine Gruppe </a:t>
            </a:r>
            <a:r>
              <a:rPr lang="de-DE" dirty="0"/>
              <a:t>aus Indien </a:t>
            </a:r>
            <a:r>
              <a:rPr lang="de-DE" dirty="0" smtClean="0"/>
              <a:t> </a:t>
            </a:r>
          </a:p>
          <a:p>
            <a:r>
              <a:rPr lang="de-DE" dirty="0" smtClean="0"/>
              <a:t>[</a:t>
            </a:r>
            <a:r>
              <a:rPr lang="de-DE" dirty="0" err="1"/>
              <a:t>Wojatzki</a:t>
            </a:r>
            <a:r>
              <a:rPr lang="de-DE" dirty="0"/>
              <a:t> et al., 2017a] </a:t>
            </a:r>
            <a:r>
              <a:rPr lang="de-DE" dirty="0" smtClean="0"/>
              <a:t>beschreiben, </a:t>
            </a:r>
            <a:r>
              <a:rPr lang="de-DE" dirty="0"/>
              <a:t>dass beide nicht sehr erfolgreich waren</a:t>
            </a:r>
            <a:r>
              <a:rPr lang="de-DE" dirty="0" smtClean="0"/>
              <a:t>:</a:t>
            </a:r>
          </a:p>
          <a:p>
            <a:pPr lvl="1"/>
            <a:r>
              <a:rPr lang="en-US" i="1" dirty="0" smtClean="0"/>
              <a:t>“Only (Lee et al., 2017) could outperform both provided baselines on the synchronic data. However, the improvements of 0.001 for aspect classification and 0.03 for aspect and sentiment classification are only slight.”</a:t>
            </a:r>
            <a:endParaRPr lang="de-DE" i="1" dirty="0"/>
          </a:p>
        </p:txBody>
      </p:sp>
    </p:spTree>
    <p:extLst>
      <p:ext uri="{BB962C8B-B14F-4D97-AF65-F5344CB8AC3E}">
        <p14:creationId xmlns:p14="http://schemas.microsoft.com/office/powerpoint/2010/main" val="26764018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EVALITA2020: </a:t>
            </a:r>
            <a:r>
              <a:rPr lang="en-US" dirty="0" smtClean="0"/>
              <a:t>Aspect Term Extraction and Aspect-based Sentiment Analysis Task</a:t>
            </a:r>
            <a:endParaRPr lang="de-DE" dirty="0"/>
          </a:p>
        </p:txBody>
      </p:sp>
      <p:sp>
        <p:nvSpPr>
          <p:cNvPr id="3" name="Inhaltsplatzhalter 2"/>
          <p:cNvSpPr>
            <a:spLocks noGrp="1"/>
          </p:cNvSpPr>
          <p:nvPr>
            <p:ph idx="1"/>
          </p:nvPr>
        </p:nvSpPr>
        <p:spPr/>
        <p:txBody>
          <a:bodyPr/>
          <a:lstStyle/>
          <a:p>
            <a:r>
              <a:rPr lang="de-DE" dirty="0" smtClean="0"/>
              <a:t>Nur 3 Einreichungen für aspektbasierte Sentiment-Analyse</a:t>
            </a:r>
          </a:p>
          <a:p>
            <a:r>
              <a:rPr lang="de-DE" dirty="0" smtClean="0"/>
              <a:t>Bester F1-Wert: 0.61878</a:t>
            </a:r>
          </a:p>
          <a:p>
            <a:r>
              <a:rPr lang="de-DE" dirty="0" smtClean="0"/>
              <a:t>Methoden:</a:t>
            </a:r>
          </a:p>
          <a:p>
            <a:pPr lvl="1"/>
            <a:r>
              <a:rPr lang="de-DE" dirty="0" smtClean="0"/>
              <a:t>BERT, </a:t>
            </a:r>
            <a:r>
              <a:rPr lang="de-DE" dirty="0" err="1" smtClean="0"/>
              <a:t>AlBERTo</a:t>
            </a:r>
            <a:r>
              <a:rPr lang="de-DE" dirty="0" smtClean="0"/>
              <a:t> (Transformer-Modelle)</a:t>
            </a:r>
          </a:p>
          <a:p>
            <a:pPr lvl="1"/>
            <a:r>
              <a:rPr lang="de-DE" dirty="0"/>
              <a:t>a</a:t>
            </a:r>
            <a:r>
              <a:rPr lang="de-DE" dirty="0" smtClean="0"/>
              <a:t>uf Features basierendes maschinelles Lernen</a:t>
            </a:r>
          </a:p>
          <a:p>
            <a:pPr lvl="1"/>
            <a:endParaRPr lang="de-DE" dirty="0"/>
          </a:p>
        </p:txBody>
      </p:sp>
      <p:sp>
        <p:nvSpPr>
          <p:cNvPr id="4" name="Rechteck 3"/>
          <p:cNvSpPr/>
          <p:nvPr/>
        </p:nvSpPr>
        <p:spPr>
          <a:xfrm>
            <a:off x="713573" y="5696588"/>
            <a:ext cx="10547094" cy="1077218"/>
          </a:xfrm>
          <a:prstGeom prst="rect">
            <a:avLst/>
          </a:prstGeom>
        </p:spPr>
        <p:txBody>
          <a:bodyPr wrap="square">
            <a:spAutoFit/>
          </a:bodyPr>
          <a:lstStyle/>
          <a:p>
            <a:r>
              <a:rPr lang="en-US" sz="1600" dirty="0" smtClean="0"/>
              <a:t>De </a:t>
            </a:r>
            <a:r>
              <a:rPr lang="en-US" sz="1600" dirty="0" err="1" smtClean="0"/>
              <a:t>Mattei</a:t>
            </a:r>
            <a:r>
              <a:rPr lang="en-US" sz="1600" dirty="0" smtClean="0"/>
              <a:t>, L., De Martino, G., </a:t>
            </a:r>
            <a:r>
              <a:rPr lang="en-US" sz="1600" dirty="0" err="1" smtClean="0"/>
              <a:t>Iovine</a:t>
            </a:r>
            <a:r>
              <a:rPr lang="en-US" sz="1600" dirty="0" smtClean="0"/>
              <a:t>, A., </a:t>
            </a:r>
            <a:r>
              <a:rPr lang="en-US" sz="1600" dirty="0" err="1" smtClean="0"/>
              <a:t>Miaschi</a:t>
            </a:r>
            <a:r>
              <a:rPr lang="en-US" sz="1600" dirty="0" smtClean="0"/>
              <a:t>, A., </a:t>
            </a:r>
            <a:r>
              <a:rPr lang="en-US" sz="1600" dirty="0" err="1" smtClean="0"/>
              <a:t>Polignano</a:t>
            </a:r>
            <a:r>
              <a:rPr lang="en-US" sz="1600" dirty="0" smtClean="0"/>
              <a:t>, M., &amp; </a:t>
            </a:r>
            <a:r>
              <a:rPr lang="en-US" sz="1600" dirty="0" err="1" smtClean="0"/>
              <a:t>Rambelli</a:t>
            </a:r>
            <a:r>
              <a:rPr lang="en-US" sz="1600" dirty="0" smtClean="0"/>
              <a:t>, G. (2020). ATE ABSITA@ EVALITA2020: Overview of the aspect term extraction and aspect-based sentiment analysis task. Proceedings of the 7th evaluation campaign of Natural Language Processing and Speech tools for Italian (EVALITA 2020), Online. CEUR. org.</a:t>
            </a:r>
            <a:endParaRPr lang="de-DE" sz="1600" dirty="0" smtClean="0"/>
          </a:p>
          <a:p>
            <a:r>
              <a:rPr lang="de-DE" sz="1600" dirty="0" smtClean="0"/>
              <a:t>http://ceur-ws.org/Vol-2765/paper153.pdf</a:t>
            </a:r>
            <a:endParaRPr lang="de-DE" sz="1600" dirty="0"/>
          </a:p>
        </p:txBody>
      </p:sp>
    </p:spTree>
    <p:extLst>
      <p:ext uri="{BB962C8B-B14F-4D97-AF65-F5344CB8AC3E}">
        <p14:creationId xmlns:p14="http://schemas.microsoft.com/office/powerpoint/2010/main" val="11289743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Aufgaben</a:t>
            </a:r>
            <a:endParaRPr lang="de-DE" dirty="0"/>
          </a:p>
        </p:txBody>
      </p:sp>
      <p:sp>
        <p:nvSpPr>
          <p:cNvPr id="6" name="Inhaltsplatzhalter 5"/>
          <p:cNvSpPr>
            <a:spLocks noGrp="1"/>
          </p:cNvSpPr>
          <p:nvPr>
            <p:ph idx="1"/>
          </p:nvPr>
        </p:nvSpPr>
        <p:spPr/>
        <p:txBody>
          <a:bodyPr/>
          <a:lstStyle/>
          <a:p>
            <a:r>
              <a:rPr lang="de-DE" dirty="0"/>
              <a:t>Nutzen Sie den Dependenzparser von </a:t>
            </a:r>
            <a:r>
              <a:rPr lang="de-DE" dirty="0" err="1"/>
              <a:t>Spacy</a:t>
            </a:r>
            <a:r>
              <a:rPr lang="de-DE" dirty="0"/>
              <a:t>. Wenn Sie eine Meinungsäußerung gefunden haben, geben Sie auch den Aspekt an</a:t>
            </a:r>
            <a:r>
              <a:rPr lang="de-DE" dirty="0" smtClean="0"/>
              <a:t>.</a:t>
            </a:r>
          </a:p>
          <a:p>
            <a:r>
              <a:rPr lang="de-DE" dirty="0" smtClean="0"/>
              <a:t>Nutzen </a:t>
            </a:r>
            <a:r>
              <a:rPr lang="de-DE" dirty="0"/>
              <a:t>(und ggf. erweitern) Sie </a:t>
            </a:r>
            <a:r>
              <a:rPr lang="de-DE" dirty="0" err="1"/>
              <a:t>OdeNet</a:t>
            </a:r>
            <a:r>
              <a:rPr lang="de-DE" dirty="0"/>
              <a:t>, um Synonyme zu relevanten Aspekten zu finden</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189</a:t>
            </a:fld>
            <a:endParaRPr lang="de-DE"/>
          </a:p>
        </p:txBody>
      </p:sp>
    </p:spTree>
    <p:extLst>
      <p:ext uri="{BB962C8B-B14F-4D97-AF65-F5344CB8AC3E}">
        <p14:creationId xmlns:p14="http://schemas.microsoft.com/office/powerpoint/2010/main" val="2723969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981200" y="260648"/>
            <a:ext cx="8229600" cy="6264696"/>
          </a:xfrm>
        </p:spPr>
        <p:txBody>
          <a:bodyPr>
            <a:normAutofit fontScale="55000" lnSpcReduction="20000"/>
          </a:bodyPr>
          <a:lstStyle/>
          <a:p>
            <a:pPr marL="0" indent="0">
              <a:buNone/>
            </a:pPr>
            <a:r>
              <a:rPr lang="de-DE" smtClean="0"/>
              <a:t>5.0 </a:t>
            </a:r>
            <a:r>
              <a:rPr lang="de-DE"/>
              <a:t>von 5 Sternen </a:t>
            </a:r>
            <a:r>
              <a:rPr lang="de-DE" b="1">
                <a:hlinkClick r:id="rId3"/>
              </a:rPr>
              <a:t>Chaos in Laos!</a:t>
            </a:r>
            <a:r>
              <a:rPr lang="de-DE"/>
              <a:t> 10. Oktober 2010</a:t>
            </a:r>
          </a:p>
          <a:p>
            <a:pPr marL="0" indent="0">
              <a:buNone/>
            </a:pPr>
            <a:r>
              <a:rPr lang="de-DE"/>
              <a:t>Von </a:t>
            </a:r>
            <a:r>
              <a:rPr lang="de-DE">
                <a:hlinkClick r:id="rId4"/>
              </a:rPr>
              <a:t>Thomas Knackstedt</a:t>
            </a:r>
            <a:endParaRPr lang="de-DE"/>
          </a:p>
          <a:p>
            <a:pPr marL="0" indent="0">
              <a:buNone/>
            </a:pPr>
            <a:endParaRPr lang="de-DE" smtClean="0"/>
          </a:p>
          <a:p>
            <a:pPr marL="0" indent="0">
              <a:buNone/>
            </a:pPr>
            <a:r>
              <a:rPr lang="de-DE" smtClean="0"/>
              <a:t>Format:Audio </a:t>
            </a:r>
            <a:r>
              <a:rPr lang="de-DE"/>
              <a:t>CD</a:t>
            </a:r>
          </a:p>
          <a:p>
            <a:pPr marL="0" indent="0">
              <a:buNone/>
            </a:pPr>
            <a:r>
              <a:rPr lang="de-DE"/>
              <a:t>Wer das </a:t>
            </a:r>
            <a:r>
              <a:rPr lang="de-DE">
                <a:solidFill>
                  <a:srgbClr val="FF0000"/>
                </a:solidFill>
              </a:rPr>
              <a:t>Hörbuch</a:t>
            </a:r>
            <a:r>
              <a:rPr lang="de-DE"/>
              <a:t> -Dr.Siri und seine Toten-, geschrieben von Colin Cotterill und gelesen von Jan Josef Liefers, gehört hat, der wird sich den -</a:t>
            </a:r>
            <a:r>
              <a:rPr lang="de-DE">
                <a:solidFill>
                  <a:srgbClr val="FF0000"/>
                </a:solidFill>
              </a:rPr>
              <a:t>Totentanz für Dr.Siri</a:t>
            </a:r>
            <a:r>
              <a:rPr lang="de-DE"/>
              <a:t>- ganz sicher nicht entgehen lassen. Zu perfekt war die Symbiose von Cotterills Roman und Liefers Stimme, als würde man es sich da erlauben, die Fortsetzung zu verpassen. Gleich vorweg: Meines Erachtens reicht -</a:t>
            </a:r>
            <a:r>
              <a:rPr lang="de-DE">
                <a:solidFill>
                  <a:srgbClr val="FF0000"/>
                </a:solidFill>
              </a:rPr>
              <a:t>Totentanz für Dr.Siri- </a:t>
            </a:r>
            <a:r>
              <a:rPr lang="de-DE"/>
              <a:t>nicht ganz an -Dr.Siri und seine Toten- heran. Das liegt an einem Storybook, das nicht ganz so eigenartig schräg und liebevoll gestrickt wurde wie sein Vorgänger. Aber nichtsdestotrotz ist -</a:t>
            </a:r>
            <a:r>
              <a:rPr lang="de-DE">
                <a:solidFill>
                  <a:srgbClr val="FF0000"/>
                </a:solidFill>
              </a:rPr>
              <a:t>Totentanz für Dr.Siri- </a:t>
            </a:r>
            <a:r>
              <a:rPr lang="de-DE"/>
              <a:t>ein hervorragendes </a:t>
            </a:r>
            <a:r>
              <a:rPr lang="de-DE">
                <a:solidFill>
                  <a:srgbClr val="FF0000"/>
                </a:solidFill>
              </a:rPr>
              <a:t>Hörbuch</a:t>
            </a:r>
            <a:r>
              <a:rPr lang="de-DE"/>
              <a:t>, das maximal den Vergleich mit seinem eigenen Vorgänger scheuen muss, mehr aber ganz sicher nicht.</a:t>
            </a:r>
            <a:br>
              <a:rPr lang="de-DE"/>
            </a:br>
            <a:r>
              <a:rPr lang="de-DE"/>
              <a:t/>
            </a:r>
            <a:br>
              <a:rPr lang="de-DE"/>
            </a:br>
            <a:r>
              <a:rPr lang="de-DE" smtClean="0"/>
              <a:t>…</a:t>
            </a:r>
          </a:p>
          <a:p>
            <a:pPr marL="0" indent="0">
              <a:buNone/>
            </a:pPr>
            <a:r>
              <a:rPr lang="de-DE"/>
              <a:t/>
            </a:r>
            <a:br>
              <a:rPr lang="de-DE"/>
            </a:br>
            <a:r>
              <a:rPr lang="de-DE"/>
              <a:t>Die Figur des Dr.Siri ist ein Glücksgriff von Colin Cotterill. Der alte, schlitzohrige, clevere und intelligente Pathologe ist ein Charakter, der jeden Leser begeistert. Dazu kommen als Unterstützung die proppere Dui und der überaus seltsame Herr Güng dazu. Ein Kuriositätenkabinett allererster Güte. Wie Siri seine Fälle löst, dass erinnert fast schon an Sherlock Holmes, aber ob der mal in Laos war? In jedem Fall gibt es nur wenige Ermittler, die so unterhaltend einen Mord aufklären können.</a:t>
            </a:r>
            <a:br>
              <a:rPr lang="de-DE"/>
            </a:br>
            <a:r>
              <a:rPr lang="de-DE"/>
              <a:t/>
            </a:r>
            <a:br>
              <a:rPr lang="de-DE"/>
            </a:br>
            <a:r>
              <a:rPr lang="de-DE"/>
              <a:t>Jan Josef Liefers ist auf Cotterils Romanstoff geeicht. Er fabuliert, verstellt seine Stimme, hat immer den perfekten Tonfall auf Tasche und bringt die Geschichte ohne wenn und aber an den Mann/die Frau. Da merkt man, dass Liefers seine Karriere im Hörspielbereich begonnen hat.</a:t>
            </a:r>
            <a:br>
              <a:rPr lang="de-DE"/>
            </a:br>
            <a:r>
              <a:rPr lang="de-DE"/>
              <a:t/>
            </a:r>
            <a:br>
              <a:rPr lang="de-DE"/>
            </a:br>
            <a:r>
              <a:rPr lang="de-DE"/>
              <a:t>-</a:t>
            </a:r>
            <a:r>
              <a:rPr lang="de-DE">
                <a:solidFill>
                  <a:srgbClr val="FF0000"/>
                </a:solidFill>
              </a:rPr>
              <a:t>Totentanz für Dr. Siri- </a:t>
            </a:r>
            <a:r>
              <a:rPr lang="de-DE"/>
              <a:t>ist ein gelungenes </a:t>
            </a:r>
            <a:r>
              <a:rPr lang="de-DE">
                <a:solidFill>
                  <a:srgbClr val="FF0000"/>
                </a:solidFill>
              </a:rPr>
              <a:t>Hörbuch</a:t>
            </a:r>
            <a:r>
              <a:rPr lang="de-DE"/>
              <a:t>, dass alle Fans des Vorgängers sich vermutlich zulegen werden. Mag sein, dass die Geschichte nicht ganz so gut angelegt ist, wie der Vorgänger. Am Ende hat es jedoch immer noch für ein </a:t>
            </a:r>
            <a:r>
              <a:rPr lang="de-DE">
                <a:solidFill>
                  <a:srgbClr val="FF0000"/>
                </a:solidFill>
              </a:rPr>
              <a:t>Hörbuch</a:t>
            </a:r>
            <a:r>
              <a:rPr lang="de-DE"/>
              <a:t> der Güteklasse 1A gereicht. Die gekürzte Fassung hat eine Spieldauer von 293 Minuten.</a:t>
            </a:r>
          </a:p>
          <a:p>
            <a:pPr marL="0" indent="0">
              <a:buNone/>
            </a:pPr>
            <a:endParaRPr lang="de-DE"/>
          </a:p>
        </p:txBody>
      </p:sp>
      <p:sp>
        <p:nvSpPr>
          <p:cNvPr id="4" name="Rechteck 3"/>
          <p:cNvSpPr/>
          <p:nvPr/>
        </p:nvSpPr>
        <p:spPr>
          <a:xfrm>
            <a:off x="1991544" y="6396336"/>
            <a:ext cx="8568952" cy="461665"/>
          </a:xfrm>
          <a:prstGeom prst="rect">
            <a:avLst/>
          </a:prstGeom>
        </p:spPr>
        <p:txBody>
          <a:bodyPr wrap="square">
            <a:spAutoFit/>
          </a:bodyPr>
          <a:lstStyle/>
          <a:p>
            <a:r>
              <a:rPr lang="de-DE" sz="1200"/>
              <a:t>http://www.amazon.de/gp/product/B004OVF0T2/ref=s9_simh_gw_p351_d14_i1?pf_rd_m=A3JWKAKR8XB7XF&amp;pf_rd_s=center-2&amp;pf_rd_r=18H473M5NNWV4VT8BVN5&amp;pf_rd_t=101&amp;pf_rd_p=463375173&amp;pf_rd_i=301128</a:t>
            </a:r>
          </a:p>
        </p:txBody>
      </p:sp>
      <p:sp>
        <p:nvSpPr>
          <p:cNvPr id="2" name="Textfeld 1"/>
          <p:cNvSpPr txBox="1"/>
          <p:nvPr/>
        </p:nvSpPr>
        <p:spPr>
          <a:xfrm>
            <a:off x="8328249" y="404664"/>
            <a:ext cx="1244315" cy="369332"/>
          </a:xfrm>
          <a:prstGeom prst="rect">
            <a:avLst/>
          </a:prstGeom>
          <a:noFill/>
        </p:spPr>
        <p:txBody>
          <a:bodyPr wrap="none" rtlCol="0">
            <a:spAutoFit/>
          </a:bodyPr>
          <a:lstStyle/>
          <a:p>
            <a:r>
              <a:rPr lang="de-DE">
                <a:solidFill>
                  <a:srgbClr val="FF0000"/>
                </a:solidFill>
              </a:rPr>
              <a:t>Entitäten </a:t>
            </a:r>
            <a:r>
              <a:rPr lang="de-DE"/>
              <a:t>e</a:t>
            </a:r>
            <a:r>
              <a:rPr lang="de-DE" baseline="-25000"/>
              <a:t>i</a:t>
            </a:r>
            <a:endParaRPr lang="de-DE">
              <a:solidFill>
                <a:srgbClr val="FF0000"/>
              </a:solidFill>
            </a:endParaRPr>
          </a:p>
        </p:txBody>
      </p:sp>
      <p:sp>
        <p:nvSpPr>
          <p:cNvPr id="5" name="Foliennummernplatzhalter 4"/>
          <p:cNvSpPr>
            <a:spLocks noGrp="1"/>
          </p:cNvSpPr>
          <p:nvPr>
            <p:ph type="sldNum" sz="quarter" idx="12"/>
          </p:nvPr>
        </p:nvSpPr>
        <p:spPr/>
        <p:txBody>
          <a:bodyPr/>
          <a:lstStyle/>
          <a:p>
            <a:fld id="{5914B6E0-F293-4DB7-91CD-CA99CA1EC231}" type="slidenum">
              <a:rPr lang="de-DE" smtClean="0"/>
              <a:t>19</a:t>
            </a:fld>
            <a:endParaRPr lang="de-DE"/>
          </a:p>
        </p:txBody>
      </p:sp>
    </p:spTree>
    <p:extLst>
      <p:ext uri="{BB962C8B-B14F-4D97-AF65-F5344CB8AC3E}">
        <p14:creationId xmlns:p14="http://schemas.microsoft.com/office/powerpoint/2010/main" val="219986110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Opinion Spam</a:t>
            </a:r>
            <a:endParaRPr lang="de-DE" dirty="0"/>
          </a:p>
        </p:txBody>
      </p:sp>
      <p:sp>
        <p:nvSpPr>
          <p:cNvPr id="3" name="Text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190</a:t>
            </a:fld>
            <a:endParaRPr lang="de-DE"/>
          </a:p>
        </p:txBody>
      </p:sp>
    </p:spTree>
    <p:extLst>
      <p:ext uri="{BB962C8B-B14F-4D97-AF65-F5344CB8AC3E}">
        <p14:creationId xmlns:p14="http://schemas.microsoft.com/office/powerpoint/2010/main" val="155716202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Trenderkennung</a:t>
            </a:r>
            <a:endParaRPr lang="de-DE" dirty="0"/>
          </a:p>
        </p:txBody>
      </p:sp>
      <p:sp>
        <p:nvSpPr>
          <p:cNvPr id="3" name="Text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191</a:t>
            </a:fld>
            <a:endParaRPr lang="de-DE"/>
          </a:p>
        </p:txBody>
      </p:sp>
    </p:spTree>
    <p:extLst>
      <p:ext uri="{BB962C8B-B14F-4D97-AF65-F5344CB8AC3E}">
        <p14:creationId xmlns:p14="http://schemas.microsoft.com/office/powerpoint/2010/main" val="89689219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Sarkasmus und Ironie</a:t>
            </a:r>
            <a:endParaRPr lang="de-DE" dirty="0"/>
          </a:p>
        </p:txBody>
      </p:sp>
      <p:sp>
        <p:nvSpPr>
          <p:cNvPr id="3" name="Text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192</a:t>
            </a:fld>
            <a:endParaRPr lang="de-DE"/>
          </a:p>
        </p:txBody>
      </p:sp>
    </p:spTree>
    <p:extLst>
      <p:ext uri="{BB962C8B-B14F-4D97-AF65-F5344CB8AC3E}">
        <p14:creationId xmlns:p14="http://schemas.microsoft.com/office/powerpoint/2010/main" val="234674154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Sarkasmus - Beispiele</a:t>
            </a:r>
            <a:endParaRPr lang="de-DE" dirty="0"/>
          </a:p>
        </p:txBody>
      </p:sp>
      <p:sp>
        <p:nvSpPr>
          <p:cNvPr id="3" name="Inhaltsplatzhalter 2"/>
          <p:cNvSpPr>
            <a:spLocks noGrp="1"/>
          </p:cNvSpPr>
          <p:nvPr>
            <p:ph idx="1"/>
          </p:nvPr>
        </p:nvSpPr>
        <p:spPr/>
        <p:txBody>
          <a:bodyPr>
            <a:normAutofit fontScale="92500" lnSpcReduction="10000"/>
          </a:bodyPr>
          <a:lstStyle/>
          <a:p>
            <a:r>
              <a:rPr lang="de-DE" dirty="0" smtClean="0"/>
              <a:t>Das </a:t>
            </a:r>
            <a:r>
              <a:rPr lang="de-DE" dirty="0"/>
              <a:t>Erfolgsrezept wird noch einmal durchgekocht: Putzig werden die Lebensläufe ebenso liebenswürdiger wie am Rand stehender, dabei jedoch ausgesprochen kluger und gewitzter Menschen mit der großen Welt der Politik zusammengeschlossen. So bekommen die Ereignisse des 20. Jahrhunderts plötzlich ein ganz anderes Ansehen</a:t>
            </a:r>
            <a:r>
              <a:rPr lang="de-DE" dirty="0" smtClean="0"/>
              <a:t>.</a:t>
            </a:r>
          </a:p>
          <a:p>
            <a:r>
              <a:rPr lang="de-DE" dirty="0"/>
              <a:t>So erwischt es immer die Richtigen, während die Guten gut sind und die Welt aufmischen</a:t>
            </a:r>
            <a:r>
              <a:rPr lang="de-DE" dirty="0" smtClean="0"/>
              <a:t>.</a:t>
            </a:r>
          </a:p>
          <a:p>
            <a:r>
              <a:rPr lang="de-DE" dirty="0"/>
              <a:t>Welche Überraschung, das Auto kommt direkt über dem Dynamit zu stehen und Fahrzeug samt Fahrer wird in die Luft </a:t>
            </a:r>
            <a:r>
              <a:rPr lang="de-DE" dirty="0" smtClean="0"/>
              <a:t>gesprengt.</a:t>
            </a:r>
          </a:p>
          <a:p>
            <a:r>
              <a:rPr lang="de-DE" dirty="0"/>
              <a:t>Mann ist das sowas von lustig, wenn einer von einem Elefanten zu Brei gequetscht wird. Darauf gleich mal einen Schenkelklopfer.</a:t>
            </a:r>
          </a:p>
        </p:txBody>
      </p:sp>
      <p:sp>
        <p:nvSpPr>
          <p:cNvPr id="4" name="Foliennummernplatzhalter 3"/>
          <p:cNvSpPr>
            <a:spLocks noGrp="1"/>
          </p:cNvSpPr>
          <p:nvPr>
            <p:ph type="sldNum" sz="quarter" idx="12"/>
          </p:nvPr>
        </p:nvSpPr>
        <p:spPr/>
        <p:txBody>
          <a:bodyPr/>
          <a:lstStyle/>
          <a:p>
            <a:fld id="{990AD7F9-ADAE-46E7-AC5A-255D27BB8C59}" type="slidenum">
              <a:rPr lang="de-DE" smtClean="0"/>
              <a:t>193</a:t>
            </a:fld>
            <a:endParaRPr lang="de-DE"/>
          </a:p>
        </p:txBody>
      </p:sp>
    </p:spTree>
    <p:extLst>
      <p:ext uri="{BB962C8B-B14F-4D97-AF65-F5344CB8AC3E}">
        <p14:creationId xmlns:p14="http://schemas.microsoft.com/office/powerpoint/2010/main" val="11851046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err="1" smtClean="0"/>
              <a:t>Sarkasmus</a:t>
            </a:r>
            <a:r>
              <a:rPr lang="en-US" noProof="0" dirty="0" smtClean="0"/>
              <a:t> - </a:t>
            </a:r>
            <a:r>
              <a:rPr lang="en-US" noProof="0" dirty="0" err="1" smtClean="0"/>
              <a:t>Methoden</a:t>
            </a:r>
            <a:endParaRPr lang="en-US" noProof="0" dirty="0"/>
          </a:p>
        </p:txBody>
      </p:sp>
      <p:sp>
        <p:nvSpPr>
          <p:cNvPr id="3" name="Inhaltsplatzhalter 2"/>
          <p:cNvSpPr>
            <a:spLocks noGrp="1"/>
          </p:cNvSpPr>
          <p:nvPr>
            <p:ph idx="1"/>
          </p:nvPr>
        </p:nvSpPr>
        <p:spPr/>
        <p:txBody>
          <a:bodyPr/>
          <a:lstStyle/>
          <a:p>
            <a:r>
              <a:rPr lang="en-US" dirty="0" smtClean="0"/>
              <a:t>P</a:t>
            </a:r>
            <a:r>
              <a:rPr lang="en-US" noProof="0" dirty="0" err="1" smtClean="0"/>
              <a:t>atternregeln</a:t>
            </a:r>
            <a:endParaRPr lang="en-US" noProof="0" dirty="0" smtClean="0"/>
          </a:p>
          <a:p>
            <a:r>
              <a:rPr lang="en-US" dirty="0" err="1"/>
              <a:t>s</a:t>
            </a:r>
            <a:r>
              <a:rPr lang="en-US" noProof="0" dirty="0" err="1" smtClean="0"/>
              <a:t>pezielle</a:t>
            </a:r>
            <a:r>
              <a:rPr lang="en-US" noProof="0" dirty="0" smtClean="0"/>
              <a:t> </a:t>
            </a:r>
            <a:r>
              <a:rPr lang="en-US" noProof="0" dirty="0" err="1" smtClean="0"/>
              <a:t>Wörter</a:t>
            </a:r>
            <a:r>
              <a:rPr lang="en-US" noProof="0" dirty="0" smtClean="0"/>
              <a:t> (</a:t>
            </a:r>
            <a:r>
              <a:rPr lang="en-US" noProof="0" dirty="0" err="1" smtClean="0"/>
              <a:t>sehr</a:t>
            </a:r>
            <a:r>
              <a:rPr lang="en-US" noProof="0" dirty="0" smtClean="0"/>
              <a:t>, total, super)</a:t>
            </a:r>
          </a:p>
          <a:p>
            <a:r>
              <a:rPr lang="en-US" noProof="0" dirty="0" err="1" smtClean="0"/>
              <a:t>spezifische</a:t>
            </a:r>
            <a:r>
              <a:rPr lang="en-US" noProof="0" dirty="0" smtClean="0"/>
              <a:t> </a:t>
            </a:r>
            <a:r>
              <a:rPr lang="en-US" noProof="0" dirty="0" err="1" smtClean="0"/>
              <a:t>Orthographie</a:t>
            </a:r>
            <a:r>
              <a:rPr lang="en-US" noProof="0" dirty="0" smtClean="0"/>
              <a:t> (</a:t>
            </a:r>
            <a:r>
              <a:rPr lang="en-US" noProof="0" dirty="0" err="1" smtClean="0"/>
              <a:t>soooo</a:t>
            </a:r>
            <a:r>
              <a:rPr lang="en-US" noProof="0" dirty="0" smtClean="0"/>
              <a:t>, YEAH)</a:t>
            </a:r>
          </a:p>
          <a:p>
            <a:r>
              <a:rPr lang="en-US" dirty="0" smtClean="0"/>
              <a:t>H</a:t>
            </a:r>
            <a:r>
              <a:rPr lang="en-US" noProof="0" dirty="0" err="1" smtClean="0"/>
              <a:t>ashtags</a:t>
            </a:r>
            <a:r>
              <a:rPr lang="en-US" noProof="0" dirty="0" smtClean="0"/>
              <a:t> (#sarcasm, #irony, #not, #</a:t>
            </a:r>
            <a:r>
              <a:rPr lang="en-US" noProof="0" dirty="0" err="1" smtClean="0"/>
              <a:t>nicht</a:t>
            </a:r>
            <a:r>
              <a:rPr lang="en-US" noProof="0" dirty="0" smtClean="0"/>
              <a:t>)</a:t>
            </a:r>
          </a:p>
          <a:p>
            <a:r>
              <a:rPr lang="en-US" dirty="0" err="1"/>
              <a:t>spezifische</a:t>
            </a:r>
            <a:r>
              <a:rPr lang="en-US" dirty="0"/>
              <a:t> </a:t>
            </a:r>
            <a:r>
              <a:rPr lang="en-US" dirty="0" err="1" smtClean="0"/>
              <a:t>Zeichensetzung</a:t>
            </a:r>
            <a:r>
              <a:rPr lang="en-US" dirty="0" smtClean="0"/>
              <a:t> </a:t>
            </a:r>
            <a:r>
              <a:rPr lang="en-US" noProof="0" dirty="0" smtClean="0"/>
              <a:t>( …, !!!!)</a:t>
            </a:r>
          </a:p>
          <a:p>
            <a:r>
              <a:rPr lang="en-US" dirty="0"/>
              <a:t>E</a:t>
            </a:r>
            <a:r>
              <a:rPr lang="en-US" noProof="0" dirty="0" err="1" smtClean="0"/>
              <a:t>moticons</a:t>
            </a:r>
            <a:endParaRPr lang="en-US" noProof="0" dirty="0"/>
          </a:p>
        </p:txBody>
      </p:sp>
      <p:sp>
        <p:nvSpPr>
          <p:cNvPr id="4" name="Foliennummernplatzhalter 3"/>
          <p:cNvSpPr>
            <a:spLocks noGrp="1"/>
          </p:cNvSpPr>
          <p:nvPr>
            <p:ph type="sldNum" sz="quarter" idx="12"/>
          </p:nvPr>
        </p:nvSpPr>
        <p:spPr/>
        <p:txBody>
          <a:bodyPr/>
          <a:lstStyle/>
          <a:p>
            <a:fld id="{0E827C75-366A-41D5-ADDB-D5C0ACC7127F}" type="slidenum">
              <a:rPr lang="de-DE" smtClean="0"/>
              <a:t>194</a:t>
            </a:fld>
            <a:endParaRPr lang="de-DE"/>
          </a:p>
        </p:txBody>
      </p:sp>
    </p:spTree>
    <p:extLst>
      <p:ext uri="{BB962C8B-B14F-4D97-AF65-F5344CB8AC3E}">
        <p14:creationId xmlns:p14="http://schemas.microsoft.com/office/powerpoint/2010/main" val="908962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Sentiment Retrieval</a:t>
            </a:r>
            <a:endParaRPr lang="de-DE"/>
          </a:p>
        </p:txBody>
      </p:sp>
      <p:sp>
        <p:nvSpPr>
          <p:cNvPr id="3" name="Untertitel 2"/>
          <p:cNvSpPr>
            <a:spLocks noGrp="1"/>
          </p:cNvSpPr>
          <p:nvPr>
            <p:ph type="body" idx="1"/>
          </p:nvPr>
        </p:nvSpPr>
        <p:spPr/>
        <p:txBody>
          <a:bodyPr/>
          <a:lstStyle/>
          <a:p>
            <a:pPr lvl="0"/>
            <a:r>
              <a:rPr lang="de-DE" dirty="0" smtClean="0"/>
              <a:t>Meinungsäußerungen </a:t>
            </a:r>
            <a:r>
              <a:rPr lang="de-DE" dirty="0"/>
              <a:t>finden</a:t>
            </a:r>
          </a:p>
          <a:p>
            <a:endParaRPr lang="de-DE" dirty="0"/>
          </a:p>
        </p:txBody>
      </p:sp>
    </p:spTree>
    <p:extLst>
      <p:ext uri="{BB962C8B-B14F-4D97-AF65-F5344CB8AC3E}">
        <p14:creationId xmlns:p14="http://schemas.microsoft.com/office/powerpoint/2010/main" val="31119560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981200" y="260648"/>
            <a:ext cx="8229600" cy="6264696"/>
          </a:xfrm>
        </p:spPr>
        <p:txBody>
          <a:bodyPr>
            <a:normAutofit fontScale="55000" lnSpcReduction="20000"/>
          </a:bodyPr>
          <a:lstStyle/>
          <a:p>
            <a:pPr marL="0" indent="0">
              <a:buNone/>
            </a:pPr>
            <a:r>
              <a:rPr lang="de-DE" smtClean="0"/>
              <a:t>5.0 </a:t>
            </a:r>
            <a:r>
              <a:rPr lang="de-DE"/>
              <a:t>von 5 Sternen </a:t>
            </a:r>
            <a:r>
              <a:rPr lang="de-DE" b="1">
                <a:hlinkClick r:id="rId3"/>
              </a:rPr>
              <a:t>Chaos in Laos!</a:t>
            </a:r>
            <a:r>
              <a:rPr lang="de-DE"/>
              <a:t> 10. Oktober 2010</a:t>
            </a:r>
          </a:p>
          <a:p>
            <a:pPr marL="0" indent="0">
              <a:buNone/>
            </a:pPr>
            <a:r>
              <a:rPr lang="de-DE"/>
              <a:t>Von </a:t>
            </a:r>
            <a:r>
              <a:rPr lang="de-DE">
                <a:hlinkClick r:id="rId4"/>
              </a:rPr>
              <a:t>Thomas Knackstedt</a:t>
            </a:r>
            <a:endParaRPr lang="de-DE"/>
          </a:p>
          <a:p>
            <a:pPr marL="0" indent="0">
              <a:buNone/>
            </a:pPr>
            <a:endParaRPr lang="de-DE" smtClean="0"/>
          </a:p>
          <a:p>
            <a:pPr marL="0" indent="0">
              <a:buNone/>
            </a:pPr>
            <a:r>
              <a:rPr lang="de-DE" smtClean="0"/>
              <a:t>Format:Audio </a:t>
            </a:r>
            <a:r>
              <a:rPr lang="de-DE"/>
              <a:t>CD</a:t>
            </a:r>
          </a:p>
          <a:p>
            <a:pPr marL="0" indent="0">
              <a:buNone/>
            </a:pPr>
            <a:r>
              <a:rPr lang="de-DE"/>
              <a:t>Wer das Hörbuch -Dr.Siri und seine Toten-, geschrieben von Colin Cotterill und gelesen von Jan Josef Liefers, gehört hat, der wird sich den -Totentanz für Dr.Siri- ganz sicher nicht entgehen lassen. Zu perfekt war die Symbiose von </a:t>
            </a:r>
            <a:r>
              <a:rPr lang="de-DE">
                <a:solidFill>
                  <a:srgbClr val="FF0000"/>
                </a:solidFill>
              </a:rPr>
              <a:t>Cotterills Roman </a:t>
            </a:r>
            <a:r>
              <a:rPr lang="de-DE"/>
              <a:t>und </a:t>
            </a:r>
            <a:r>
              <a:rPr lang="de-DE">
                <a:solidFill>
                  <a:srgbClr val="FF0000"/>
                </a:solidFill>
              </a:rPr>
              <a:t>Liefers Stimme</a:t>
            </a:r>
            <a:r>
              <a:rPr lang="de-DE"/>
              <a:t>, als würde man es sich da erlauben, die Fortsetzung zu verpassen. Gleich vorweg: Meines Erachtens reicht -Totentanz für Dr.Siri- nicht ganz an -Dr.Siri und seine Toten- heran. Das liegt an einem </a:t>
            </a:r>
            <a:r>
              <a:rPr lang="de-DE">
                <a:solidFill>
                  <a:srgbClr val="FF0000"/>
                </a:solidFill>
              </a:rPr>
              <a:t>Storybook</a:t>
            </a:r>
            <a:r>
              <a:rPr lang="de-DE"/>
              <a:t>, das nicht ganz so eigenartig schräg und liebevoll gestrickt wurde wie sein Vorgänger. Aber nichtsdestotrotz ist -Totentanz für Dr.Siri- ein hervorragendes Hörbuch, das maximal den Vergleich mit seinem eigenen Vorgänger scheuen muss, mehr aber ganz sicher nicht.</a:t>
            </a:r>
            <a:br>
              <a:rPr lang="de-DE"/>
            </a:br>
            <a:r>
              <a:rPr lang="de-DE"/>
              <a:t/>
            </a:r>
            <a:br>
              <a:rPr lang="de-DE"/>
            </a:br>
            <a:r>
              <a:rPr lang="de-DE" smtClean="0"/>
              <a:t>…</a:t>
            </a:r>
          </a:p>
          <a:p>
            <a:pPr marL="0" indent="0">
              <a:buNone/>
            </a:pPr>
            <a:r>
              <a:rPr lang="de-DE"/>
              <a:t/>
            </a:r>
            <a:br>
              <a:rPr lang="de-DE"/>
            </a:br>
            <a:r>
              <a:rPr lang="de-DE"/>
              <a:t>Die </a:t>
            </a:r>
            <a:r>
              <a:rPr lang="de-DE">
                <a:solidFill>
                  <a:srgbClr val="FF0000"/>
                </a:solidFill>
              </a:rPr>
              <a:t>Figur des Dr.Siri</a:t>
            </a:r>
            <a:r>
              <a:rPr lang="de-DE"/>
              <a:t> ist ein Glücksgriff von </a:t>
            </a:r>
            <a:r>
              <a:rPr lang="de-DE">
                <a:solidFill>
                  <a:srgbClr val="FF0000"/>
                </a:solidFill>
              </a:rPr>
              <a:t>Colin Cotterill</a:t>
            </a:r>
            <a:r>
              <a:rPr lang="de-DE"/>
              <a:t>. </a:t>
            </a:r>
            <a:r>
              <a:rPr lang="de-DE">
                <a:solidFill>
                  <a:srgbClr val="FF0000"/>
                </a:solidFill>
              </a:rPr>
              <a:t>Der alte, schlitzohrige, clevere und intelligente Pathologe</a:t>
            </a:r>
            <a:r>
              <a:rPr lang="de-DE"/>
              <a:t> ist ein </a:t>
            </a:r>
            <a:r>
              <a:rPr lang="de-DE">
                <a:solidFill>
                  <a:srgbClr val="FF0000"/>
                </a:solidFill>
              </a:rPr>
              <a:t>Charakter</a:t>
            </a:r>
            <a:r>
              <a:rPr lang="de-DE"/>
              <a:t>, der jeden </a:t>
            </a:r>
            <a:r>
              <a:rPr lang="de-DE">
                <a:solidFill>
                  <a:srgbClr val="FF0000"/>
                </a:solidFill>
              </a:rPr>
              <a:t>Leser</a:t>
            </a:r>
            <a:r>
              <a:rPr lang="de-DE"/>
              <a:t> begeistert. Dazu kommen als Unterstützung die proppere </a:t>
            </a:r>
            <a:r>
              <a:rPr lang="de-DE">
                <a:solidFill>
                  <a:srgbClr val="FF0000"/>
                </a:solidFill>
              </a:rPr>
              <a:t>Dui</a:t>
            </a:r>
            <a:r>
              <a:rPr lang="de-DE"/>
              <a:t> und der überaus seltsame </a:t>
            </a:r>
            <a:r>
              <a:rPr lang="de-DE">
                <a:solidFill>
                  <a:srgbClr val="FF0000"/>
                </a:solidFill>
              </a:rPr>
              <a:t>Herr Güng </a:t>
            </a:r>
            <a:r>
              <a:rPr lang="de-DE"/>
              <a:t>dazu. Ein Kuriositätenkabinett allererster Güte. Wie </a:t>
            </a:r>
            <a:r>
              <a:rPr lang="de-DE">
                <a:solidFill>
                  <a:srgbClr val="FF0000"/>
                </a:solidFill>
              </a:rPr>
              <a:t>Siri</a:t>
            </a:r>
            <a:r>
              <a:rPr lang="de-DE"/>
              <a:t> seine Fälle löst, dass erinnert fast schon an Sherlock Holmes, aber ob der mal in Laos war? In jedem Fall gibt es nur wenige </a:t>
            </a:r>
            <a:r>
              <a:rPr lang="de-DE">
                <a:solidFill>
                  <a:srgbClr val="FF0000"/>
                </a:solidFill>
              </a:rPr>
              <a:t>Ermittler</a:t>
            </a:r>
            <a:r>
              <a:rPr lang="de-DE"/>
              <a:t>, die so unterhaltend einen </a:t>
            </a:r>
            <a:r>
              <a:rPr lang="de-DE">
                <a:solidFill>
                  <a:srgbClr val="FF0000"/>
                </a:solidFill>
              </a:rPr>
              <a:t>Mord</a:t>
            </a:r>
            <a:r>
              <a:rPr lang="de-DE"/>
              <a:t> aufklären können.</a:t>
            </a:r>
            <a:br>
              <a:rPr lang="de-DE"/>
            </a:br>
            <a:r>
              <a:rPr lang="de-DE"/>
              <a:t/>
            </a:r>
            <a:br>
              <a:rPr lang="de-DE"/>
            </a:br>
            <a:r>
              <a:rPr lang="de-DE">
                <a:solidFill>
                  <a:srgbClr val="FF0000"/>
                </a:solidFill>
              </a:rPr>
              <a:t>Jan Josef Liefers </a:t>
            </a:r>
            <a:r>
              <a:rPr lang="de-DE"/>
              <a:t>ist auf </a:t>
            </a:r>
            <a:r>
              <a:rPr lang="de-DE">
                <a:solidFill>
                  <a:srgbClr val="FF0000"/>
                </a:solidFill>
              </a:rPr>
              <a:t>Cotterils Romanstoff </a:t>
            </a:r>
            <a:r>
              <a:rPr lang="de-DE"/>
              <a:t>geeicht. Er fabuliert, verstellt seine </a:t>
            </a:r>
            <a:r>
              <a:rPr lang="de-DE">
                <a:solidFill>
                  <a:srgbClr val="FF0000"/>
                </a:solidFill>
              </a:rPr>
              <a:t>Stimme</a:t>
            </a:r>
            <a:r>
              <a:rPr lang="de-DE"/>
              <a:t>, hat immer den perfekten </a:t>
            </a:r>
            <a:r>
              <a:rPr lang="de-DE">
                <a:solidFill>
                  <a:srgbClr val="FF0000"/>
                </a:solidFill>
              </a:rPr>
              <a:t>Tonfall</a:t>
            </a:r>
            <a:r>
              <a:rPr lang="de-DE"/>
              <a:t> auf Tasche und bringt die </a:t>
            </a:r>
            <a:r>
              <a:rPr lang="de-DE">
                <a:solidFill>
                  <a:srgbClr val="FF0000"/>
                </a:solidFill>
              </a:rPr>
              <a:t>Geschichte</a:t>
            </a:r>
            <a:r>
              <a:rPr lang="de-DE"/>
              <a:t> ohne wenn und aber an den Mann/die Frau. Da merkt man, dass </a:t>
            </a:r>
            <a:r>
              <a:rPr lang="de-DE">
                <a:solidFill>
                  <a:srgbClr val="FF0000"/>
                </a:solidFill>
              </a:rPr>
              <a:t>Liefers</a:t>
            </a:r>
            <a:r>
              <a:rPr lang="de-DE"/>
              <a:t> seine Karriere im Hörspielbereich begonnen hat.</a:t>
            </a:r>
            <a:br>
              <a:rPr lang="de-DE"/>
            </a:br>
            <a:r>
              <a:rPr lang="de-DE"/>
              <a:t/>
            </a:r>
            <a:br>
              <a:rPr lang="de-DE"/>
            </a:br>
            <a:r>
              <a:rPr lang="de-DE"/>
              <a:t>-Totentanz für Dr. Siri- ist ein gelungenes Hörbuch, dass alle </a:t>
            </a:r>
            <a:r>
              <a:rPr lang="de-DE">
                <a:solidFill>
                  <a:srgbClr val="FF0000"/>
                </a:solidFill>
              </a:rPr>
              <a:t>Fans</a:t>
            </a:r>
            <a:r>
              <a:rPr lang="de-DE"/>
              <a:t> des </a:t>
            </a:r>
            <a:r>
              <a:rPr lang="de-DE">
                <a:solidFill>
                  <a:srgbClr val="FF0000"/>
                </a:solidFill>
              </a:rPr>
              <a:t>Vorgängers</a:t>
            </a:r>
            <a:r>
              <a:rPr lang="de-DE"/>
              <a:t> sich vermutlich zulegen werden. Mag sein, dass die </a:t>
            </a:r>
            <a:r>
              <a:rPr lang="de-DE">
                <a:solidFill>
                  <a:srgbClr val="FF0000"/>
                </a:solidFill>
              </a:rPr>
              <a:t>Geschichte</a:t>
            </a:r>
            <a:r>
              <a:rPr lang="de-DE"/>
              <a:t> nicht ganz so gut angelegt ist, wie der </a:t>
            </a:r>
            <a:r>
              <a:rPr lang="de-DE">
                <a:solidFill>
                  <a:srgbClr val="FF0000"/>
                </a:solidFill>
              </a:rPr>
              <a:t>Vorgänger</a:t>
            </a:r>
            <a:r>
              <a:rPr lang="de-DE"/>
              <a:t>. Am Ende hat es jedoch immer noch für ein Hörbuch der </a:t>
            </a:r>
            <a:r>
              <a:rPr lang="de-DE">
                <a:solidFill>
                  <a:srgbClr val="FF0000"/>
                </a:solidFill>
              </a:rPr>
              <a:t>Güteklasse</a:t>
            </a:r>
            <a:r>
              <a:rPr lang="de-DE"/>
              <a:t> 1A gereicht. Die gekürzte Fassung hat eine </a:t>
            </a:r>
            <a:r>
              <a:rPr lang="de-DE">
                <a:solidFill>
                  <a:srgbClr val="FF0000"/>
                </a:solidFill>
              </a:rPr>
              <a:t>Spieldauer</a:t>
            </a:r>
            <a:r>
              <a:rPr lang="de-DE"/>
              <a:t> von 293 Minuten.</a:t>
            </a:r>
          </a:p>
          <a:p>
            <a:pPr marL="0" indent="0">
              <a:buNone/>
            </a:pPr>
            <a:endParaRPr lang="de-DE"/>
          </a:p>
        </p:txBody>
      </p:sp>
      <p:sp>
        <p:nvSpPr>
          <p:cNvPr id="4" name="Rechteck 3"/>
          <p:cNvSpPr/>
          <p:nvPr/>
        </p:nvSpPr>
        <p:spPr>
          <a:xfrm>
            <a:off x="1991544" y="6396336"/>
            <a:ext cx="8568952" cy="461665"/>
          </a:xfrm>
          <a:prstGeom prst="rect">
            <a:avLst/>
          </a:prstGeom>
        </p:spPr>
        <p:txBody>
          <a:bodyPr wrap="square">
            <a:spAutoFit/>
          </a:bodyPr>
          <a:lstStyle/>
          <a:p>
            <a:r>
              <a:rPr lang="de-DE" sz="1200"/>
              <a:t>http://www.amazon.de/gp/product/B004OVF0T2/ref=s9_simh_gw_p351_d14_i1?pf_rd_m=A3JWKAKR8XB7XF&amp;pf_rd_s=center-2&amp;pf_rd_r=18H473M5NNWV4VT8BVN5&amp;pf_rd_t=101&amp;pf_rd_p=463375173&amp;pf_rd_i=301128</a:t>
            </a:r>
          </a:p>
        </p:txBody>
      </p:sp>
      <p:sp>
        <p:nvSpPr>
          <p:cNvPr id="5" name="Textfeld 4"/>
          <p:cNvSpPr txBox="1"/>
          <p:nvPr/>
        </p:nvSpPr>
        <p:spPr>
          <a:xfrm>
            <a:off x="9192343" y="251356"/>
            <a:ext cx="1173270" cy="369332"/>
          </a:xfrm>
          <a:prstGeom prst="rect">
            <a:avLst/>
          </a:prstGeom>
          <a:noFill/>
        </p:spPr>
        <p:txBody>
          <a:bodyPr wrap="none" rtlCol="0">
            <a:spAutoFit/>
          </a:bodyPr>
          <a:lstStyle/>
          <a:p>
            <a:r>
              <a:rPr lang="de-DE">
                <a:solidFill>
                  <a:srgbClr val="FF0000"/>
                </a:solidFill>
              </a:rPr>
              <a:t>Aspekte </a:t>
            </a:r>
            <a:r>
              <a:rPr lang="de-DE"/>
              <a:t>a</a:t>
            </a:r>
            <a:r>
              <a:rPr lang="de-DE" baseline="-25000"/>
              <a:t>ij</a:t>
            </a:r>
            <a:endParaRPr lang="de-DE">
              <a:solidFill>
                <a:srgbClr val="FF0000"/>
              </a:solidFill>
            </a:endParaRPr>
          </a:p>
        </p:txBody>
      </p:sp>
      <p:sp>
        <p:nvSpPr>
          <p:cNvPr id="2" name="Foliennummernplatzhalter 1"/>
          <p:cNvSpPr>
            <a:spLocks noGrp="1"/>
          </p:cNvSpPr>
          <p:nvPr>
            <p:ph type="sldNum" sz="quarter" idx="12"/>
          </p:nvPr>
        </p:nvSpPr>
        <p:spPr/>
        <p:txBody>
          <a:bodyPr/>
          <a:lstStyle/>
          <a:p>
            <a:fld id="{5914B6E0-F293-4DB7-91CD-CA99CA1EC231}" type="slidenum">
              <a:rPr lang="de-DE" smtClean="0"/>
              <a:t>20</a:t>
            </a:fld>
            <a:endParaRPr lang="de-DE"/>
          </a:p>
        </p:txBody>
      </p:sp>
    </p:spTree>
    <p:extLst>
      <p:ext uri="{BB962C8B-B14F-4D97-AF65-F5344CB8AC3E}">
        <p14:creationId xmlns:p14="http://schemas.microsoft.com/office/powerpoint/2010/main" val="3931890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981200" y="260648"/>
            <a:ext cx="8229600" cy="6264696"/>
          </a:xfrm>
        </p:spPr>
        <p:txBody>
          <a:bodyPr>
            <a:normAutofit fontScale="55000" lnSpcReduction="20000"/>
          </a:bodyPr>
          <a:lstStyle/>
          <a:p>
            <a:pPr marL="0" indent="0">
              <a:buNone/>
            </a:pPr>
            <a:r>
              <a:rPr lang="de-DE" smtClean="0"/>
              <a:t>5.0 </a:t>
            </a:r>
            <a:r>
              <a:rPr lang="de-DE"/>
              <a:t>von 5 Sternen </a:t>
            </a:r>
            <a:r>
              <a:rPr lang="de-DE" b="1">
                <a:hlinkClick r:id="rId2"/>
              </a:rPr>
              <a:t>Chaos in Laos!</a:t>
            </a:r>
            <a:r>
              <a:rPr lang="de-DE"/>
              <a:t> 10. Oktober 2010</a:t>
            </a:r>
          </a:p>
          <a:p>
            <a:pPr marL="0" indent="0">
              <a:buNone/>
            </a:pPr>
            <a:r>
              <a:rPr lang="de-DE"/>
              <a:t>Von </a:t>
            </a:r>
            <a:r>
              <a:rPr lang="de-DE">
                <a:hlinkClick r:id="rId3"/>
              </a:rPr>
              <a:t>Thomas Knackstedt</a:t>
            </a:r>
            <a:endParaRPr lang="de-DE"/>
          </a:p>
          <a:p>
            <a:pPr marL="0" indent="0">
              <a:buNone/>
            </a:pPr>
            <a:endParaRPr lang="de-DE" smtClean="0"/>
          </a:p>
          <a:p>
            <a:pPr marL="0" indent="0">
              <a:buNone/>
            </a:pPr>
            <a:r>
              <a:rPr lang="de-DE" smtClean="0"/>
              <a:t>Format:Audio </a:t>
            </a:r>
            <a:r>
              <a:rPr lang="de-DE"/>
              <a:t>CD</a:t>
            </a:r>
          </a:p>
          <a:p>
            <a:pPr marL="0" indent="0">
              <a:buNone/>
            </a:pPr>
            <a:r>
              <a:rPr lang="de-DE"/>
              <a:t>Wer das Hörbuch -Dr.Siri und seine Toten-, geschrieben von Colin Cotterill und gelesen von Jan Josef Liefers, gehört hat, der wird sich den -Totentanz für Dr.Siri- ganz sicher nicht entgehen lassen. Zu </a:t>
            </a:r>
            <a:r>
              <a:rPr lang="de-DE">
                <a:solidFill>
                  <a:srgbClr val="FF0000"/>
                </a:solidFill>
              </a:rPr>
              <a:t>perfekt</a:t>
            </a:r>
            <a:r>
              <a:rPr lang="de-DE"/>
              <a:t> war die Symbiose von Cotterills Roman und Liefers Stimme, als würde man es sich da erlauben, die Fortsetzung zu verpassen. Gleich vorweg: Meines Erachtens </a:t>
            </a:r>
            <a:r>
              <a:rPr lang="de-DE">
                <a:solidFill>
                  <a:srgbClr val="FF0000"/>
                </a:solidFill>
              </a:rPr>
              <a:t>reicht -Totentanz für Dr.Siri- nicht ganz an -Dr.Siri und seine Toten- heran</a:t>
            </a:r>
            <a:r>
              <a:rPr lang="de-DE"/>
              <a:t>. Das liegt an einem Storybook, das </a:t>
            </a:r>
            <a:r>
              <a:rPr lang="de-DE">
                <a:solidFill>
                  <a:srgbClr val="FF0000"/>
                </a:solidFill>
              </a:rPr>
              <a:t>nicht ganz so eigenartig schräg und liebevoll gestrickt</a:t>
            </a:r>
            <a:r>
              <a:rPr lang="de-DE"/>
              <a:t> wurde wie sein Vorgänger. Aber nichtsdestotrotz ist -Totentanz für Dr.Siri- ein </a:t>
            </a:r>
            <a:r>
              <a:rPr lang="de-DE">
                <a:solidFill>
                  <a:srgbClr val="FF0000"/>
                </a:solidFill>
              </a:rPr>
              <a:t>hervorragendes</a:t>
            </a:r>
            <a:r>
              <a:rPr lang="de-DE"/>
              <a:t> Hörbuch, </a:t>
            </a:r>
            <a:r>
              <a:rPr lang="de-DE">
                <a:solidFill>
                  <a:srgbClr val="FF0000"/>
                </a:solidFill>
              </a:rPr>
              <a:t>das maximal den Vergleich mit seinem eigenen Vorgänger scheuen muss</a:t>
            </a:r>
            <a:r>
              <a:rPr lang="de-DE"/>
              <a:t>, mehr aber ganz sicher nicht.</a:t>
            </a:r>
            <a:br>
              <a:rPr lang="de-DE"/>
            </a:br>
            <a:r>
              <a:rPr lang="de-DE"/>
              <a:t/>
            </a:r>
            <a:br>
              <a:rPr lang="de-DE"/>
            </a:br>
            <a:r>
              <a:rPr lang="de-DE" smtClean="0"/>
              <a:t>…</a:t>
            </a:r>
          </a:p>
          <a:p>
            <a:pPr marL="0" indent="0">
              <a:buNone/>
            </a:pPr>
            <a:r>
              <a:rPr lang="de-DE"/>
              <a:t/>
            </a:r>
            <a:br>
              <a:rPr lang="de-DE"/>
            </a:br>
            <a:r>
              <a:rPr lang="de-DE"/>
              <a:t>Die Figur des Dr.Siri ist ein </a:t>
            </a:r>
            <a:r>
              <a:rPr lang="de-DE">
                <a:solidFill>
                  <a:srgbClr val="FF0000"/>
                </a:solidFill>
              </a:rPr>
              <a:t>Glücksgriff</a:t>
            </a:r>
            <a:r>
              <a:rPr lang="de-DE"/>
              <a:t> von Colin Cotterill. Der alte, schlitzohrige, clevere und intelligente Pathologe ist ein Charakter, der jeden Leser </a:t>
            </a:r>
            <a:r>
              <a:rPr lang="de-DE">
                <a:solidFill>
                  <a:srgbClr val="FF0000"/>
                </a:solidFill>
              </a:rPr>
              <a:t>begeistert</a:t>
            </a:r>
            <a:r>
              <a:rPr lang="de-DE"/>
              <a:t>. Dazu kommen als Unterstützung die proppere Dui und der überaus seltsame Herr Güng dazu. Ein </a:t>
            </a:r>
            <a:r>
              <a:rPr lang="de-DE">
                <a:solidFill>
                  <a:srgbClr val="FF0000"/>
                </a:solidFill>
              </a:rPr>
              <a:t>Kuriositätenkabinett allererster Güte</a:t>
            </a:r>
            <a:r>
              <a:rPr lang="de-DE"/>
              <a:t>. Wie Siri seine Fälle löst, dass </a:t>
            </a:r>
            <a:r>
              <a:rPr lang="de-DE">
                <a:solidFill>
                  <a:srgbClr val="FF0000"/>
                </a:solidFill>
              </a:rPr>
              <a:t>erinnert fast schon an Sherlock Holmes</a:t>
            </a:r>
            <a:r>
              <a:rPr lang="de-DE"/>
              <a:t>, aber ob der mal in Laos war? In jedem Fall gibt es nur wenige Ermittler, die so </a:t>
            </a:r>
            <a:r>
              <a:rPr lang="de-DE">
                <a:solidFill>
                  <a:srgbClr val="FF0000"/>
                </a:solidFill>
              </a:rPr>
              <a:t>unterhaltend</a:t>
            </a:r>
            <a:r>
              <a:rPr lang="de-DE"/>
              <a:t> einen Mord aufklären können.</a:t>
            </a:r>
            <a:br>
              <a:rPr lang="de-DE"/>
            </a:br>
            <a:r>
              <a:rPr lang="de-DE"/>
              <a:t/>
            </a:r>
            <a:br>
              <a:rPr lang="de-DE"/>
            </a:br>
            <a:r>
              <a:rPr lang="de-DE"/>
              <a:t>Jan Josef Liefers </a:t>
            </a:r>
            <a:r>
              <a:rPr lang="de-DE">
                <a:solidFill>
                  <a:srgbClr val="FF0000"/>
                </a:solidFill>
              </a:rPr>
              <a:t>ist auf Cotterils Romanstoff geeicht</a:t>
            </a:r>
            <a:r>
              <a:rPr lang="de-DE"/>
              <a:t>. Er </a:t>
            </a:r>
            <a:r>
              <a:rPr lang="de-DE">
                <a:solidFill>
                  <a:srgbClr val="FF0000"/>
                </a:solidFill>
              </a:rPr>
              <a:t>fabuliert</a:t>
            </a:r>
            <a:r>
              <a:rPr lang="de-DE"/>
              <a:t>, </a:t>
            </a:r>
            <a:r>
              <a:rPr lang="de-DE">
                <a:solidFill>
                  <a:srgbClr val="FF0000"/>
                </a:solidFill>
              </a:rPr>
              <a:t>verstellt seine Stimme</a:t>
            </a:r>
            <a:r>
              <a:rPr lang="de-DE"/>
              <a:t>, hat immer den </a:t>
            </a:r>
            <a:r>
              <a:rPr lang="de-DE">
                <a:solidFill>
                  <a:srgbClr val="FF0000"/>
                </a:solidFill>
              </a:rPr>
              <a:t>perfekten Tonfall </a:t>
            </a:r>
            <a:r>
              <a:rPr lang="de-DE"/>
              <a:t>auf Tasche und bringt die Geschichte ohne wenn und aber an den Mann/die Frau. Da merkt man, dass Liefers seine Karriere im Hörspielbereich begonnen hat.</a:t>
            </a:r>
            <a:br>
              <a:rPr lang="de-DE"/>
            </a:br>
            <a:r>
              <a:rPr lang="de-DE"/>
              <a:t/>
            </a:r>
            <a:br>
              <a:rPr lang="de-DE"/>
            </a:br>
            <a:r>
              <a:rPr lang="de-DE"/>
              <a:t>-Totentanz für Dr. Siri- ist ein </a:t>
            </a:r>
            <a:r>
              <a:rPr lang="de-DE">
                <a:solidFill>
                  <a:srgbClr val="FF0000"/>
                </a:solidFill>
              </a:rPr>
              <a:t>gelungenes Hörbuch</a:t>
            </a:r>
            <a:r>
              <a:rPr lang="de-DE"/>
              <a:t>, dass alle Fans des Vorgängers sich vermutlich zulegen werden. Mag sein, dass die Geschichte </a:t>
            </a:r>
            <a:r>
              <a:rPr lang="de-DE">
                <a:solidFill>
                  <a:srgbClr val="FF0000"/>
                </a:solidFill>
              </a:rPr>
              <a:t>nicht ganz so gut angelegt </a:t>
            </a:r>
            <a:r>
              <a:rPr lang="de-DE"/>
              <a:t>ist, wie der Vorgänger. Am Ende hat es jedoch immer noch für ein Hörbuch der </a:t>
            </a:r>
            <a:r>
              <a:rPr lang="de-DE">
                <a:solidFill>
                  <a:srgbClr val="FF0000"/>
                </a:solidFill>
              </a:rPr>
              <a:t>Güteklasse 1A </a:t>
            </a:r>
            <a:r>
              <a:rPr lang="de-DE"/>
              <a:t>gereicht. Die gekürzte Fassung hat eine Spieldauer von 293 Minuten.</a:t>
            </a:r>
          </a:p>
          <a:p>
            <a:pPr marL="0" indent="0">
              <a:buNone/>
            </a:pPr>
            <a:endParaRPr lang="de-DE"/>
          </a:p>
        </p:txBody>
      </p:sp>
      <p:sp>
        <p:nvSpPr>
          <p:cNvPr id="4" name="Rechteck 3"/>
          <p:cNvSpPr/>
          <p:nvPr/>
        </p:nvSpPr>
        <p:spPr>
          <a:xfrm>
            <a:off x="1991544" y="6396336"/>
            <a:ext cx="8568952" cy="461665"/>
          </a:xfrm>
          <a:prstGeom prst="rect">
            <a:avLst/>
          </a:prstGeom>
        </p:spPr>
        <p:txBody>
          <a:bodyPr wrap="square">
            <a:spAutoFit/>
          </a:bodyPr>
          <a:lstStyle/>
          <a:p>
            <a:r>
              <a:rPr lang="de-DE" sz="1200"/>
              <a:t>http://www.amazon.de/gp/product/B004OVF0T2/ref=s9_simh_gw_p351_d14_i1?pf_rd_m=A3JWKAKR8XB7XF&amp;pf_rd_s=center-2&amp;pf_rd_r=18H473M5NNWV4VT8BVN5&amp;pf_rd_t=101&amp;pf_rd_p=463375173&amp;pf_rd_i=301128</a:t>
            </a:r>
          </a:p>
        </p:txBody>
      </p:sp>
      <p:sp>
        <p:nvSpPr>
          <p:cNvPr id="2" name="Textfeld 1"/>
          <p:cNvSpPr txBox="1"/>
          <p:nvPr/>
        </p:nvSpPr>
        <p:spPr>
          <a:xfrm>
            <a:off x="8976321" y="404664"/>
            <a:ext cx="1580561" cy="369332"/>
          </a:xfrm>
          <a:prstGeom prst="rect">
            <a:avLst/>
          </a:prstGeom>
          <a:noFill/>
        </p:spPr>
        <p:txBody>
          <a:bodyPr wrap="none" rtlCol="0">
            <a:spAutoFit/>
          </a:bodyPr>
          <a:lstStyle/>
          <a:p>
            <a:r>
              <a:rPr lang="de-DE">
                <a:solidFill>
                  <a:srgbClr val="FF0000"/>
                </a:solidFill>
              </a:rPr>
              <a:t>Meinungen </a:t>
            </a:r>
            <a:r>
              <a:rPr lang="de-DE"/>
              <a:t>s</a:t>
            </a:r>
            <a:r>
              <a:rPr lang="de-DE" baseline="-25000"/>
              <a:t>ijkl</a:t>
            </a:r>
            <a:endParaRPr lang="de-DE">
              <a:solidFill>
                <a:srgbClr val="FF0000"/>
              </a:solidFill>
            </a:endParaRPr>
          </a:p>
        </p:txBody>
      </p:sp>
      <p:sp>
        <p:nvSpPr>
          <p:cNvPr id="5" name="Foliennummernplatzhalter 4"/>
          <p:cNvSpPr>
            <a:spLocks noGrp="1"/>
          </p:cNvSpPr>
          <p:nvPr>
            <p:ph type="sldNum" sz="quarter" idx="12"/>
          </p:nvPr>
        </p:nvSpPr>
        <p:spPr/>
        <p:txBody>
          <a:bodyPr/>
          <a:lstStyle/>
          <a:p>
            <a:fld id="{5914B6E0-F293-4DB7-91CD-CA99CA1EC231}" type="slidenum">
              <a:rPr lang="de-DE" smtClean="0"/>
              <a:t>21</a:t>
            </a:fld>
            <a:endParaRPr lang="de-DE"/>
          </a:p>
        </p:txBody>
      </p:sp>
    </p:spTree>
    <p:extLst>
      <p:ext uri="{BB962C8B-B14F-4D97-AF65-F5344CB8AC3E}">
        <p14:creationId xmlns:p14="http://schemas.microsoft.com/office/powerpoint/2010/main" val="2541670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981200" y="260648"/>
            <a:ext cx="8229600" cy="6264696"/>
          </a:xfrm>
        </p:spPr>
        <p:txBody>
          <a:bodyPr>
            <a:normAutofit fontScale="55000" lnSpcReduction="20000"/>
          </a:bodyPr>
          <a:lstStyle/>
          <a:p>
            <a:pPr marL="0" indent="0">
              <a:buNone/>
            </a:pPr>
            <a:r>
              <a:rPr lang="de-DE" smtClean="0"/>
              <a:t>5.0 </a:t>
            </a:r>
            <a:r>
              <a:rPr lang="de-DE"/>
              <a:t>von 5 Sternen </a:t>
            </a:r>
            <a:r>
              <a:rPr lang="de-DE" b="1">
                <a:hlinkClick r:id="rId2"/>
              </a:rPr>
              <a:t>Chaos in Laos!</a:t>
            </a:r>
            <a:r>
              <a:rPr lang="de-DE"/>
              <a:t> 10. Oktober 2010</a:t>
            </a:r>
          </a:p>
          <a:p>
            <a:pPr marL="0" indent="0">
              <a:buNone/>
            </a:pPr>
            <a:r>
              <a:rPr lang="de-DE"/>
              <a:t>Von </a:t>
            </a:r>
            <a:r>
              <a:rPr lang="de-DE">
                <a:solidFill>
                  <a:srgbClr val="FF0000"/>
                </a:solidFill>
              </a:rPr>
              <a:t>Thomas Knackstedt</a:t>
            </a:r>
          </a:p>
          <a:p>
            <a:pPr marL="0" indent="0">
              <a:buNone/>
            </a:pPr>
            <a:endParaRPr lang="de-DE" smtClean="0"/>
          </a:p>
          <a:p>
            <a:pPr marL="0" indent="0">
              <a:buNone/>
            </a:pPr>
            <a:r>
              <a:rPr lang="de-DE" smtClean="0"/>
              <a:t>Format:Audio </a:t>
            </a:r>
            <a:r>
              <a:rPr lang="de-DE"/>
              <a:t>CD</a:t>
            </a:r>
          </a:p>
          <a:p>
            <a:pPr marL="0" indent="0">
              <a:buNone/>
            </a:pPr>
            <a:r>
              <a:rPr lang="de-DE"/>
              <a:t>Wer das Hörbuch -Dr.Siri und seine Toten-, geschrieben von Colin Cotterill und gelesen von Jan Josef Liefers, gehört hat, der wird sich den -Totentanz für Dr.Siri- ganz sicher nicht entgehen lassen. Zu perfekt war die Symbiose von Cotterills Roman und Liefers Stimme, als würde man es sich da erlauben, die Fortsetzung zu verpassen. Gleich vorweg: Meines Erachtens reicht -Totentanz für Dr.Siri- nicht ganz an -Dr.Siri und seine Toten- heran. Das liegt an einem Storybook, das nicht ganz so eigenartig schräg und liebevoll gestrickt wurde wie sein Vorgänger. Aber nichtsdestotrotz ist -Totentanz für Dr.Siri- ein hervorragendes Hörbuch, das maximal den Vergleich mit seinem eigenen Vorgänger scheuen muss, mehr aber ganz sicher nicht.</a:t>
            </a:r>
            <a:br>
              <a:rPr lang="de-DE"/>
            </a:br>
            <a:r>
              <a:rPr lang="de-DE"/>
              <a:t/>
            </a:r>
            <a:br>
              <a:rPr lang="de-DE"/>
            </a:br>
            <a:r>
              <a:rPr lang="de-DE" smtClean="0"/>
              <a:t>…</a:t>
            </a:r>
          </a:p>
          <a:p>
            <a:pPr marL="0" indent="0">
              <a:buNone/>
            </a:pPr>
            <a:r>
              <a:rPr lang="de-DE"/>
              <a:t/>
            </a:r>
            <a:br>
              <a:rPr lang="de-DE"/>
            </a:br>
            <a:r>
              <a:rPr lang="de-DE"/>
              <a:t>Die Figur des Dr.Siri ist ein Glücksgriff von Colin Cotterill. Der alte, schlitzohrige, clevere und intelligente Pathologe ist ein Charakter, der jeden Leser begeistert. Dazu kommen als Unterstützung die proppere Dui und der überaus seltsame Herr Güng dazu. Ein Kuriositätenkabinett allererster Güte. Wie Siri seine Fälle löst, dass erinnert fast schon an Sherlock Holmes, aber ob der mal in Laos war? In jedem Fall gibt es nur wenige Ermittler, die so unterhaltend einen Mord aufklären können.</a:t>
            </a:r>
            <a:br>
              <a:rPr lang="de-DE"/>
            </a:br>
            <a:r>
              <a:rPr lang="de-DE"/>
              <a:t/>
            </a:r>
            <a:br>
              <a:rPr lang="de-DE"/>
            </a:br>
            <a:r>
              <a:rPr lang="de-DE"/>
              <a:t>Jan Josef Liefers ist auf Cotterils Romanstoff geeicht. Er fabuliert, verstellt seine Stimme, hat immer den perfekten Tonfall auf Tasche und bringt die Geschichte ohne wenn und aber an den Mann/die Frau. Da merkt man, dass Liefers seine Karriere im Hörspielbereich begonnen hat.</a:t>
            </a:r>
            <a:br>
              <a:rPr lang="de-DE"/>
            </a:br>
            <a:r>
              <a:rPr lang="de-DE"/>
              <a:t/>
            </a:r>
            <a:br>
              <a:rPr lang="de-DE"/>
            </a:br>
            <a:r>
              <a:rPr lang="de-DE"/>
              <a:t>-Totentanz für Dr. Siri- ist ein gelungenes Hörbuch, dass alle Fans des Vorgängers sich vermutlich zulegen werden. Mag sein, dass die Geschichte nicht ganz so gut angelegt ist, wie der Vorgänger. Am Ende hat es jedoch immer noch für ein Hörbuch der Güteklasse 1A gereicht. Die gekürzte Fassung hat eine Spieldauer von 293 Minuten.</a:t>
            </a:r>
          </a:p>
          <a:p>
            <a:pPr marL="0" indent="0">
              <a:buNone/>
            </a:pPr>
            <a:endParaRPr lang="de-DE"/>
          </a:p>
        </p:txBody>
      </p:sp>
      <p:sp>
        <p:nvSpPr>
          <p:cNvPr id="4" name="Rechteck 3"/>
          <p:cNvSpPr/>
          <p:nvPr/>
        </p:nvSpPr>
        <p:spPr>
          <a:xfrm>
            <a:off x="1991544" y="6396336"/>
            <a:ext cx="8568952" cy="461665"/>
          </a:xfrm>
          <a:prstGeom prst="rect">
            <a:avLst/>
          </a:prstGeom>
        </p:spPr>
        <p:txBody>
          <a:bodyPr wrap="square">
            <a:spAutoFit/>
          </a:bodyPr>
          <a:lstStyle/>
          <a:p>
            <a:r>
              <a:rPr lang="de-DE" sz="1200"/>
              <a:t>http://www.amazon.de/gp/product/B004OVF0T2/ref=s9_simh_gw_p351_d14_i1?pf_rd_m=A3JWKAKR8XB7XF&amp;pf_rd_s=center-2&amp;pf_rd_r=18H473M5NNWV4VT8BVN5&amp;pf_rd_t=101&amp;pf_rd_p=463375173&amp;pf_rd_i=301128</a:t>
            </a:r>
          </a:p>
        </p:txBody>
      </p:sp>
      <p:sp>
        <p:nvSpPr>
          <p:cNvPr id="2" name="Textfeld 1"/>
          <p:cNvSpPr txBox="1"/>
          <p:nvPr/>
        </p:nvSpPr>
        <p:spPr>
          <a:xfrm>
            <a:off x="8112224" y="559478"/>
            <a:ext cx="1471878" cy="369332"/>
          </a:xfrm>
          <a:prstGeom prst="rect">
            <a:avLst/>
          </a:prstGeom>
          <a:noFill/>
        </p:spPr>
        <p:txBody>
          <a:bodyPr wrap="none" rtlCol="0">
            <a:spAutoFit/>
          </a:bodyPr>
          <a:lstStyle/>
          <a:p>
            <a:r>
              <a:rPr lang="de-DE">
                <a:solidFill>
                  <a:srgbClr val="FF0000"/>
                </a:solidFill>
              </a:rPr>
              <a:t>Meinender </a:t>
            </a:r>
            <a:r>
              <a:rPr lang="de-DE"/>
              <a:t>h</a:t>
            </a:r>
            <a:r>
              <a:rPr lang="de-DE" baseline="-25000"/>
              <a:t>k</a:t>
            </a:r>
            <a:endParaRPr lang="de-DE">
              <a:solidFill>
                <a:srgbClr val="FF0000"/>
              </a:solidFill>
            </a:endParaRPr>
          </a:p>
        </p:txBody>
      </p:sp>
      <p:sp>
        <p:nvSpPr>
          <p:cNvPr id="5" name="Foliennummernplatzhalter 4"/>
          <p:cNvSpPr>
            <a:spLocks noGrp="1"/>
          </p:cNvSpPr>
          <p:nvPr>
            <p:ph type="sldNum" sz="quarter" idx="12"/>
          </p:nvPr>
        </p:nvSpPr>
        <p:spPr/>
        <p:txBody>
          <a:bodyPr/>
          <a:lstStyle/>
          <a:p>
            <a:fld id="{5914B6E0-F293-4DB7-91CD-CA99CA1EC231}" type="slidenum">
              <a:rPr lang="de-DE" smtClean="0"/>
              <a:t>22</a:t>
            </a:fld>
            <a:endParaRPr lang="de-DE"/>
          </a:p>
        </p:txBody>
      </p:sp>
    </p:spTree>
    <p:extLst>
      <p:ext uri="{BB962C8B-B14F-4D97-AF65-F5344CB8AC3E}">
        <p14:creationId xmlns:p14="http://schemas.microsoft.com/office/powerpoint/2010/main" val="26732314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981200" y="260648"/>
            <a:ext cx="8229600" cy="6264696"/>
          </a:xfrm>
        </p:spPr>
        <p:txBody>
          <a:bodyPr>
            <a:normAutofit fontScale="55000" lnSpcReduction="20000"/>
          </a:bodyPr>
          <a:lstStyle/>
          <a:p>
            <a:pPr marL="0" indent="0">
              <a:buNone/>
            </a:pPr>
            <a:r>
              <a:rPr lang="de-DE" smtClean="0"/>
              <a:t>5.0 </a:t>
            </a:r>
            <a:r>
              <a:rPr lang="de-DE"/>
              <a:t>von 5 Sternen </a:t>
            </a:r>
            <a:r>
              <a:rPr lang="de-DE" b="1">
                <a:hlinkClick r:id="rId2"/>
              </a:rPr>
              <a:t>Chaos in Laos!</a:t>
            </a:r>
            <a:r>
              <a:rPr lang="de-DE"/>
              <a:t> </a:t>
            </a:r>
            <a:r>
              <a:rPr lang="de-DE">
                <a:solidFill>
                  <a:srgbClr val="FF0000"/>
                </a:solidFill>
              </a:rPr>
              <a:t>10. Oktober 2010</a:t>
            </a:r>
          </a:p>
          <a:p>
            <a:pPr marL="0" indent="0">
              <a:buNone/>
            </a:pPr>
            <a:r>
              <a:rPr lang="de-DE"/>
              <a:t>Von </a:t>
            </a:r>
            <a:r>
              <a:rPr lang="de-DE">
                <a:hlinkClick r:id="rId3"/>
              </a:rPr>
              <a:t>Thomas Knackstedt</a:t>
            </a:r>
            <a:endParaRPr lang="de-DE"/>
          </a:p>
          <a:p>
            <a:pPr marL="0" indent="0">
              <a:buNone/>
            </a:pPr>
            <a:endParaRPr lang="de-DE" smtClean="0"/>
          </a:p>
          <a:p>
            <a:pPr marL="0" indent="0">
              <a:buNone/>
            </a:pPr>
            <a:r>
              <a:rPr lang="de-DE" smtClean="0"/>
              <a:t>Format:Audio </a:t>
            </a:r>
            <a:r>
              <a:rPr lang="de-DE"/>
              <a:t>CD</a:t>
            </a:r>
          </a:p>
          <a:p>
            <a:pPr marL="0" indent="0">
              <a:buNone/>
            </a:pPr>
            <a:r>
              <a:rPr lang="de-DE"/>
              <a:t>Wer das Hörbuch -Dr.Siri und seine Toten-, geschrieben von Colin Cotterill und gelesen von Jan Josef Liefers, gehört hat, der wird sich den -Totentanz für Dr.Siri- ganz sicher nicht entgehen lassen. Zu perfekt war die Symbiose von Cotterills Roman und Liefers Stimme, als würde man es sich da erlauben, die Fortsetzung zu verpassen. Gleich vorweg: Meines Erachtens reicht -Totentanz für Dr.Siri- nicht ganz an -Dr.Siri und seine Toten- heran. Das liegt an einem Storybook, das nicht ganz so eigenartig schräg und liebevoll gestrickt wurde wie sein Vorgänger. Aber nichtsdestotrotz ist -Totentanz für Dr.Siri- ein hervorragendes Hörbuch, das maximal den Vergleich mit seinem eigenen Vorgänger scheuen muss, mehr aber ganz sicher nicht.</a:t>
            </a:r>
            <a:br>
              <a:rPr lang="de-DE"/>
            </a:br>
            <a:r>
              <a:rPr lang="de-DE"/>
              <a:t/>
            </a:r>
            <a:br>
              <a:rPr lang="de-DE"/>
            </a:br>
            <a:r>
              <a:rPr lang="de-DE" smtClean="0"/>
              <a:t>…</a:t>
            </a:r>
          </a:p>
          <a:p>
            <a:pPr marL="0" indent="0">
              <a:buNone/>
            </a:pPr>
            <a:r>
              <a:rPr lang="de-DE"/>
              <a:t/>
            </a:r>
            <a:br>
              <a:rPr lang="de-DE"/>
            </a:br>
            <a:r>
              <a:rPr lang="de-DE"/>
              <a:t>Die Figur des Dr.Siri ist ein Glücksgriff von Colin Cotterill. Der alte, schlitzohrige, clevere und intelligente Pathologe ist ein Charakter, der jeden Leser begeistert. Dazu kommen als Unterstützung die proppere Dui und der überaus seltsame Herr Güng dazu. Ein Kuriositätenkabinett allererster Güte. Wie Siri seine Fälle löst, dass erinnert fast schon an Sherlock Holmes, aber ob der mal in Laos war? In jedem Fall gibt es nur wenige Ermittler, die so unterhaltend einen Mord aufklären können.</a:t>
            </a:r>
            <a:br>
              <a:rPr lang="de-DE"/>
            </a:br>
            <a:r>
              <a:rPr lang="de-DE"/>
              <a:t/>
            </a:r>
            <a:br>
              <a:rPr lang="de-DE"/>
            </a:br>
            <a:r>
              <a:rPr lang="de-DE"/>
              <a:t>Jan Josef Liefers ist auf Cotterils Romanstoff geeicht. Er fabuliert, verstellt seine Stimme, hat immer den perfekten Tonfall auf Tasche und bringt die Geschichte ohne wenn und aber an den Mann/die Frau. Da merkt man, dass Liefers seine Karriere im Hörspielbereich begonnen hat.</a:t>
            </a:r>
            <a:br>
              <a:rPr lang="de-DE"/>
            </a:br>
            <a:r>
              <a:rPr lang="de-DE"/>
              <a:t/>
            </a:r>
            <a:br>
              <a:rPr lang="de-DE"/>
            </a:br>
            <a:r>
              <a:rPr lang="de-DE"/>
              <a:t>-Totentanz für Dr. Siri- ist ein gelungenes Hörbuch, dass alle Fans des Vorgängers sich vermutlich zulegen werden. Mag sein, dass die Geschichte nicht ganz so gut angelegt ist, wie der Vorgänger. Am Ende hat es jedoch immer noch für ein Hörbuch der Güteklasse 1A gereicht. Die gekürzte Fassung hat eine Spieldauer von 293 Minuten.</a:t>
            </a:r>
          </a:p>
          <a:p>
            <a:pPr marL="0" indent="0">
              <a:buNone/>
            </a:pPr>
            <a:endParaRPr lang="de-DE"/>
          </a:p>
        </p:txBody>
      </p:sp>
      <p:sp>
        <p:nvSpPr>
          <p:cNvPr id="4" name="Rechteck 3"/>
          <p:cNvSpPr/>
          <p:nvPr/>
        </p:nvSpPr>
        <p:spPr>
          <a:xfrm>
            <a:off x="1991544" y="6396336"/>
            <a:ext cx="8568952" cy="461665"/>
          </a:xfrm>
          <a:prstGeom prst="rect">
            <a:avLst/>
          </a:prstGeom>
        </p:spPr>
        <p:txBody>
          <a:bodyPr wrap="square">
            <a:spAutoFit/>
          </a:bodyPr>
          <a:lstStyle/>
          <a:p>
            <a:r>
              <a:rPr lang="de-DE" sz="1200"/>
              <a:t>http://www.amazon.de/gp/product/B004OVF0T2/ref=s9_simh_gw_p351_d14_i1?pf_rd_m=A3JWKAKR8XB7XF&amp;pf_rd_s=center-2&amp;pf_rd_r=18H473M5NNWV4VT8BVN5&amp;pf_rd_t=101&amp;pf_rd_p=463375173&amp;pf_rd_i=301128</a:t>
            </a:r>
          </a:p>
        </p:txBody>
      </p:sp>
      <p:sp>
        <p:nvSpPr>
          <p:cNvPr id="2" name="Textfeld 1"/>
          <p:cNvSpPr txBox="1"/>
          <p:nvPr/>
        </p:nvSpPr>
        <p:spPr>
          <a:xfrm>
            <a:off x="9264352" y="476672"/>
            <a:ext cx="698974" cy="369332"/>
          </a:xfrm>
          <a:prstGeom prst="rect">
            <a:avLst/>
          </a:prstGeom>
          <a:noFill/>
        </p:spPr>
        <p:txBody>
          <a:bodyPr wrap="none" rtlCol="0">
            <a:spAutoFit/>
          </a:bodyPr>
          <a:lstStyle/>
          <a:p>
            <a:r>
              <a:rPr lang="de-DE">
                <a:solidFill>
                  <a:srgbClr val="FF0000"/>
                </a:solidFill>
              </a:rPr>
              <a:t>Zeit </a:t>
            </a:r>
            <a:r>
              <a:rPr lang="de-DE"/>
              <a:t>t</a:t>
            </a:r>
            <a:r>
              <a:rPr lang="de-DE" baseline="-25000"/>
              <a:t>l</a:t>
            </a:r>
            <a:endParaRPr lang="de-DE">
              <a:solidFill>
                <a:srgbClr val="FF0000"/>
              </a:solidFill>
            </a:endParaRPr>
          </a:p>
        </p:txBody>
      </p:sp>
      <p:sp>
        <p:nvSpPr>
          <p:cNvPr id="5" name="Foliennummernplatzhalter 4"/>
          <p:cNvSpPr>
            <a:spLocks noGrp="1"/>
          </p:cNvSpPr>
          <p:nvPr>
            <p:ph type="sldNum" sz="quarter" idx="12"/>
          </p:nvPr>
        </p:nvSpPr>
        <p:spPr/>
        <p:txBody>
          <a:bodyPr/>
          <a:lstStyle/>
          <a:p>
            <a:fld id="{5914B6E0-F293-4DB7-91CD-CA99CA1EC231}" type="slidenum">
              <a:rPr lang="de-DE" smtClean="0"/>
              <a:t>23</a:t>
            </a:fld>
            <a:endParaRPr lang="de-DE"/>
          </a:p>
        </p:txBody>
      </p:sp>
    </p:spTree>
    <p:extLst>
      <p:ext uri="{BB962C8B-B14F-4D97-AF65-F5344CB8AC3E}">
        <p14:creationId xmlns:p14="http://schemas.microsoft.com/office/powerpoint/2010/main" val="4315779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Quintupel für </a:t>
            </a:r>
            <a:r>
              <a:rPr lang="de-DE" i="1" smtClean="0"/>
              <a:t>Chaos in Laos</a:t>
            </a:r>
            <a:endParaRPr lang="de-DE" i="1"/>
          </a:p>
        </p:txBody>
      </p:sp>
      <p:sp>
        <p:nvSpPr>
          <p:cNvPr id="3" name="Inhaltsplatzhalter 2"/>
          <p:cNvSpPr>
            <a:spLocks noGrp="1"/>
          </p:cNvSpPr>
          <p:nvPr>
            <p:ph idx="1"/>
          </p:nvPr>
        </p:nvSpPr>
        <p:spPr>
          <a:xfrm>
            <a:off x="947451" y="1407667"/>
            <a:ext cx="10620259" cy="4525963"/>
          </a:xfrm>
        </p:spPr>
        <p:txBody>
          <a:bodyPr>
            <a:noAutofit/>
          </a:bodyPr>
          <a:lstStyle/>
          <a:p>
            <a:pPr marL="0" indent="0">
              <a:buNone/>
            </a:pPr>
            <a:r>
              <a:rPr lang="de-DE" sz="1800" b="1" dirty="0"/>
              <a:t>(e</a:t>
            </a:r>
            <a:r>
              <a:rPr lang="de-DE" sz="1800" b="1" baseline="-25000" dirty="0"/>
              <a:t>i</a:t>
            </a:r>
            <a:r>
              <a:rPr lang="de-DE" sz="1800" b="1" dirty="0"/>
              <a:t>, </a:t>
            </a:r>
            <a:r>
              <a:rPr lang="de-DE" sz="1800" b="1" dirty="0" err="1"/>
              <a:t>a</a:t>
            </a:r>
            <a:r>
              <a:rPr lang="de-DE" sz="1800" b="1" baseline="-25000" dirty="0" err="1"/>
              <a:t>ij</a:t>
            </a:r>
            <a:r>
              <a:rPr lang="de-DE" sz="1800" b="1" dirty="0"/>
              <a:t>, </a:t>
            </a:r>
            <a:r>
              <a:rPr lang="de-DE" sz="1800" b="1" dirty="0" err="1"/>
              <a:t>s</a:t>
            </a:r>
            <a:r>
              <a:rPr lang="de-DE" sz="1800" b="1" baseline="-25000" dirty="0" err="1"/>
              <a:t>ijkl</a:t>
            </a:r>
            <a:r>
              <a:rPr lang="de-DE" sz="1800" b="1" dirty="0"/>
              <a:t>, </a:t>
            </a:r>
            <a:r>
              <a:rPr lang="de-DE" sz="1800" b="1" dirty="0" err="1"/>
              <a:t>h</a:t>
            </a:r>
            <a:r>
              <a:rPr lang="de-DE" sz="1800" b="1" baseline="-25000" dirty="0" err="1"/>
              <a:t>k</a:t>
            </a:r>
            <a:r>
              <a:rPr lang="de-DE" sz="1800" b="1" dirty="0"/>
              <a:t>, </a:t>
            </a:r>
            <a:r>
              <a:rPr lang="de-DE" sz="1800" b="1" dirty="0" err="1"/>
              <a:t>t</a:t>
            </a:r>
            <a:r>
              <a:rPr lang="de-DE" sz="1800" b="1" baseline="-25000" dirty="0" err="1"/>
              <a:t>l</a:t>
            </a:r>
            <a:r>
              <a:rPr lang="de-DE" sz="1800" b="1" dirty="0"/>
              <a:t>)</a:t>
            </a:r>
          </a:p>
          <a:p>
            <a:r>
              <a:rPr lang="de-DE" sz="1700" dirty="0"/>
              <a:t>(Hörbuch „Totentanz für </a:t>
            </a:r>
            <a:r>
              <a:rPr lang="de-DE" sz="1700" dirty="0" err="1"/>
              <a:t>Dr.Siri</a:t>
            </a:r>
            <a:r>
              <a:rPr lang="de-DE" sz="1700" dirty="0"/>
              <a:t>“, Roman, positiv, Thomas </a:t>
            </a:r>
            <a:r>
              <a:rPr lang="de-DE" sz="1700" dirty="0" err="1"/>
              <a:t>Knackstedt</a:t>
            </a:r>
            <a:r>
              <a:rPr lang="de-DE" sz="1700" dirty="0"/>
              <a:t>, 10. 10.2010) </a:t>
            </a:r>
          </a:p>
          <a:p>
            <a:r>
              <a:rPr lang="de-DE" sz="1700" dirty="0"/>
              <a:t>(Hörbuch „Totentanz für </a:t>
            </a:r>
            <a:r>
              <a:rPr lang="de-DE" sz="1700" dirty="0" err="1"/>
              <a:t>Dr.Siri</a:t>
            </a:r>
            <a:r>
              <a:rPr lang="de-DE" sz="1700" dirty="0"/>
              <a:t>“, </a:t>
            </a:r>
            <a:r>
              <a:rPr lang="de-DE" sz="1700" dirty="0" err="1"/>
              <a:t>Liefers</a:t>
            </a:r>
            <a:r>
              <a:rPr lang="de-DE" sz="1700" dirty="0"/>
              <a:t>, positiv, Thomas </a:t>
            </a:r>
            <a:r>
              <a:rPr lang="de-DE" sz="1700" dirty="0" err="1"/>
              <a:t>Knackstedt</a:t>
            </a:r>
            <a:r>
              <a:rPr lang="de-DE" sz="1700" dirty="0"/>
              <a:t>, 10. 10.2010) </a:t>
            </a:r>
          </a:p>
          <a:p>
            <a:r>
              <a:rPr lang="de-DE" sz="1700" dirty="0"/>
              <a:t>(Hörbuch „Totentanz für </a:t>
            </a:r>
            <a:r>
              <a:rPr lang="de-DE" sz="1700" dirty="0" err="1"/>
              <a:t>Dr.Siri</a:t>
            </a:r>
            <a:r>
              <a:rPr lang="de-DE" sz="1700" dirty="0"/>
              <a:t>“, Geschichte, negativ, Thomas </a:t>
            </a:r>
            <a:r>
              <a:rPr lang="de-DE" sz="1700" dirty="0" err="1"/>
              <a:t>Knackstedt</a:t>
            </a:r>
            <a:r>
              <a:rPr lang="de-DE" sz="1700" dirty="0"/>
              <a:t>, 10. 10.2010) </a:t>
            </a:r>
          </a:p>
          <a:p>
            <a:r>
              <a:rPr lang="de-DE" sz="1700" dirty="0"/>
              <a:t>(Hörbuch „Totentanz für </a:t>
            </a:r>
            <a:r>
              <a:rPr lang="de-DE" sz="1700" dirty="0" err="1"/>
              <a:t>Dr.Siri</a:t>
            </a:r>
            <a:r>
              <a:rPr lang="de-DE" sz="1700" dirty="0"/>
              <a:t>“, Figur Dr. Siri, positiv, Thomas </a:t>
            </a:r>
            <a:r>
              <a:rPr lang="de-DE" sz="1700" dirty="0" err="1"/>
              <a:t>Knackstedt</a:t>
            </a:r>
            <a:r>
              <a:rPr lang="de-DE" sz="1700" dirty="0"/>
              <a:t>, 10. 10.2010) </a:t>
            </a:r>
          </a:p>
          <a:p>
            <a:r>
              <a:rPr lang="de-DE" sz="1700" dirty="0"/>
              <a:t>(Hörbuch „Totentanz für </a:t>
            </a:r>
            <a:r>
              <a:rPr lang="de-DE" sz="1700" dirty="0" err="1"/>
              <a:t>Dr.Siri</a:t>
            </a:r>
            <a:r>
              <a:rPr lang="de-DE" sz="1700" dirty="0"/>
              <a:t>“, Autor </a:t>
            </a:r>
            <a:r>
              <a:rPr lang="de-DE" sz="1700" dirty="0" err="1"/>
              <a:t>Cotterill</a:t>
            </a:r>
            <a:r>
              <a:rPr lang="de-DE" sz="1700" dirty="0"/>
              <a:t>, neutral, Thomas </a:t>
            </a:r>
            <a:r>
              <a:rPr lang="de-DE" sz="1700" dirty="0" err="1"/>
              <a:t>Knackstedt</a:t>
            </a:r>
            <a:r>
              <a:rPr lang="de-DE" sz="1700" dirty="0"/>
              <a:t>, 10. 10.2010) </a:t>
            </a:r>
          </a:p>
          <a:p>
            <a:r>
              <a:rPr lang="de-DE" sz="1700" dirty="0"/>
              <a:t>(Hörbuch „Totentanz für </a:t>
            </a:r>
            <a:r>
              <a:rPr lang="de-DE" sz="1700" dirty="0" err="1"/>
              <a:t>Dr.Siri</a:t>
            </a:r>
            <a:r>
              <a:rPr lang="de-DE" sz="1700" dirty="0"/>
              <a:t>“, Leser, </a:t>
            </a:r>
            <a:r>
              <a:rPr lang="de-DE" sz="1700" dirty="0" err="1"/>
              <a:t>neutral,Thomas</a:t>
            </a:r>
            <a:r>
              <a:rPr lang="de-DE" sz="1700" dirty="0"/>
              <a:t> </a:t>
            </a:r>
            <a:r>
              <a:rPr lang="de-DE" sz="1700" dirty="0" err="1"/>
              <a:t>Knackstedt</a:t>
            </a:r>
            <a:r>
              <a:rPr lang="de-DE" sz="1700" dirty="0"/>
              <a:t>, 10. 10.2010) </a:t>
            </a:r>
          </a:p>
          <a:p>
            <a:r>
              <a:rPr lang="de-DE" sz="1700" dirty="0"/>
              <a:t>(Hörbuch „Totentanz für </a:t>
            </a:r>
            <a:r>
              <a:rPr lang="de-DE" sz="1700" dirty="0" err="1"/>
              <a:t>Dr.Siri</a:t>
            </a:r>
            <a:r>
              <a:rPr lang="de-DE" sz="1700" dirty="0"/>
              <a:t>“, Figur </a:t>
            </a:r>
            <a:r>
              <a:rPr lang="de-DE" sz="1700" dirty="0" err="1"/>
              <a:t>Dui</a:t>
            </a:r>
            <a:r>
              <a:rPr lang="de-DE" sz="1700" dirty="0"/>
              <a:t>, positiv, Thomas </a:t>
            </a:r>
            <a:r>
              <a:rPr lang="de-DE" sz="1700" dirty="0" err="1"/>
              <a:t>Knackstedt</a:t>
            </a:r>
            <a:r>
              <a:rPr lang="de-DE" sz="1700" dirty="0"/>
              <a:t>, 10. 10.2010) </a:t>
            </a:r>
          </a:p>
          <a:p>
            <a:r>
              <a:rPr lang="de-DE" sz="1700" dirty="0"/>
              <a:t>(Hörbuch „Totentanz für </a:t>
            </a:r>
            <a:r>
              <a:rPr lang="de-DE" sz="1700" dirty="0" err="1"/>
              <a:t>Dr.Siri</a:t>
            </a:r>
            <a:r>
              <a:rPr lang="de-DE" sz="1700" dirty="0"/>
              <a:t>“, Figur </a:t>
            </a:r>
            <a:r>
              <a:rPr lang="de-DE" sz="1700" dirty="0" err="1"/>
              <a:t>Güng</a:t>
            </a:r>
            <a:r>
              <a:rPr lang="de-DE" sz="1700" dirty="0"/>
              <a:t>, positiv, Thomas </a:t>
            </a:r>
            <a:r>
              <a:rPr lang="de-DE" sz="1700" dirty="0" err="1"/>
              <a:t>Knackstedt</a:t>
            </a:r>
            <a:r>
              <a:rPr lang="de-DE" sz="1700" dirty="0"/>
              <a:t>, 10. 10.2010) </a:t>
            </a:r>
          </a:p>
          <a:p>
            <a:r>
              <a:rPr lang="de-DE" sz="1700" dirty="0"/>
              <a:t>(Hörbuch „Totentanz für </a:t>
            </a:r>
            <a:r>
              <a:rPr lang="de-DE" sz="1700" dirty="0" err="1"/>
              <a:t>Dr.Siri</a:t>
            </a:r>
            <a:r>
              <a:rPr lang="de-DE" sz="1700" dirty="0"/>
              <a:t>“, Mord, neutral, Thomas </a:t>
            </a:r>
            <a:r>
              <a:rPr lang="de-DE" sz="1700" dirty="0" err="1"/>
              <a:t>Knackstedt</a:t>
            </a:r>
            <a:r>
              <a:rPr lang="de-DE" sz="1700" dirty="0"/>
              <a:t>, 10. 10.2010) </a:t>
            </a:r>
          </a:p>
          <a:p>
            <a:r>
              <a:rPr lang="de-DE" sz="1700" dirty="0"/>
              <a:t>(Hörbuch „Totentanz für </a:t>
            </a:r>
            <a:r>
              <a:rPr lang="de-DE" sz="1700" dirty="0" err="1"/>
              <a:t>Dr.Siri</a:t>
            </a:r>
            <a:r>
              <a:rPr lang="de-DE" sz="1700" dirty="0"/>
              <a:t>“, Stimme von </a:t>
            </a:r>
            <a:r>
              <a:rPr lang="de-DE" sz="1700" dirty="0" err="1"/>
              <a:t>Liefers</a:t>
            </a:r>
            <a:r>
              <a:rPr lang="de-DE" sz="1700" dirty="0"/>
              <a:t>, positiv, Thomas </a:t>
            </a:r>
            <a:r>
              <a:rPr lang="de-DE" sz="1700" dirty="0" err="1"/>
              <a:t>Knackstedt</a:t>
            </a:r>
            <a:r>
              <a:rPr lang="de-DE" sz="1700" dirty="0"/>
              <a:t>, 10. 10.2010) </a:t>
            </a:r>
          </a:p>
          <a:p>
            <a:r>
              <a:rPr lang="de-DE" sz="1700" dirty="0"/>
              <a:t>(Hörbuch „Totentanz für </a:t>
            </a:r>
            <a:r>
              <a:rPr lang="de-DE" sz="1700" dirty="0" err="1"/>
              <a:t>Dr.Siri</a:t>
            </a:r>
            <a:r>
              <a:rPr lang="de-DE" sz="1700" dirty="0"/>
              <a:t>“, Tonfall von </a:t>
            </a:r>
            <a:r>
              <a:rPr lang="de-DE" sz="1700" dirty="0" err="1"/>
              <a:t>Liefers</a:t>
            </a:r>
            <a:r>
              <a:rPr lang="de-DE" sz="1700" dirty="0"/>
              <a:t>, positiv, Thomas </a:t>
            </a:r>
            <a:r>
              <a:rPr lang="de-DE" sz="1700" dirty="0" err="1"/>
              <a:t>Knackstedt</a:t>
            </a:r>
            <a:r>
              <a:rPr lang="de-DE" sz="1700" dirty="0"/>
              <a:t>, 10. 10.2010) </a:t>
            </a:r>
          </a:p>
          <a:p>
            <a:r>
              <a:rPr lang="de-DE" sz="1700" dirty="0"/>
              <a:t>(Hörbuch „Totentanz für </a:t>
            </a:r>
            <a:r>
              <a:rPr lang="de-DE" sz="1700" dirty="0" err="1"/>
              <a:t>Dr.Siri</a:t>
            </a:r>
            <a:r>
              <a:rPr lang="de-DE" sz="1700" dirty="0"/>
              <a:t>“, Vorgänger, positiv, Thomas </a:t>
            </a:r>
            <a:r>
              <a:rPr lang="de-DE" sz="1700" dirty="0" err="1"/>
              <a:t>Knackstedt</a:t>
            </a:r>
            <a:r>
              <a:rPr lang="de-DE" sz="1700" dirty="0"/>
              <a:t>, 10. 10.2010) </a:t>
            </a:r>
          </a:p>
          <a:p>
            <a:r>
              <a:rPr lang="de-DE" sz="1700" dirty="0"/>
              <a:t>(Hörbuch „Totentanz für </a:t>
            </a:r>
            <a:r>
              <a:rPr lang="de-DE" sz="1700" dirty="0" err="1"/>
              <a:t>Dr.Siri</a:t>
            </a:r>
            <a:r>
              <a:rPr lang="de-DE" sz="1700" dirty="0"/>
              <a:t>“, Güteklasse, positiv, Thomas </a:t>
            </a:r>
            <a:r>
              <a:rPr lang="de-DE" sz="1700" dirty="0" err="1"/>
              <a:t>Knackstedt</a:t>
            </a:r>
            <a:r>
              <a:rPr lang="de-DE" sz="1700" dirty="0"/>
              <a:t>, 10. 10.2010) </a:t>
            </a:r>
          </a:p>
          <a:p>
            <a:endParaRPr lang="de-DE" sz="1700" dirty="0"/>
          </a:p>
        </p:txBody>
      </p:sp>
      <p:sp>
        <p:nvSpPr>
          <p:cNvPr id="4" name="Foliennummernplatzhalter 3"/>
          <p:cNvSpPr>
            <a:spLocks noGrp="1"/>
          </p:cNvSpPr>
          <p:nvPr>
            <p:ph type="sldNum" sz="quarter" idx="12"/>
          </p:nvPr>
        </p:nvSpPr>
        <p:spPr/>
        <p:txBody>
          <a:bodyPr/>
          <a:lstStyle/>
          <a:p>
            <a:fld id="{5914B6E0-F293-4DB7-91CD-CA99CA1EC231}" type="slidenum">
              <a:rPr lang="de-DE" smtClean="0"/>
              <a:t>24</a:t>
            </a:fld>
            <a:endParaRPr lang="de-DE"/>
          </a:p>
        </p:txBody>
      </p:sp>
    </p:spTree>
    <p:extLst>
      <p:ext uri="{BB962C8B-B14F-4D97-AF65-F5344CB8AC3E}">
        <p14:creationId xmlns:p14="http://schemas.microsoft.com/office/powerpoint/2010/main" val="840801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 und </a:t>
            </a:r>
            <a:r>
              <a:rPr lang="en-US" dirty="0" err="1" smtClean="0"/>
              <a:t>jetzt</a:t>
            </a:r>
            <a:r>
              <a:rPr lang="en-US" dirty="0" smtClean="0"/>
              <a:t> </a:t>
            </a:r>
            <a:r>
              <a:rPr lang="en-US" dirty="0" err="1" smtClean="0"/>
              <a:t>Sie</a:t>
            </a:r>
            <a:r>
              <a:rPr lang="en-US" dirty="0" smtClean="0"/>
              <a:t>:</a:t>
            </a:r>
            <a:endParaRPr lang="en-US" dirty="0"/>
          </a:p>
        </p:txBody>
      </p:sp>
      <p:sp>
        <p:nvSpPr>
          <p:cNvPr id="3" name="Inhaltsplatzhalter 2"/>
          <p:cNvSpPr>
            <a:spLocks noGrp="1"/>
          </p:cNvSpPr>
          <p:nvPr>
            <p:ph idx="1"/>
          </p:nvPr>
        </p:nvSpPr>
        <p:spPr>
          <a:xfrm>
            <a:off x="1919536" y="1340769"/>
            <a:ext cx="8229600" cy="4525963"/>
          </a:xfrm>
        </p:spPr>
        <p:txBody>
          <a:bodyPr>
            <a:noAutofit/>
          </a:bodyPr>
          <a:lstStyle/>
          <a:p>
            <a:pPr marL="0" indent="0">
              <a:buNone/>
            </a:pPr>
            <a:r>
              <a:rPr lang="de-DE" sz="1100" b="1" dirty="0"/>
              <a:t>Ein Krimi, der Lust auf mehr macht!</a:t>
            </a:r>
            <a:r>
              <a:rPr lang="de-DE" sz="1100" dirty="0"/>
              <a:t>, 3. Mai 2007 </a:t>
            </a:r>
          </a:p>
          <a:p>
            <a:pPr marL="0" indent="0">
              <a:buNone/>
            </a:pPr>
            <a:r>
              <a:rPr lang="de-DE" sz="1100" dirty="0"/>
              <a:t>Von  </a:t>
            </a:r>
            <a:r>
              <a:rPr lang="de-DE" sz="1100" b="1" dirty="0">
                <a:hlinkClick r:id="rId2"/>
              </a:rPr>
              <a:t>Walter-Jörg Langbein</a:t>
            </a:r>
            <a:endParaRPr lang="de-DE" sz="1100" dirty="0"/>
          </a:p>
          <a:p>
            <a:pPr marL="0" indent="0">
              <a:buNone/>
            </a:pPr>
            <a:r>
              <a:rPr lang="de-DE" sz="1100" b="1" dirty="0"/>
              <a:t>Rezension bezieht sich auf: Zu bunt für Grappa (Taschenbuch)</a:t>
            </a:r>
            <a:r>
              <a:rPr lang="de-DE" sz="1100" dirty="0"/>
              <a:t> </a:t>
            </a:r>
          </a:p>
          <a:p>
            <a:pPr marL="0" indent="0">
              <a:buNone/>
            </a:pPr>
            <a:endParaRPr lang="de-DE" sz="1100" dirty="0"/>
          </a:p>
          <a:p>
            <a:pPr marL="0" indent="0">
              <a:buNone/>
            </a:pPr>
            <a:r>
              <a:rPr lang="de-DE" sz="1100" dirty="0"/>
              <a:t>In ihrem Roman "Zu Bunt für Grappa" entführt uns die Königin des Krimis in die Provence. Dort hofft sie das Rätsel um die Ermordung eines Antiquitätenhändlers und seiner Lebensgefährtin lösen zu können. Was hat es mit dem geheimnisvollen Gemälde "Bauern im Melonenfeld" auf sich? Handelt es sich um ein bislang unbekanntes Werk van Goghs?</a:t>
            </a:r>
            <a:br>
              <a:rPr lang="de-DE" sz="1100" dirty="0"/>
            </a:br>
            <a:r>
              <a:rPr lang="de-DE" sz="1100" dirty="0"/>
              <a:t/>
            </a:r>
            <a:br>
              <a:rPr lang="de-DE" sz="1100" dirty="0"/>
            </a:br>
            <a:r>
              <a:rPr lang="de-DE" sz="1100" dirty="0"/>
              <a:t>In Bierstadt beginnt die Handlung des spannenden Romans... in der Provence wartet die Lösung. Die findige Journalistin folgt der Stimme ihrer Hormone... Aber verdient der Auserwählte ihre Liebe? Hat er mit der Bluttat zu tun? Ist er der Mörder? Auch "Zu bunt für Grappa" ist wieder ein gelungener Bestseller aus der Feder von Gabriella </a:t>
            </a:r>
            <a:r>
              <a:rPr lang="de-DE" sz="1100" dirty="0" err="1"/>
              <a:t>Wollenhaupt</a:t>
            </a:r>
            <a:r>
              <a:rPr lang="de-DE" sz="1100" dirty="0"/>
              <a:t>. Es muss wahrlich nicht immer Kaviar sein, die köstliche Küche der Provence weiß auch Edles zu bieten. Und Gabriella </a:t>
            </a:r>
            <a:r>
              <a:rPr lang="de-DE" sz="1100" dirty="0" err="1"/>
              <a:t>Wollenhaupt</a:t>
            </a:r>
            <a:r>
              <a:rPr lang="de-DE" sz="1100" dirty="0"/>
              <a:t> weiß wieder zu verzaubern. So wundert es nicht, dass auch "Zu bunt für </a:t>
            </a:r>
            <a:r>
              <a:rPr lang="de-DE" sz="1100" dirty="0" err="1"/>
              <a:t>Grappe</a:t>
            </a:r>
            <a:r>
              <a:rPr lang="de-DE" sz="1100" dirty="0"/>
              <a:t>" immer wieder neu aufgelegt wurde.</a:t>
            </a:r>
            <a:br>
              <a:rPr lang="de-DE" sz="1100" dirty="0"/>
            </a:br>
            <a:r>
              <a:rPr lang="de-DE" sz="1100" dirty="0"/>
              <a:t/>
            </a:r>
            <a:br>
              <a:rPr lang="de-DE" sz="1100" dirty="0"/>
            </a:br>
            <a:r>
              <a:rPr lang="de-DE" sz="1100" dirty="0"/>
              <a:t>Sie schildert ihre Heldin als Frau aus Fleisch und Blut, als journalistische Detektivin, die sich auch manchmal irrt... und doch immer "ihren" Mörder ausfindig macht. Lesend fiebert man mit Maria Grappa, folgt ihr auf der Suche nach dem Killer. Alte Bekannte aus ihrem früheren Leben tauchen auf... Sind sie suspekt? Ist Maria Grappa in Gefahr?</a:t>
            </a:r>
            <a:br>
              <a:rPr lang="de-DE" sz="1100" dirty="0"/>
            </a:br>
            <a:r>
              <a:rPr lang="de-DE" sz="1100" dirty="0"/>
              <a:t/>
            </a:r>
            <a:br>
              <a:rPr lang="de-DE" sz="1100" dirty="0"/>
            </a:br>
            <a:r>
              <a:rPr lang="de-DE" sz="1100" dirty="0"/>
              <a:t>Gabriella </a:t>
            </a:r>
            <a:r>
              <a:rPr lang="de-DE" sz="1100" dirty="0" err="1"/>
              <a:t>Wollenhaupt</a:t>
            </a:r>
            <a:r>
              <a:rPr lang="de-DE" sz="1100" dirty="0"/>
              <a:t> hat ein einfaches Konzept: 1.) Eine gute Krimi-Story blitzsauber schreiben, so dass der Leser einfach weiterlesen muss. 2.) Gute Unterhaltung in sprachlich ansprechender Form bieten. 3.) Ein gutes Konzept bis zum Schluss klar durchhalten, dabei überraschende Wendungen einbauen. 4.) Wirkliches Interessen an der Heldin und den Mitspielern" wecken. 5.) Anspruchsvoll und unterhaltsam zugleich sein... also echtes Lesevergnügen bieten!</a:t>
            </a:r>
            <a:br>
              <a:rPr lang="de-DE" sz="1100" dirty="0"/>
            </a:br>
            <a:r>
              <a:rPr lang="de-DE" sz="1100" dirty="0"/>
              <a:t/>
            </a:r>
            <a:br>
              <a:rPr lang="de-DE" sz="1100" dirty="0"/>
            </a:br>
            <a:r>
              <a:rPr lang="de-DE" sz="1100" dirty="0"/>
              <a:t>So "einfach" ist es also, einen guten Krimi zu schreiben... leider gelingt dies aber nur wenigen Autorinnen und Autoren so wie Gabriella </a:t>
            </a:r>
            <a:r>
              <a:rPr lang="de-DE" sz="1100" dirty="0" err="1"/>
              <a:t>Wollenhaupt</a:t>
            </a:r>
            <a:r>
              <a:rPr lang="de-DE" sz="1100" dirty="0"/>
              <a:t>. Ein anderer Rezensent meint, "Zu bunt für Grappa" nur einen Stern geben zu können. Seine "Besprechung" kann ich aber nicht besonders ernst nehmen. Wer eine Buchbesprechung fabriziert, sollte zumindest den Namen der Autorin richtig schreiben. Die Autorin der Grappa-Reihe heißt Gabriella </a:t>
            </a:r>
            <a:r>
              <a:rPr lang="de-DE" sz="1100" dirty="0" err="1"/>
              <a:t>Wollenhaupt</a:t>
            </a:r>
            <a:r>
              <a:rPr lang="de-DE" sz="1100" dirty="0"/>
              <a:t> und nicht  Gabriele </a:t>
            </a:r>
            <a:r>
              <a:rPr lang="de-DE" sz="1100" dirty="0" err="1"/>
              <a:t>Wollenhaupt</a:t>
            </a:r>
            <a:r>
              <a:rPr lang="de-DE" sz="1100" dirty="0"/>
              <a:t>.</a:t>
            </a:r>
            <a:br>
              <a:rPr lang="de-DE" sz="1100" dirty="0"/>
            </a:br>
            <a:r>
              <a:rPr lang="de-DE" sz="1100" dirty="0"/>
              <a:t/>
            </a:r>
            <a:br>
              <a:rPr lang="de-DE" sz="1100" dirty="0"/>
            </a:br>
            <a:r>
              <a:rPr lang="de-DE" sz="1100" dirty="0"/>
              <a:t>Warnung: Wer zwei, drei "Grappas" liest, kann leicht "süchtig" nach mehr werden. Aber keine Angst: außer guter Unterhaltung gibt es keinerlei negative Nebenwirkungen....</a:t>
            </a:r>
          </a:p>
        </p:txBody>
      </p:sp>
      <p:sp>
        <p:nvSpPr>
          <p:cNvPr id="4" name="Foliennummernplatzhalter 3"/>
          <p:cNvSpPr>
            <a:spLocks noGrp="1"/>
          </p:cNvSpPr>
          <p:nvPr>
            <p:ph type="sldNum" sz="quarter" idx="12"/>
          </p:nvPr>
        </p:nvSpPr>
        <p:spPr/>
        <p:txBody>
          <a:bodyPr/>
          <a:lstStyle/>
          <a:p>
            <a:fld id="{5914B6E0-F293-4DB7-91CD-CA99CA1EC231}" type="slidenum">
              <a:rPr lang="de-DE" smtClean="0"/>
              <a:t>25</a:t>
            </a:fld>
            <a:endParaRPr lang="de-DE"/>
          </a:p>
        </p:txBody>
      </p:sp>
    </p:spTree>
    <p:extLst>
      <p:ext uri="{BB962C8B-B14F-4D97-AF65-F5344CB8AC3E}">
        <p14:creationId xmlns:p14="http://schemas.microsoft.com/office/powerpoint/2010/main" val="2060144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 und </a:t>
            </a:r>
            <a:r>
              <a:rPr lang="en-US" dirty="0" err="1"/>
              <a:t>jetzt</a:t>
            </a:r>
            <a:r>
              <a:rPr lang="en-US" dirty="0"/>
              <a:t> </a:t>
            </a:r>
            <a:r>
              <a:rPr lang="en-US" dirty="0" err="1"/>
              <a:t>Sie</a:t>
            </a:r>
            <a:r>
              <a:rPr lang="en-US" dirty="0"/>
              <a:t>:</a:t>
            </a:r>
          </a:p>
        </p:txBody>
      </p:sp>
      <p:sp>
        <p:nvSpPr>
          <p:cNvPr id="3" name="Inhaltsplatzhalter 2"/>
          <p:cNvSpPr>
            <a:spLocks noGrp="1"/>
          </p:cNvSpPr>
          <p:nvPr>
            <p:ph idx="1"/>
          </p:nvPr>
        </p:nvSpPr>
        <p:spPr/>
        <p:txBody>
          <a:bodyPr>
            <a:normAutofit fontScale="92500" lnSpcReduction="20000"/>
          </a:bodyPr>
          <a:lstStyle/>
          <a:p>
            <a:pPr marL="0" indent="0">
              <a:buNone/>
            </a:pPr>
            <a:r>
              <a:rPr lang="de-DE" b="1" dirty="0"/>
              <a:t>Horrende Story mit zweifelhafter Moral</a:t>
            </a:r>
          </a:p>
          <a:p>
            <a:pPr marL="0" indent="0">
              <a:buNone/>
            </a:pPr>
            <a:r>
              <a:rPr lang="de-DE" i="1" dirty="0" smtClean="0"/>
              <a:t>Von Ein Kunde am </a:t>
            </a:r>
            <a:r>
              <a:rPr lang="de-DE" i="1" dirty="0"/>
              <a:t>3. August 1999</a:t>
            </a:r>
          </a:p>
          <a:p>
            <a:pPr marL="0" indent="0">
              <a:buNone/>
            </a:pPr>
            <a:endParaRPr lang="de-DE" dirty="0" smtClean="0"/>
          </a:p>
          <a:p>
            <a:pPr marL="0" indent="0">
              <a:buNone/>
            </a:pPr>
            <a:r>
              <a:rPr lang="de-DE" dirty="0" smtClean="0"/>
              <a:t>Dieser </a:t>
            </a:r>
            <a:r>
              <a:rPr lang="de-DE" dirty="0"/>
              <a:t>letzte Grappa-Krimi erscheint nur noch als Abklatsch vorheriger Geschichten. Wieder verdreht ein angejahrter Schurke unserer Heldin mit dem dürftigen Durchblick den Kopf derart, dass man sich als Leser ganze Passagen peinlich berührt schenken möchte. Mehr als zuvor verkommen die handelnden Personen schon nach kurzen beschreibenden Worten zu Stereotypen, die nur noch die Frage offen lassen, wann denn endlich (das wie scheint eh vorhersehbar) der Täter überführt wird. Liebe Gabriele </a:t>
            </a:r>
            <a:r>
              <a:rPr lang="de-DE" dirty="0" err="1"/>
              <a:t>Wollenhaupt</a:t>
            </a:r>
            <a:r>
              <a:rPr lang="de-DE" dirty="0"/>
              <a:t>, bitte nicht zu einem Krimi mit </a:t>
            </a:r>
            <a:r>
              <a:rPr lang="de-DE" dirty="0" err="1"/>
              <a:t>heisser</a:t>
            </a:r>
            <a:r>
              <a:rPr lang="de-DE" dirty="0"/>
              <a:t> Nadel drängen lassen, lieber ein paar Monate länger drüber nachdenken. Der an sich spannenden Grappa-Reihe täte es gut!</a:t>
            </a:r>
          </a:p>
          <a:p>
            <a:pPr marL="0" indent="0">
              <a:buNone/>
            </a:pPr>
            <a:endParaRPr lang="en-US" dirty="0"/>
          </a:p>
        </p:txBody>
      </p:sp>
      <p:sp>
        <p:nvSpPr>
          <p:cNvPr id="4" name="Foliennummernplatzhalter 3"/>
          <p:cNvSpPr>
            <a:spLocks noGrp="1"/>
          </p:cNvSpPr>
          <p:nvPr>
            <p:ph type="sldNum" sz="quarter" idx="12"/>
          </p:nvPr>
        </p:nvSpPr>
        <p:spPr/>
        <p:txBody>
          <a:bodyPr/>
          <a:lstStyle/>
          <a:p>
            <a:fld id="{5914B6E0-F293-4DB7-91CD-CA99CA1EC231}" type="slidenum">
              <a:rPr lang="de-DE" smtClean="0"/>
              <a:t>26</a:t>
            </a:fld>
            <a:endParaRPr lang="de-DE"/>
          </a:p>
        </p:txBody>
      </p:sp>
    </p:spTree>
    <p:extLst>
      <p:ext uri="{BB962C8B-B14F-4D97-AF65-F5344CB8AC3E}">
        <p14:creationId xmlns:p14="http://schemas.microsoft.com/office/powerpoint/2010/main" val="3103775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smtClean="0"/>
              <a:t>Subjektivität und Meinungsäußerungen</a:t>
            </a:r>
            <a:endParaRPr lang="de-DE"/>
          </a:p>
        </p:txBody>
      </p:sp>
      <p:sp>
        <p:nvSpPr>
          <p:cNvPr id="5" name="Inhaltsplatzhalter 4"/>
          <p:cNvSpPr>
            <a:spLocks noGrp="1"/>
          </p:cNvSpPr>
          <p:nvPr>
            <p:ph idx="1"/>
          </p:nvPr>
        </p:nvSpPr>
        <p:spPr/>
        <p:txBody>
          <a:bodyPr/>
          <a:lstStyle/>
          <a:p>
            <a:r>
              <a:rPr lang="de-DE" smtClean="0"/>
              <a:t>Eine subjektive Aussage ist keine Meinungsäußerung</a:t>
            </a:r>
          </a:p>
          <a:p>
            <a:pPr lvl="1"/>
            <a:r>
              <a:rPr lang="de-DE" i="1" smtClean="0"/>
              <a:t>Ich dachte, sie kommt heute Abend nicht</a:t>
            </a:r>
            <a:r>
              <a:rPr lang="de-DE" smtClean="0"/>
              <a:t>.</a:t>
            </a:r>
          </a:p>
          <a:p>
            <a:r>
              <a:rPr lang="de-DE" smtClean="0"/>
              <a:t>Eine Äußerung von Emotionen ist nicht immer eine Meinungsäußerung	</a:t>
            </a:r>
          </a:p>
          <a:p>
            <a:pPr lvl="1"/>
            <a:r>
              <a:rPr lang="de-DE" i="1" smtClean="0"/>
              <a:t>Ich bin so traurig, dass ich den Film verpasst habe!</a:t>
            </a:r>
          </a:p>
          <a:p>
            <a:endParaRPr lang="de-DE"/>
          </a:p>
        </p:txBody>
      </p:sp>
      <p:sp>
        <p:nvSpPr>
          <p:cNvPr id="2" name="Foliennummernplatzhalter 1"/>
          <p:cNvSpPr>
            <a:spLocks noGrp="1"/>
          </p:cNvSpPr>
          <p:nvPr>
            <p:ph type="sldNum" sz="quarter" idx="12"/>
          </p:nvPr>
        </p:nvSpPr>
        <p:spPr/>
        <p:txBody>
          <a:bodyPr/>
          <a:lstStyle/>
          <a:p>
            <a:fld id="{5914B6E0-F293-4DB7-91CD-CA99CA1EC231}" type="slidenum">
              <a:rPr lang="de-DE" smtClean="0"/>
              <a:t>27</a:t>
            </a:fld>
            <a:endParaRPr lang="de-DE"/>
          </a:p>
        </p:txBody>
      </p:sp>
    </p:spTree>
    <p:extLst>
      <p:ext uri="{BB962C8B-B14F-4D97-AF65-F5344CB8AC3E}">
        <p14:creationId xmlns:p14="http://schemas.microsoft.com/office/powerpoint/2010/main" val="595771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US" noProof="0" dirty="0" err="1" smtClean="0"/>
              <a:t>Anwendungen</a:t>
            </a:r>
            <a:r>
              <a:rPr lang="en-US" noProof="0" dirty="0" smtClean="0"/>
              <a:t> </a:t>
            </a:r>
            <a:r>
              <a:rPr lang="en-US" noProof="0" dirty="0" err="1" smtClean="0"/>
              <a:t>für</a:t>
            </a:r>
            <a:r>
              <a:rPr lang="en-US" noProof="0" dirty="0" smtClean="0"/>
              <a:t> Sentiment Retrieval</a:t>
            </a:r>
            <a:endParaRPr lang="en-US" noProof="0" dirty="0"/>
          </a:p>
        </p:txBody>
      </p:sp>
      <p:sp>
        <p:nvSpPr>
          <p:cNvPr id="5" name="Inhaltsplatzhalter 4"/>
          <p:cNvSpPr>
            <a:spLocks noGrp="1"/>
          </p:cNvSpPr>
          <p:nvPr>
            <p:ph idx="1"/>
          </p:nvPr>
        </p:nvSpPr>
        <p:spPr/>
        <p:txBody>
          <a:bodyPr/>
          <a:lstStyle/>
          <a:p>
            <a:r>
              <a:rPr lang="en-US" noProof="0" dirty="0" err="1" smtClean="0"/>
              <a:t>Themen</a:t>
            </a:r>
            <a:r>
              <a:rPr lang="en-US" noProof="0" dirty="0" smtClean="0"/>
              <a:t> </a:t>
            </a:r>
            <a:r>
              <a:rPr lang="en-US" noProof="0" dirty="0" err="1" smtClean="0"/>
              <a:t>entdecken</a:t>
            </a:r>
            <a:r>
              <a:rPr lang="en-US" noProof="0" dirty="0" smtClean="0"/>
              <a:t>, die </a:t>
            </a:r>
            <a:r>
              <a:rPr lang="en-US" noProof="0" dirty="0" err="1" smtClean="0"/>
              <a:t>intensiv</a:t>
            </a:r>
            <a:r>
              <a:rPr lang="en-US" noProof="0" dirty="0" smtClean="0"/>
              <a:t> </a:t>
            </a:r>
            <a:r>
              <a:rPr lang="en-US" noProof="0" dirty="0" err="1" smtClean="0"/>
              <a:t>diskutiert</a:t>
            </a:r>
            <a:r>
              <a:rPr lang="en-US" noProof="0" dirty="0" smtClean="0"/>
              <a:t> </a:t>
            </a:r>
            <a:r>
              <a:rPr lang="en-US" noProof="0" dirty="0" err="1" smtClean="0"/>
              <a:t>werden</a:t>
            </a:r>
            <a:endParaRPr lang="en-US" noProof="0" dirty="0" smtClean="0"/>
          </a:p>
          <a:p>
            <a:r>
              <a:rPr lang="en-US" noProof="0" dirty="0" smtClean="0"/>
              <a:t>Extreme </a:t>
            </a:r>
            <a:r>
              <a:rPr lang="en-US" noProof="0" dirty="0" err="1" smtClean="0"/>
              <a:t>Meinungsä</a:t>
            </a:r>
            <a:r>
              <a:rPr lang="en-US" dirty="0" err="1" smtClean="0"/>
              <a:t>ußerungen</a:t>
            </a:r>
            <a:r>
              <a:rPr lang="en-US" dirty="0" smtClean="0"/>
              <a:t> in </a:t>
            </a:r>
            <a:r>
              <a:rPr lang="en-US" dirty="0" err="1" smtClean="0"/>
              <a:t>Foren</a:t>
            </a:r>
            <a:r>
              <a:rPr lang="en-US" dirty="0" smtClean="0"/>
              <a:t> </a:t>
            </a:r>
            <a:r>
              <a:rPr lang="en-US" dirty="0" err="1" smtClean="0"/>
              <a:t>oder</a:t>
            </a:r>
            <a:r>
              <a:rPr lang="en-US" dirty="0" smtClean="0"/>
              <a:t> </a:t>
            </a:r>
            <a:r>
              <a:rPr lang="en-US" dirty="0" err="1" smtClean="0"/>
              <a:t>bei</a:t>
            </a:r>
            <a:r>
              <a:rPr lang="en-US" dirty="0" smtClean="0"/>
              <a:t> Wikipedia </a:t>
            </a:r>
            <a:r>
              <a:rPr lang="en-US" dirty="0" err="1" smtClean="0"/>
              <a:t>finden</a:t>
            </a:r>
            <a:r>
              <a:rPr lang="en-US" dirty="0" smtClean="0"/>
              <a:t> und </a:t>
            </a:r>
            <a:r>
              <a:rPr lang="en-US" dirty="0" err="1" smtClean="0"/>
              <a:t>löschen</a:t>
            </a:r>
            <a:r>
              <a:rPr lang="en-US" dirty="0" smtClean="0"/>
              <a:t> (</a:t>
            </a:r>
            <a:r>
              <a:rPr lang="en-US" dirty="0" err="1" smtClean="0"/>
              <a:t>Politik</a:t>
            </a:r>
            <a:r>
              <a:rPr lang="en-US" dirty="0" smtClean="0"/>
              <a:t> der </a:t>
            </a:r>
            <a:r>
              <a:rPr lang="en-US" dirty="0" err="1" smtClean="0"/>
              <a:t>Neutralität</a:t>
            </a:r>
            <a:r>
              <a:rPr lang="en-US" dirty="0" smtClean="0"/>
              <a:t>)</a:t>
            </a:r>
            <a:endParaRPr lang="en-US" noProof="0" dirty="0" smtClean="0"/>
          </a:p>
          <a:p>
            <a:endParaRPr lang="en-US" noProof="0" dirty="0" smtClean="0"/>
          </a:p>
          <a:p>
            <a:endParaRPr lang="en-US" noProof="0" dirty="0"/>
          </a:p>
        </p:txBody>
      </p:sp>
      <p:sp>
        <p:nvSpPr>
          <p:cNvPr id="3" name="Foliennummernplatzhalter 2"/>
          <p:cNvSpPr>
            <a:spLocks noGrp="1"/>
          </p:cNvSpPr>
          <p:nvPr>
            <p:ph type="sldNum" sz="quarter" idx="12"/>
          </p:nvPr>
        </p:nvSpPr>
        <p:spPr/>
        <p:txBody>
          <a:bodyPr/>
          <a:lstStyle/>
          <a:p>
            <a:fld id="{5914B6E0-F293-4DB7-91CD-CA99CA1EC231}" type="slidenum">
              <a:rPr lang="de-DE" smtClean="0"/>
              <a:t>28</a:t>
            </a:fld>
            <a:endParaRPr lang="de-DE"/>
          </a:p>
        </p:txBody>
      </p:sp>
    </p:spTree>
    <p:extLst>
      <p:ext uri="{BB962C8B-B14F-4D97-AF65-F5344CB8AC3E}">
        <p14:creationId xmlns:p14="http://schemas.microsoft.com/office/powerpoint/2010/main" val="614602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5914B6E0-F293-4DB7-91CD-CA99CA1EC231}" type="slidenum">
              <a:rPr lang="de-DE" smtClean="0"/>
              <a:t>29</a:t>
            </a:fld>
            <a:endParaRPr lang="de-DE"/>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244" t="3689" r="17625" b="4508"/>
          <a:stretch/>
        </p:blipFill>
        <p:spPr bwMode="auto">
          <a:xfrm>
            <a:off x="1847529" y="576"/>
            <a:ext cx="8604355" cy="6715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635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Links</a:t>
            </a:r>
            <a:endParaRPr lang="en-US" noProof="0" dirty="0"/>
          </a:p>
        </p:txBody>
      </p:sp>
      <p:sp>
        <p:nvSpPr>
          <p:cNvPr id="3" name="Inhaltsplatzhalter 2"/>
          <p:cNvSpPr>
            <a:spLocks noGrp="1"/>
          </p:cNvSpPr>
          <p:nvPr>
            <p:ph idx="1"/>
          </p:nvPr>
        </p:nvSpPr>
        <p:spPr/>
        <p:txBody>
          <a:bodyPr>
            <a:normAutofit lnSpcReduction="10000"/>
          </a:bodyPr>
          <a:lstStyle/>
          <a:p>
            <a:r>
              <a:rPr lang="en-US" noProof="0" dirty="0" smtClean="0"/>
              <a:t>German language: </a:t>
            </a:r>
          </a:p>
          <a:p>
            <a:pPr lvl="1"/>
            <a:r>
              <a:rPr lang="en-US" noProof="0" dirty="0" smtClean="0"/>
              <a:t> </a:t>
            </a:r>
            <a:r>
              <a:rPr lang="en-US" u="sng" noProof="0" dirty="0" smtClean="0">
                <a:hlinkClick r:id="rId2"/>
              </a:rPr>
              <a:t>http://demo.opinion-mining.org/</a:t>
            </a:r>
            <a:endParaRPr lang="en-US" noProof="0" dirty="0" smtClean="0"/>
          </a:p>
          <a:p>
            <a:r>
              <a:rPr lang="en-US" noProof="0" dirty="0" smtClean="0"/>
              <a:t>Gate:</a:t>
            </a:r>
          </a:p>
          <a:p>
            <a:pPr lvl="1"/>
            <a:r>
              <a:rPr lang="en-US" noProof="0" dirty="0" smtClean="0">
                <a:hlinkClick r:id="rId3"/>
              </a:rPr>
              <a:t>http://demos.gate.ac.uk/arcomem/opinions/opinions.html</a:t>
            </a:r>
            <a:r>
              <a:rPr lang="en-US" noProof="0" dirty="0" smtClean="0"/>
              <a:t> </a:t>
            </a:r>
          </a:p>
          <a:p>
            <a:r>
              <a:rPr lang="en-US" noProof="0" dirty="0" err="1" smtClean="0"/>
              <a:t>Lexalytics</a:t>
            </a:r>
            <a:r>
              <a:rPr lang="en-US" noProof="0" dirty="0" smtClean="0"/>
              <a:t>:</a:t>
            </a:r>
          </a:p>
          <a:p>
            <a:pPr lvl="1"/>
            <a:r>
              <a:rPr lang="en-US" noProof="0" dirty="0" smtClean="0">
                <a:hlinkClick r:id="rId4"/>
              </a:rPr>
              <a:t>https://semantria.com/demo</a:t>
            </a:r>
            <a:endParaRPr lang="en-US" noProof="0" dirty="0" smtClean="0"/>
          </a:p>
          <a:p>
            <a:r>
              <a:rPr lang="en-US" noProof="0" dirty="0" smtClean="0"/>
              <a:t>NLTK:</a:t>
            </a:r>
          </a:p>
          <a:p>
            <a:pPr lvl="1"/>
            <a:r>
              <a:rPr lang="en-US" noProof="0" dirty="0" smtClean="0">
                <a:hlinkClick r:id="rId5"/>
              </a:rPr>
              <a:t>http://text-processing.com/demo/sentiment/</a:t>
            </a:r>
            <a:r>
              <a:rPr lang="en-US" noProof="0" dirty="0" smtClean="0"/>
              <a:t> </a:t>
            </a:r>
          </a:p>
          <a:p>
            <a:r>
              <a:rPr lang="en-US" noProof="0" dirty="0" smtClean="0"/>
              <a:t>Stanford:</a:t>
            </a:r>
          </a:p>
          <a:p>
            <a:pPr lvl="1"/>
            <a:r>
              <a:rPr lang="en-US" noProof="0" dirty="0" smtClean="0">
                <a:hlinkClick r:id="rId6"/>
              </a:rPr>
              <a:t>http://nlp.stanford.edu:8080/sentiment/rntnDemo.html</a:t>
            </a:r>
            <a:endParaRPr lang="en-US" noProof="0" dirty="0" smtClean="0"/>
          </a:p>
          <a:p>
            <a:pPr lvl="1"/>
            <a:endParaRPr lang="en-US" noProof="0" dirty="0"/>
          </a:p>
        </p:txBody>
      </p:sp>
      <p:sp>
        <p:nvSpPr>
          <p:cNvPr id="4" name="Foliennummernplatzhalter 3"/>
          <p:cNvSpPr>
            <a:spLocks noGrp="1"/>
          </p:cNvSpPr>
          <p:nvPr>
            <p:ph type="sldNum" sz="quarter" idx="12"/>
          </p:nvPr>
        </p:nvSpPr>
        <p:spPr/>
        <p:txBody>
          <a:bodyPr/>
          <a:lstStyle/>
          <a:p>
            <a:fld id="{5914B6E0-F293-4DB7-91CD-CA99CA1EC231}" type="slidenum">
              <a:rPr lang="de-DE" smtClean="0"/>
              <a:t>3</a:t>
            </a:fld>
            <a:endParaRPr lang="de-DE"/>
          </a:p>
        </p:txBody>
      </p:sp>
    </p:spTree>
    <p:extLst>
      <p:ext uri="{BB962C8B-B14F-4D97-AF65-F5344CB8AC3E}">
        <p14:creationId xmlns:p14="http://schemas.microsoft.com/office/powerpoint/2010/main" val="953159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Zusammenfassung -1</a:t>
            </a:r>
            <a:endParaRPr lang="de-DE" dirty="0"/>
          </a:p>
        </p:txBody>
      </p:sp>
      <p:sp>
        <p:nvSpPr>
          <p:cNvPr id="4" name="Inhaltsplatzhalter 3"/>
          <p:cNvSpPr>
            <a:spLocks noGrp="1"/>
          </p:cNvSpPr>
          <p:nvPr>
            <p:ph idx="1"/>
          </p:nvPr>
        </p:nvSpPr>
        <p:spPr/>
        <p:txBody>
          <a:bodyPr>
            <a:normAutofit/>
          </a:bodyPr>
          <a:lstStyle/>
          <a:p>
            <a:r>
              <a:rPr lang="de-DE" dirty="0" smtClean="0"/>
              <a:t>Meinungsäußerungen können </a:t>
            </a:r>
            <a:r>
              <a:rPr lang="de-DE" dirty="0"/>
              <a:t>positiv oder negativ sein. Nicht immer </a:t>
            </a:r>
            <a:r>
              <a:rPr lang="de-DE" dirty="0" smtClean="0"/>
              <a:t>ist das </a:t>
            </a:r>
            <a:r>
              <a:rPr lang="de-DE" dirty="0"/>
              <a:t>ohne Kontext sofort klar.</a:t>
            </a:r>
          </a:p>
          <a:p>
            <a:r>
              <a:rPr lang="de-DE" dirty="0" smtClean="0"/>
              <a:t>Es </a:t>
            </a:r>
            <a:r>
              <a:rPr lang="de-DE" dirty="0"/>
              <a:t>gibt weitere Abstufungen, wie stark positiv oder negativ eine </a:t>
            </a:r>
            <a:r>
              <a:rPr lang="de-DE" dirty="0" smtClean="0"/>
              <a:t>Meinungsäußerung </a:t>
            </a:r>
            <a:r>
              <a:rPr lang="de-DE" dirty="0"/>
              <a:t>ist.</a:t>
            </a:r>
          </a:p>
          <a:p>
            <a:r>
              <a:rPr lang="de-DE" dirty="0" smtClean="0"/>
              <a:t>Die </a:t>
            </a:r>
            <a:r>
              <a:rPr lang="de-DE" dirty="0"/>
              <a:t>Meinung einer Person wird </a:t>
            </a:r>
            <a:r>
              <a:rPr lang="de-DE" dirty="0" smtClean="0"/>
              <a:t>geäußert, </a:t>
            </a:r>
            <a:r>
              <a:rPr lang="de-DE" dirty="0"/>
              <a:t>wobei das nicht immer die </a:t>
            </a:r>
            <a:r>
              <a:rPr lang="de-DE" dirty="0" smtClean="0"/>
              <a:t>Autorin/der </a:t>
            </a:r>
            <a:r>
              <a:rPr lang="de-DE" dirty="0"/>
              <a:t>Autor des Beitrags ist, sondern auch </a:t>
            </a:r>
            <a:r>
              <a:rPr lang="de-DE" dirty="0" smtClean="0"/>
              <a:t>über </a:t>
            </a:r>
            <a:r>
              <a:rPr lang="de-DE" dirty="0"/>
              <a:t>Meinungen </a:t>
            </a:r>
            <a:r>
              <a:rPr lang="de-DE" dirty="0" smtClean="0"/>
              <a:t>anderer Personen </a:t>
            </a:r>
            <a:r>
              <a:rPr lang="de-DE" dirty="0"/>
              <a:t>geschrieben werden kann.</a:t>
            </a:r>
          </a:p>
          <a:p>
            <a:r>
              <a:rPr lang="de-DE" dirty="0" smtClean="0"/>
              <a:t>Meinungsäußerungen </a:t>
            </a:r>
            <a:r>
              <a:rPr lang="de-DE" dirty="0"/>
              <a:t>beziehen sich nicht immer auf die gesamte </a:t>
            </a:r>
            <a:r>
              <a:rPr lang="de-DE" dirty="0" smtClean="0"/>
              <a:t>Entität (das </a:t>
            </a:r>
            <a:r>
              <a:rPr lang="de-DE" dirty="0"/>
              <a:t>Produkt, den Film etc.), sondern auch auf einzelne Aspekte (wie </a:t>
            </a:r>
            <a:r>
              <a:rPr lang="de-DE" dirty="0" smtClean="0"/>
              <a:t>die deutsche Übersetzung).</a:t>
            </a:r>
            <a:endParaRPr lang="de-DE" dirty="0"/>
          </a:p>
        </p:txBody>
      </p:sp>
      <p:sp>
        <p:nvSpPr>
          <p:cNvPr id="2" name="Foliennummernplatzhalter 1"/>
          <p:cNvSpPr>
            <a:spLocks noGrp="1"/>
          </p:cNvSpPr>
          <p:nvPr>
            <p:ph type="sldNum" sz="quarter" idx="12"/>
          </p:nvPr>
        </p:nvSpPr>
        <p:spPr/>
        <p:txBody>
          <a:bodyPr/>
          <a:lstStyle/>
          <a:p>
            <a:fld id="{990AD7F9-ADAE-46E7-AC5A-255D27BB8C59}" type="slidenum">
              <a:rPr lang="de-DE" smtClean="0"/>
              <a:t>30</a:t>
            </a:fld>
            <a:endParaRPr lang="de-DE"/>
          </a:p>
        </p:txBody>
      </p:sp>
    </p:spTree>
    <p:extLst>
      <p:ext uri="{BB962C8B-B14F-4D97-AF65-F5344CB8AC3E}">
        <p14:creationId xmlns:p14="http://schemas.microsoft.com/office/powerpoint/2010/main" val="2033614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Zusammenfassung </a:t>
            </a:r>
            <a:r>
              <a:rPr lang="de-DE" dirty="0" smtClean="0"/>
              <a:t>-2</a:t>
            </a:r>
            <a:endParaRPr lang="de-DE" dirty="0"/>
          </a:p>
        </p:txBody>
      </p:sp>
      <p:sp>
        <p:nvSpPr>
          <p:cNvPr id="3" name="Inhaltsplatzhalter 2"/>
          <p:cNvSpPr>
            <a:spLocks noGrp="1"/>
          </p:cNvSpPr>
          <p:nvPr>
            <p:ph idx="1"/>
          </p:nvPr>
        </p:nvSpPr>
        <p:spPr/>
        <p:txBody>
          <a:bodyPr/>
          <a:lstStyle/>
          <a:p>
            <a:r>
              <a:rPr lang="de-DE" dirty="0" smtClean="0"/>
              <a:t>Ausdrücke </a:t>
            </a:r>
            <a:r>
              <a:rPr lang="de-DE" dirty="0"/>
              <a:t>der </a:t>
            </a:r>
            <a:r>
              <a:rPr lang="de-DE" dirty="0" smtClean="0"/>
              <a:t>Meinungsäußerung können kontextunabhängig </a:t>
            </a:r>
            <a:r>
              <a:rPr lang="de-DE" dirty="0"/>
              <a:t>sein, </a:t>
            </a:r>
            <a:r>
              <a:rPr lang="de-DE" dirty="0" smtClean="0"/>
              <a:t>wie „faszinierend</a:t>
            </a:r>
            <a:r>
              <a:rPr lang="de-DE" dirty="0"/>
              <a:t>“ oder </a:t>
            </a:r>
            <a:r>
              <a:rPr lang="de-DE" dirty="0" smtClean="0"/>
              <a:t>kontextabhängig</a:t>
            </a:r>
            <a:r>
              <a:rPr lang="de-DE" dirty="0"/>
              <a:t>, wie </a:t>
            </a:r>
            <a:r>
              <a:rPr lang="de-DE" dirty="0" smtClean="0"/>
              <a:t>„einschlafen</a:t>
            </a:r>
            <a:r>
              <a:rPr lang="de-DE" dirty="0"/>
              <a:t>“. In einigen </a:t>
            </a:r>
            <a:r>
              <a:rPr lang="de-DE" dirty="0" err="1" smtClean="0"/>
              <a:t>Fä̈llen</a:t>
            </a:r>
            <a:r>
              <a:rPr lang="de-DE" dirty="0" smtClean="0"/>
              <a:t> wird </a:t>
            </a:r>
            <a:r>
              <a:rPr lang="de-DE" dirty="0"/>
              <a:t>zur Interpretation Weltwissen </a:t>
            </a:r>
            <a:r>
              <a:rPr lang="de-DE" dirty="0" err="1" smtClean="0"/>
              <a:t>benö̈tigt</a:t>
            </a:r>
            <a:r>
              <a:rPr lang="de-DE" dirty="0" smtClean="0"/>
              <a:t>.</a:t>
            </a:r>
            <a:endParaRPr lang="de-DE" dirty="0"/>
          </a:p>
          <a:p>
            <a:r>
              <a:rPr lang="de-DE" dirty="0" smtClean="0"/>
              <a:t>Negation </a:t>
            </a:r>
            <a:r>
              <a:rPr lang="de-DE" dirty="0"/>
              <a:t>und </a:t>
            </a:r>
            <a:r>
              <a:rPr lang="de-DE" dirty="0" err="1"/>
              <a:t>Verstärker</a:t>
            </a:r>
            <a:r>
              <a:rPr lang="de-DE" dirty="0"/>
              <a:t> </a:t>
            </a:r>
            <a:r>
              <a:rPr lang="de-DE" dirty="0" err="1"/>
              <a:t>müssen</a:t>
            </a:r>
            <a:r>
              <a:rPr lang="de-DE" dirty="0"/>
              <a:t> gesondert behandelt werden.</a:t>
            </a:r>
          </a:p>
          <a:p>
            <a:r>
              <a:rPr lang="de-DE" dirty="0" smtClean="0"/>
              <a:t>Auch </a:t>
            </a:r>
            <a:r>
              <a:rPr lang="de-DE" dirty="0"/>
              <a:t>Fragen </a:t>
            </a:r>
            <a:r>
              <a:rPr lang="de-DE" dirty="0" err="1"/>
              <a:t>benötigen</a:t>
            </a:r>
            <a:r>
              <a:rPr lang="de-DE" dirty="0"/>
              <a:t> eine besondere Behandlung.</a:t>
            </a:r>
          </a:p>
        </p:txBody>
      </p:sp>
      <p:sp>
        <p:nvSpPr>
          <p:cNvPr id="4" name="Foliennummernplatzhalter 3"/>
          <p:cNvSpPr>
            <a:spLocks noGrp="1"/>
          </p:cNvSpPr>
          <p:nvPr>
            <p:ph type="sldNum" sz="quarter" idx="12"/>
          </p:nvPr>
        </p:nvSpPr>
        <p:spPr/>
        <p:txBody>
          <a:bodyPr/>
          <a:lstStyle/>
          <a:p>
            <a:fld id="{990AD7F9-ADAE-46E7-AC5A-255D27BB8C59}" type="slidenum">
              <a:rPr lang="de-DE" smtClean="0"/>
              <a:t>31</a:t>
            </a:fld>
            <a:endParaRPr lang="de-DE"/>
          </a:p>
        </p:txBody>
      </p:sp>
    </p:spTree>
    <p:extLst>
      <p:ext uri="{BB962C8B-B14F-4D97-AF65-F5344CB8AC3E}">
        <p14:creationId xmlns:p14="http://schemas.microsoft.com/office/powerpoint/2010/main" val="12040158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1 Installationen</a:t>
            </a:r>
            <a:endParaRPr lang="de-DE" dirty="0"/>
          </a:p>
        </p:txBody>
      </p:sp>
      <p:sp>
        <p:nvSpPr>
          <p:cNvPr id="6" name="Textplatzhalter 5"/>
          <p:cNvSpPr>
            <a:spLocks noGrp="1"/>
          </p:cNvSpPr>
          <p:nvPr>
            <p:ph type="body" idx="1"/>
          </p:nvPr>
        </p:nvSpPr>
        <p:spPr/>
        <p:txBody>
          <a:bodyPr/>
          <a:lstStyle/>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32</a:t>
            </a:fld>
            <a:endParaRPr lang="de-DE"/>
          </a:p>
        </p:txBody>
      </p:sp>
    </p:spTree>
    <p:extLst>
      <p:ext uri="{BB962C8B-B14F-4D97-AF65-F5344CB8AC3E}">
        <p14:creationId xmlns:p14="http://schemas.microsoft.com/office/powerpoint/2010/main" val="42678487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Installationen: Python 3</a:t>
            </a:r>
            <a:endParaRPr lang="de-DE" dirty="0"/>
          </a:p>
        </p:txBody>
      </p:sp>
      <p:pic>
        <p:nvPicPr>
          <p:cNvPr id="4" name="Grafik 3"/>
          <p:cNvPicPr>
            <a:picLocks noChangeAspect="1"/>
          </p:cNvPicPr>
          <p:nvPr/>
        </p:nvPicPr>
        <p:blipFill rotWithShape="1">
          <a:blip r:embed="rId2"/>
          <a:srcRect t="5064" r="4018" b="23357"/>
          <a:stretch/>
        </p:blipFill>
        <p:spPr>
          <a:xfrm>
            <a:off x="657920" y="1690688"/>
            <a:ext cx="10619680" cy="4454793"/>
          </a:xfrm>
          <a:prstGeom prst="rect">
            <a:avLst/>
          </a:prstGeom>
        </p:spPr>
      </p:pic>
      <p:sp>
        <p:nvSpPr>
          <p:cNvPr id="5" name="Foliennummernplatzhalter 4"/>
          <p:cNvSpPr>
            <a:spLocks noGrp="1"/>
          </p:cNvSpPr>
          <p:nvPr>
            <p:ph type="sldNum" sz="quarter" idx="12"/>
          </p:nvPr>
        </p:nvSpPr>
        <p:spPr/>
        <p:txBody>
          <a:bodyPr/>
          <a:lstStyle/>
          <a:p>
            <a:fld id="{990AD7F9-ADAE-46E7-AC5A-255D27BB8C59}" type="slidenum">
              <a:rPr lang="de-DE" smtClean="0"/>
              <a:t>33</a:t>
            </a:fld>
            <a:endParaRPr lang="de-DE"/>
          </a:p>
        </p:txBody>
      </p:sp>
    </p:spTree>
    <p:extLst>
      <p:ext uri="{BB962C8B-B14F-4D97-AF65-F5344CB8AC3E}">
        <p14:creationId xmlns:p14="http://schemas.microsoft.com/office/powerpoint/2010/main" val="3498635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Installationen: Python 3</a:t>
            </a:r>
            <a:endParaRPr lang="de-DE" dirty="0"/>
          </a:p>
        </p:txBody>
      </p:sp>
      <p:sp>
        <p:nvSpPr>
          <p:cNvPr id="4" name="Inhaltsplatzhalter 3"/>
          <p:cNvSpPr>
            <a:spLocks noGrp="1"/>
          </p:cNvSpPr>
          <p:nvPr>
            <p:ph idx="1"/>
          </p:nvPr>
        </p:nvSpPr>
        <p:spPr/>
        <p:txBody>
          <a:bodyPr/>
          <a:lstStyle/>
          <a:p>
            <a:r>
              <a:rPr lang="de-DE" dirty="0" smtClean="0"/>
              <a:t>Achtung: Bei der Installation bei „Add Python </a:t>
            </a:r>
            <a:r>
              <a:rPr lang="de-DE" dirty="0" err="1" smtClean="0"/>
              <a:t>to</a:t>
            </a:r>
            <a:r>
              <a:rPr lang="de-DE" dirty="0" smtClean="0"/>
              <a:t> Path“ unbedingt ein Häkchen setzen!</a:t>
            </a:r>
            <a:endParaRPr lang="de-DE" dirty="0"/>
          </a:p>
        </p:txBody>
      </p:sp>
      <p:sp>
        <p:nvSpPr>
          <p:cNvPr id="3" name="Foliennummernplatzhalter 2"/>
          <p:cNvSpPr>
            <a:spLocks noGrp="1"/>
          </p:cNvSpPr>
          <p:nvPr>
            <p:ph type="sldNum" sz="quarter" idx="12"/>
          </p:nvPr>
        </p:nvSpPr>
        <p:spPr/>
        <p:txBody>
          <a:bodyPr/>
          <a:lstStyle/>
          <a:p>
            <a:fld id="{990AD7F9-ADAE-46E7-AC5A-255D27BB8C59}" type="slidenum">
              <a:rPr lang="de-DE" smtClean="0"/>
              <a:t>34</a:t>
            </a:fld>
            <a:endParaRPr lang="de-DE"/>
          </a:p>
        </p:txBody>
      </p:sp>
    </p:spTree>
    <p:extLst>
      <p:ext uri="{BB962C8B-B14F-4D97-AF65-F5344CB8AC3E}">
        <p14:creationId xmlns:p14="http://schemas.microsoft.com/office/powerpoint/2010/main" val="1648155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Installationen: </a:t>
            </a:r>
            <a:r>
              <a:rPr lang="de-DE" dirty="0" err="1" smtClean="0"/>
              <a:t>Textblob</a:t>
            </a:r>
            <a:r>
              <a:rPr lang="de-DE" dirty="0" smtClean="0"/>
              <a:t> und </a:t>
            </a:r>
            <a:r>
              <a:rPr lang="de-DE" dirty="0" err="1" smtClean="0"/>
              <a:t>Textblob</a:t>
            </a:r>
            <a:r>
              <a:rPr lang="de-DE" dirty="0" smtClean="0"/>
              <a:t> DE</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35</a:t>
            </a:fld>
            <a:endParaRPr lang="de-DE"/>
          </a:p>
        </p:txBody>
      </p:sp>
      <p:pic>
        <p:nvPicPr>
          <p:cNvPr id="5" name="Grafik 4"/>
          <p:cNvPicPr>
            <a:picLocks noChangeAspect="1"/>
          </p:cNvPicPr>
          <p:nvPr/>
        </p:nvPicPr>
        <p:blipFill rotWithShape="1">
          <a:blip r:embed="rId3"/>
          <a:srcRect l="15318" t="23259" r="14008" b="20725"/>
          <a:stretch/>
        </p:blipFill>
        <p:spPr>
          <a:xfrm>
            <a:off x="838200" y="1524849"/>
            <a:ext cx="10429568" cy="4649810"/>
          </a:xfrm>
          <a:prstGeom prst="rect">
            <a:avLst/>
          </a:prstGeom>
        </p:spPr>
      </p:pic>
      <p:pic>
        <p:nvPicPr>
          <p:cNvPr id="6" name="Grafik 5"/>
          <p:cNvPicPr>
            <a:picLocks noChangeAspect="1"/>
          </p:cNvPicPr>
          <p:nvPr/>
        </p:nvPicPr>
        <p:blipFill rotWithShape="1">
          <a:blip r:embed="rId4"/>
          <a:srcRect l="15543" t="32048" r="49008" b="60262"/>
          <a:stretch/>
        </p:blipFill>
        <p:spPr>
          <a:xfrm>
            <a:off x="838200" y="2746008"/>
            <a:ext cx="5287297" cy="645201"/>
          </a:xfrm>
          <a:prstGeom prst="rect">
            <a:avLst/>
          </a:prstGeom>
        </p:spPr>
      </p:pic>
    </p:spTree>
    <p:extLst>
      <p:ext uri="{BB962C8B-B14F-4D97-AF65-F5344CB8AC3E}">
        <p14:creationId xmlns:p14="http://schemas.microsoft.com/office/powerpoint/2010/main" val="16615931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Installationen: </a:t>
            </a:r>
            <a:r>
              <a:rPr lang="de-DE" dirty="0" err="1" smtClean="0"/>
              <a:t>Spacy</a:t>
            </a:r>
            <a:endParaRPr lang="de-DE" dirty="0"/>
          </a:p>
        </p:txBody>
      </p:sp>
      <p:sp>
        <p:nvSpPr>
          <p:cNvPr id="3" name="Foliennummernplatzhalter 2"/>
          <p:cNvSpPr>
            <a:spLocks noGrp="1"/>
          </p:cNvSpPr>
          <p:nvPr>
            <p:ph type="sldNum" sz="quarter" idx="12"/>
          </p:nvPr>
        </p:nvSpPr>
        <p:spPr/>
        <p:txBody>
          <a:bodyPr/>
          <a:lstStyle/>
          <a:p>
            <a:fld id="{990AD7F9-ADAE-46E7-AC5A-255D27BB8C59}" type="slidenum">
              <a:rPr lang="de-DE" smtClean="0"/>
              <a:t>36</a:t>
            </a:fld>
            <a:endParaRPr lang="de-DE"/>
          </a:p>
        </p:txBody>
      </p:sp>
      <p:pic>
        <p:nvPicPr>
          <p:cNvPr id="5" name="Grafik 4"/>
          <p:cNvPicPr>
            <a:picLocks noChangeAspect="1"/>
          </p:cNvPicPr>
          <p:nvPr/>
        </p:nvPicPr>
        <p:blipFill rotWithShape="1">
          <a:blip r:embed="rId2"/>
          <a:srcRect t="5192" r="1534" b="7066"/>
          <a:stretch/>
        </p:blipFill>
        <p:spPr>
          <a:xfrm>
            <a:off x="722697" y="1423019"/>
            <a:ext cx="10376355" cy="5201001"/>
          </a:xfrm>
          <a:prstGeom prst="rect">
            <a:avLst/>
          </a:prstGeom>
        </p:spPr>
      </p:pic>
    </p:spTree>
    <p:extLst>
      <p:ext uri="{BB962C8B-B14F-4D97-AF65-F5344CB8AC3E}">
        <p14:creationId xmlns:p14="http://schemas.microsoft.com/office/powerpoint/2010/main" val="9573138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Installationen: </a:t>
            </a:r>
            <a:r>
              <a:rPr lang="de-DE" dirty="0" err="1" smtClean="0"/>
              <a:t>Spacy</a:t>
            </a:r>
            <a:endParaRPr lang="de-DE" dirty="0"/>
          </a:p>
        </p:txBody>
      </p:sp>
      <p:sp>
        <p:nvSpPr>
          <p:cNvPr id="3" name="Foliennummernplatzhalter 2"/>
          <p:cNvSpPr>
            <a:spLocks noGrp="1"/>
          </p:cNvSpPr>
          <p:nvPr>
            <p:ph type="sldNum" sz="quarter" idx="12"/>
          </p:nvPr>
        </p:nvSpPr>
        <p:spPr/>
        <p:txBody>
          <a:bodyPr/>
          <a:lstStyle/>
          <a:p>
            <a:fld id="{990AD7F9-ADAE-46E7-AC5A-255D27BB8C59}" type="slidenum">
              <a:rPr lang="de-DE" smtClean="0"/>
              <a:t>37</a:t>
            </a:fld>
            <a:endParaRPr lang="de-DE"/>
          </a:p>
        </p:txBody>
      </p:sp>
      <p:pic>
        <p:nvPicPr>
          <p:cNvPr id="4" name="Grafik 3"/>
          <p:cNvPicPr>
            <a:picLocks noChangeAspect="1"/>
          </p:cNvPicPr>
          <p:nvPr/>
        </p:nvPicPr>
        <p:blipFill rotWithShape="1">
          <a:blip r:embed="rId3"/>
          <a:srcRect l="10245" t="18257" r="19860" b="29719"/>
          <a:stretch/>
        </p:blipFill>
        <p:spPr>
          <a:xfrm>
            <a:off x="838200" y="1799980"/>
            <a:ext cx="9989781" cy="4182469"/>
          </a:xfrm>
          <a:prstGeom prst="rect">
            <a:avLst/>
          </a:prstGeom>
        </p:spPr>
      </p:pic>
      <p:pic>
        <p:nvPicPr>
          <p:cNvPr id="5" name="Grafik 4"/>
          <p:cNvPicPr>
            <a:picLocks noChangeAspect="1"/>
          </p:cNvPicPr>
          <p:nvPr/>
        </p:nvPicPr>
        <p:blipFill rotWithShape="1">
          <a:blip r:embed="rId4"/>
          <a:srcRect l="15645" t="32147" r="46423" b="57764"/>
          <a:stretch/>
        </p:blipFill>
        <p:spPr>
          <a:xfrm>
            <a:off x="914400" y="2853525"/>
            <a:ext cx="5515897" cy="825118"/>
          </a:xfrm>
          <a:prstGeom prst="rect">
            <a:avLst/>
          </a:prstGeom>
        </p:spPr>
      </p:pic>
    </p:spTree>
    <p:extLst>
      <p:ext uri="{BB962C8B-B14F-4D97-AF65-F5344CB8AC3E}">
        <p14:creationId xmlns:p14="http://schemas.microsoft.com/office/powerpoint/2010/main" val="9251052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Installationen: </a:t>
            </a:r>
            <a:r>
              <a:rPr lang="de-DE" dirty="0" err="1" smtClean="0"/>
              <a:t>Spacy</a:t>
            </a:r>
            <a:endParaRPr lang="de-DE" dirty="0"/>
          </a:p>
        </p:txBody>
      </p:sp>
      <p:sp>
        <p:nvSpPr>
          <p:cNvPr id="4" name="Inhaltsplatzhalter 3"/>
          <p:cNvSpPr>
            <a:spLocks noGrp="1"/>
          </p:cNvSpPr>
          <p:nvPr>
            <p:ph idx="1"/>
          </p:nvPr>
        </p:nvSpPr>
        <p:spPr/>
        <p:txBody>
          <a:bodyPr/>
          <a:lstStyle/>
          <a:p>
            <a:pPr marL="0" indent="0">
              <a:buNone/>
            </a:pPr>
            <a:r>
              <a:rPr lang="en-US" dirty="0" smtClean="0"/>
              <a:t>&gt;&gt;&gt; import spacy</a:t>
            </a:r>
          </a:p>
          <a:p>
            <a:pPr marL="0" indent="0">
              <a:buNone/>
            </a:pPr>
            <a:r>
              <a:rPr lang="en-US" dirty="0" smtClean="0"/>
              <a:t>&gt;&gt;&gt; from spacy import *</a:t>
            </a:r>
          </a:p>
          <a:p>
            <a:pPr marL="0" indent="0">
              <a:buNone/>
            </a:pPr>
            <a:r>
              <a:rPr lang="en-US" dirty="0" smtClean="0"/>
              <a:t>&gt;&gt;&gt; </a:t>
            </a:r>
            <a:r>
              <a:rPr lang="en-US" dirty="0" err="1" smtClean="0"/>
              <a:t>nlp</a:t>
            </a:r>
            <a:r>
              <a:rPr lang="en-US" dirty="0" smtClean="0"/>
              <a:t> = </a:t>
            </a:r>
            <a:r>
              <a:rPr lang="en-US" dirty="0" err="1" smtClean="0"/>
              <a:t>spacy.load</a:t>
            </a:r>
            <a:r>
              <a:rPr lang="en-US" dirty="0" smtClean="0"/>
              <a:t>('de')</a:t>
            </a:r>
            <a:endParaRPr lang="de-DE" dirty="0"/>
          </a:p>
        </p:txBody>
      </p:sp>
      <p:sp>
        <p:nvSpPr>
          <p:cNvPr id="3" name="Foliennummernplatzhalter 2"/>
          <p:cNvSpPr>
            <a:spLocks noGrp="1"/>
          </p:cNvSpPr>
          <p:nvPr>
            <p:ph type="sldNum" sz="quarter" idx="12"/>
          </p:nvPr>
        </p:nvSpPr>
        <p:spPr/>
        <p:txBody>
          <a:bodyPr/>
          <a:lstStyle/>
          <a:p>
            <a:fld id="{990AD7F9-ADAE-46E7-AC5A-255D27BB8C59}" type="slidenum">
              <a:rPr lang="de-DE" smtClean="0"/>
              <a:t>38</a:t>
            </a:fld>
            <a:endParaRPr lang="de-DE"/>
          </a:p>
        </p:txBody>
      </p:sp>
    </p:spTree>
    <p:extLst>
      <p:ext uri="{BB962C8B-B14F-4D97-AF65-F5344CB8AC3E}">
        <p14:creationId xmlns:p14="http://schemas.microsoft.com/office/powerpoint/2010/main" val="6058746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Verwendung einer </a:t>
            </a:r>
            <a:r>
              <a:rPr lang="de-DE" dirty="0" err="1" smtClean="0"/>
              <a:t>Sentimentanalyse</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39</a:t>
            </a:fld>
            <a:endParaRPr lang="de-DE"/>
          </a:p>
        </p:txBody>
      </p:sp>
      <p:pic>
        <p:nvPicPr>
          <p:cNvPr id="7" name="Grafik 6"/>
          <p:cNvPicPr>
            <a:picLocks noChangeAspect="1"/>
          </p:cNvPicPr>
          <p:nvPr/>
        </p:nvPicPr>
        <p:blipFill rotWithShape="1">
          <a:blip r:embed="rId3"/>
          <a:srcRect l="19195" t="11075" r="28333" b="59662"/>
          <a:stretch/>
        </p:blipFill>
        <p:spPr>
          <a:xfrm>
            <a:off x="838200" y="1946455"/>
            <a:ext cx="9596063" cy="3010329"/>
          </a:xfrm>
          <a:prstGeom prst="rect">
            <a:avLst/>
          </a:prstGeom>
        </p:spPr>
      </p:pic>
    </p:spTree>
    <p:extLst>
      <p:ext uri="{BB962C8B-B14F-4D97-AF65-F5344CB8AC3E}">
        <p14:creationId xmlns:p14="http://schemas.microsoft.com/office/powerpoint/2010/main" val="4222993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Informationsquellen für die folgenden Folien</a:t>
            </a:r>
            <a:endParaRPr lang="de-DE"/>
          </a:p>
        </p:txBody>
      </p:sp>
      <p:sp>
        <p:nvSpPr>
          <p:cNvPr id="3" name="Inhaltsplatzhalter 2"/>
          <p:cNvSpPr>
            <a:spLocks noGrp="1"/>
          </p:cNvSpPr>
          <p:nvPr>
            <p:ph idx="1"/>
          </p:nvPr>
        </p:nvSpPr>
        <p:spPr/>
        <p:txBody>
          <a:bodyPr/>
          <a:lstStyle/>
          <a:p>
            <a:r>
              <a:rPr lang="en-US" dirty="0"/>
              <a:t>Bing Liu (2012): Sentiment Analysis and Opinion Mining. Morgan &amp; Claypool</a:t>
            </a:r>
            <a:r>
              <a:rPr lang="en-US" dirty="0" smtClean="0"/>
              <a:t>.</a:t>
            </a:r>
          </a:p>
          <a:p>
            <a:r>
              <a:rPr lang="de-DE" dirty="0">
                <a:hlinkClick r:id="rId2"/>
              </a:rPr>
              <a:t>http://www.statsoft.com/textbook/naive-bayes-classifier/</a:t>
            </a:r>
            <a:endParaRPr lang="de-DE" dirty="0"/>
          </a:p>
          <a:p>
            <a:r>
              <a:rPr lang="en-US" dirty="0">
                <a:hlinkClick r:id="rId3"/>
              </a:rPr>
              <a:t>http://www.academia.edu/5622548/Bayesian_Classification_with_Insect_examples</a:t>
            </a:r>
            <a:endParaRPr lang="de-DE" dirty="0"/>
          </a:p>
          <a:p>
            <a:endParaRPr lang="en-US" dirty="0"/>
          </a:p>
        </p:txBody>
      </p:sp>
      <p:sp>
        <p:nvSpPr>
          <p:cNvPr id="4" name="Foliennummernplatzhalter 3"/>
          <p:cNvSpPr>
            <a:spLocks noGrp="1"/>
          </p:cNvSpPr>
          <p:nvPr>
            <p:ph type="sldNum" sz="quarter" idx="12"/>
          </p:nvPr>
        </p:nvSpPr>
        <p:spPr/>
        <p:txBody>
          <a:bodyPr/>
          <a:lstStyle/>
          <a:p>
            <a:fld id="{5914B6E0-F293-4DB7-91CD-CA99CA1EC231}" type="slidenum">
              <a:rPr lang="de-DE" smtClean="0"/>
              <a:t>4</a:t>
            </a:fld>
            <a:endParaRPr lang="de-DE"/>
          </a:p>
        </p:txBody>
      </p:sp>
    </p:spTree>
    <p:extLst>
      <p:ext uri="{BB962C8B-B14F-4D97-AF65-F5344CB8AC3E}">
        <p14:creationId xmlns:p14="http://schemas.microsoft.com/office/powerpoint/2010/main" val="6636532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Aufgabe: </a:t>
            </a:r>
            <a:r>
              <a:rPr lang="de-DE" dirty="0" err="1" smtClean="0"/>
              <a:t>Textblob</a:t>
            </a:r>
            <a:endParaRPr lang="de-DE" dirty="0"/>
          </a:p>
        </p:txBody>
      </p:sp>
      <p:sp>
        <p:nvSpPr>
          <p:cNvPr id="5" name="Inhaltsplatzhalter 4"/>
          <p:cNvSpPr>
            <a:spLocks noGrp="1"/>
          </p:cNvSpPr>
          <p:nvPr>
            <p:ph idx="1"/>
          </p:nvPr>
        </p:nvSpPr>
        <p:spPr/>
        <p:txBody>
          <a:bodyPr>
            <a:normAutofit fontScale="92500"/>
          </a:bodyPr>
          <a:lstStyle/>
          <a:p>
            <a:r>
              <a:rPr lang="de-DE" dirty="0" smtClean="0"/>
              <a:t>Testen Sie die </a:t>
            </a:r>
            <a:r>
              <a:rPr lang="de-DE" dirty="0" err="1" smtClean="0"/>
              <a:t>Sentimentanalyse</a:t>
            </a:r>
            <a:r>
              <a:rPr lang="de-DE" dirty="0" smtClean="0"/>
              <a:t> von </a:t>
            </a:r>
            <a:r>
              <a:rPr lang="de-DE" dirty="0" err="1" smtClean="0"/>
              <a:t>Textblob</a:t>
            </a:r>
            <a:r>
              <a:rPr lang="de-DE" dirty="0" smtClean="0"/>
              <a:t> mit verschiedenen deutschen Sätzen, auch mit Negationen wie „kein“. Dokumentieren Sie Ihr Ergebnis.</a:t>
            </a:r>
          </a:p>
          <a:p>
            <a:r>
              <a:rPr lang="de-DE" dirty="0" smtClean="0"/>
              <a:t>Testen Sie die </a:t>
            </a:r>
            <a:r>
              <a:rPr lang="de-DE" dirty="0" err="1" smtClean="0"/>
              <a:t>Sentimentanalyse</a:t>
            </a:r>
            <a:r>
              <a:rPr lang="de-DE" dirty="0" smtClean="0"/>
              <a:t> von </a:t>
            </a:r>
            <a:r>
              <a:rPr lang="de-DE" dirty="0" err="1" smtClean="0"/>
              <a:t>Textblob</a:t>
            </a:r>
            <a:r>
              <a:rPr lang="de-DE" dirty="0" smtClean="0"/>
              <a:t> mit englischen Sätzen. Importieren Sie dafür </a:t>
            </a:r>
            <a:r>
              <a:rPr lang="de-DE" dirty="0" err="1" smtClean="0"/>
              <a:t>textblob</a:t>
            </a:r>
            <a:r>
              <a:rPr lang="de-DE" dirty="0" smtClean="0"/>
              <a:t> anstelle von </a:t>
            </a:r>
            <a:r>
              <a:rPr lang="de-DE" dirty="0" err="1" smtClean="0"/>
              <a:t>textblob_de</a:t>
            </a:r>
            <a:r>
              <a:rPr lang="de-DE" dirty="0" smtClean="0"/>
              <a:t> und </a:t>
            </a:r>
            <a:r>
              <a:rPr lang="de-DE" dirty="0" err="1" smtClean="0"/>
              <a:t>TextBlob</a:t>
            </a:r>
            <a:r>
              <a:rPr lang="de-DE" dirty="0" smtClean="0"/>
              <a:t> anstelle von </a:t>
            </a:r>
            <a:r>
              <a:rPr lang="de-DE" dirty="0" err="1" smtClean="0"/>
              <a:t>TextBlobDE</a:t>
            </a:r>
            <a:r>
              <a:rPr lang="de-DE" dirty="0" smtClean="0"/>
              <a:t>. </a:t>
            </a:r>
          </a:p>
          <a:p>
            <a:r>
              <a:rPr lang="de-DE" dirty="0" smtClean="0"/>
              <a:t>Schreiben Sie eine Funktion, die den Nutzer um einen Eingabesatz bittet und dann das Ergebnis der </a:t>
            </a:r>
            <a:r>
              <a:rPr lang="de-DE" dirty="0" err="1" smtClean="0"/>
              <a:t>Sentimentanalyse</a:t>
            </a:r>
            <a:r>
              <a:rPr lang="de-DE" dirty="0" smtClean="0"/>
              <a:t> mit </a:t>
            </a:r>
            <a:r>
              <a:rPr lang="de-DE" dirty="0" err="1" smtClean="0"/>
              <a:t>Textblob</a:t>
            </a:r>
            <a:r>
              <a:rPr lang="de-DE" dirty="0" smtClean="0"/>
              <a:t> ausgibt.</a:t>
            </a:r>
          </a:p>
          <a:p>
            <a:r>
              <a:rPr lang="de-DE" dirty="0" smtClean="0"/>
              <a:t>Schreiben Sie eine Funktion, die auf eine Datei mit Sätzen die </a:t>
            </a:r>
            <a:r>
              <a:rPr lang="de-DE" dirty="0" err="1" smtClean="0"/>
              <a:t>Sentimentanalyse</a:t>
            </a:r>
            <a:r>
              <a:rPr lang="de-DE" dirty="0" smtClean="0"/>
              <a:t> mit </a:t>
            </a:r>
            <a:r>
              <a:rPr lang="de-DE" dirty="0" err="1" smtClean="0"/>
              <a:t>Textblob</a:t>
            </a:r>
            <a:r>
              <a:rPr lang="de-DE" dirty="0" smtClean="0"/>
              <a:t> anwendet und ausgibt, ob die Sätze Meinungsäußerungen enthalten oder nicht.</a:t>
            </a:r>
            <a:endParaRPr lang="de-DE" dirty="0"/>
          </a:p>
        </p:txBody>
      </p:sp>
      <p:sp>
        <p:nvSpPr>
          <p:cNvPr id="3" name="Foliennummernplatzhalter 2"/>
          <p:cNvSpPr>
            <a:spLocks noGrp="1"/>
          </p:cNvSpPr>
          <p:nvPr>
            <p:ph type="sldNum" sz="quarter" idx="12"/>
          </p:nvPr>
        </p:nvSpPr>
        <p:spPr/>
        <p:txBody>
          <a:bodyPr/>
          <a:lstStyle/>
          <a:p>
            <a:fld id="{990AD7F9-ADAE-46E7-AC5A-255D27BB8C59}" type="slidenum">
              <a:rPr lang="de-DE" smtClean="0"/>
              <a:t>40</a:t>
            </a:fld>
            <a:endParaRPr lang="de-DE"/>
          </a:p>
        </p:txBody>
      </p:sp>
    </p:spTree>
    <p:extLst>
      <p:ext uri="{BB962C8B-B14F-4D97-AF65-F5344CB8AC3E}">
        <p14:creationId xmlns:p14="http://schemas.microsoft.com/office/powerpoint/2010/main" val="3192965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Polarität:Dokumente</a:t>
            </a:r>
            <a:r>
              <a:rPr lang="de-DE" dirty="0" smtClean="0"/>
              <a:t> klassifizieren</a:t>
            </a:r>
            <a:endParaRPr lang="de-DE" dirty="0"/>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990AD7F9-ADAE-46E7-AC5A-255D27BB8C59}" type="slidenum">
              <a:rPr lang="de-DE" smtClean="0"/>
              <a:t>41</a:t>
            </a:fld>
            <a:endParaRPr lang="de-DE"/>
          </a:p>
        </p:txBody>
      </p:sp>
    </p:spTree>
    <p:extLst>
      <p:ext uri="{BB962C8B-B14F-4D97-AF65-F5344CB8AC3E}">
        <p14:creationId xmlns:p14="http://schemas.microsoft.com/office/powerpoint/2010/main" val="18294360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Dokumentklassifikation</a:t>
            </a:r>
            <a:endParaRPr lang="de-DE"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933" t="42161" r="44968" b="32627"/>
          <a:stretch/>
        </p:blipFill>
        <p:spPr bwMode="auto">
          <a:xfrm>
            <a:off x="1847528" y="2154261"/>
            <a:ext cx="8594945" cy="2642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2135561" y="6381328"/>
            <a:ext cx="1758623" cy="369332"/>
          </a:xfrm>
          <a:prstGeom prst="rect">
            <a:avLst/>
          </a:prstGeom>
          <a:noFill/>
        </p:spPr>
        <p:txBody>
          <a:bodyPr wrap="none" rtlCol="0">
            <a:spAutoFit/>
          </a:bodyPr>
          <a:lstStyle/>
          <a:p>
            <a:r>
              <a:rPr lang="de-DE"/>
              <a:t>aus: chefkoch.de</a:t>
            </a:r>
          </a:p>
        </p:txBody>
      </p:sp>
      <p:sp>
        <p:nvSpPr>
          <p:cNvPr id="3" name="Foliennummernplatzhalter 2"/>
          <p:cNvSpPr>
            <a:spLocks noGrp="1"/>
          </p:cNvSpPr>
          <p:nvPr>
            <p:ph type="sldNum" sz="quarter" idx="12"/>
          </p:nvPr>
        </p:nvSpPr>
        <p:spPr/>
        <p:txBody>
          <a:bodyPr/>
          <a:lstStyle/>
          <a:p>
            <a:fld id="{0E827C75-366A-41D5-ADDB-D5C0ACC7127F}" type="slidenum">
              <a:rPr lang="de-DE" smtClean="0"/>
              <a:t>42</a:t>
            </a:fld>
            <a:endParaRPr lang="de-DE"/>
          </a:p>
        </p:txBody>
      </p:sp>
    </p:spTree>
    <p:extLst>
      <p:ext uri="{BB962C8B-B14F-4D97-AF65-F5344CB8AC3E}">
        <p14:creationId xmlns:p14="http://schemas.microsoft.com/office/powerpoint/2010/main" val="42803627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Dokumentklassifikation</a:t>
            </a:r>
            <a:endParaRPr lang="de-DE" dirty="0"/>
          </a:p>
        </p:txBody>
      </p:sp>
      <p:sp>
        <p:nvSpPr>
          <p:cNvPr id="3" name="Inhaltsplatzhalter 2"/>
          <p:cNvSpPr>
            <a:spLocks noGrp="1"/>
          </p:cNvSpPr>
          <p:nvPr>
            <p:ph idx="1"/>
          </p:nvPr>
        </p:nvSpPr>
        <p:spPr/>
        <p:txBody>
          <a:bodyPr>
            <a:normAutofit/>
          </a:bodyPr>
          <a:lstStyle/>
          <a:p>
            <a:r>
              <a:rPr lang="de-DE" dirty="0" smtClean="0"/>
              <a:t>Klassifikation des Dokuments:</a:t>
            </a:r>
          </a:p>
          <a:p>
            <a:pPr lvl="1"/>
            <a:r>
              <a:rPr lang="de-DE" dirty="0" smtClean="0"/>
              <a:t>Entität </a:t>
            </a:r>
            <a:r>
              <a:rPr lang="de-DE" i="1" dirty="0" smtClean="0"/>
              <a:t>e</a:t>
            </a:r>
          </a:p>
          <a:p>
            <a:pPr lvl="1"/>
            <a:r>
              <a:rPr lang="de-DE" dirty="0" smtClean="0"/>
              <a:t>Sentiment (Meinung) </a:t>
            </a:r>
            <a:r>
              <a:rPr lang="de-DE" i="1" dirty="0" smtClean="0"/>
              <a:t>s</a:t>
            </a:r>
          </a:p>
          <a:p>
            <a:r>
              <a:rPr lang="de-DE" dirty="0" smtClean="0"/>
              <a:t>nicht relevant:</a:t>
            </a:r>
          </a:p>
          <a:p>
            <a:pPr lvl="1"/>
            <a:r>
              <a:rPr lang="de-DE" dirty="0" smtClean="0"/>
              <a:t>Aspekte </a:t>
            </a:r>
          </a:p>
          <a:p>
            <a:pPr lvl="1"/>
            <a:r>
              <a:rPr lang="de-DE" dirty="0" smtClean="0"/>
              <a:t>Opinion Holder (Meinender) </a:t>
            </a:r>
            <a:r>
              <a:rPr lang="de-DE" i="1" dirty="0" smtClean="0"/>
              <a:t>h</a:t>
            </a:r>
          </a:p>
          <a:p>
            <a:pPr lvl="1"/>
            <a:r>
              <a:rPr lang="de-DE" dirty="0" smtClean="0"/>
              <a:t>Zeit?</a:t>
            </a:r>
          </a:p>
          <a:p>
            <a:r>
              <a:rPr lang="de-DE" dirty="0" smtClean="0"/>
              <a:t>also: (e, GENERAL, s, h, t)</a:t>
            </a:r>
          </a:p>
          <a:p>
            <a:pPr lvl="1"/>
            <a:r>
              <a:rPr lang="de-DE" dirty="0" smtClean="0"/>
              <a:t>wobei alle Werte außer s festgelegt sind</a:t>
            </a:r>
          </a:p>
          <a:p>
            <a:pPr lvl="1"/>
            <a:r>
              <a:rPr lang="de-DE" dirty="0" smtClean="0"/>
              <a:t>und es nur ein </a:t>
            </a:r>
            <a:r>
              <a:rPr lang="de-DE" dirty="0" err="1" smtClean="0"/>
              <a:t>Quintupel</a:t>
            </a:r>
            <a:r>
              <a:rPr lang="de-DE" dirty="0" smtClean="0"/>
              <a:t> für das Dokument gibt</a:t>
            </a:r>
            <a:endParaRPr lang="de-DE" dirty="0"/>
          </a:p>
        </p:txBody>
      </p:sp>
      <p:sp>
        <p:nvSpPr>
          <p:cNvPr id="4" name="Foliennummernplatzhalter 3"/>
          <p:cNvSpPr>
            <a:spLocks noGrp="1"/>
          </p:cNvSpPr>
          <p:nvPr>
            <p:ph type="sldNum" sz="quarter" idx="12"/>
          </p:nvPr>
        </p:nvSpPr>
        <p:spPr/>
        <p:txBody>
          <a:bodyPr/>
          <a:lstStyle/>
          <a:p>
            <a:fld id="{0E827C75-366A-41D5-ADDB-D5C0ACC7127F}" type="slidenum">
              <a:rPr lang="de-DE" smtClean="0"/>
              <a:t>43</a:t>
            </a:fld>
            <a:endParaRPr lang="de-DE"/>
          </a:p>
        </p:txBody>
      </p:sp>
    </p:spTree>
    <p:extLst>
      <p:ext uri="{BB962C8B-B14F-4D97-AF65-F5344CB8AC3E}">
        <p14:creationId xmlns:p14="http://schemas.microsoft.com/office/powerpoint/2010/main" val="38856285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„Dokument“</a:t>
            </a:r>
            <a:endParaRPr lang="de-DE" dirty="0"/>
          </a:p>
        </p:txBody>
      </p:sp>
      <p:sp>
        <p:nvSpPr>
          <p:cNvPr id="3" name="Inhaltsplatzhalter 2"/>
          <p:cNvSpPr>
            <a:spLocks noGrp="1"/>
          </p:cNvSpPr>
          <p:nvPr>
            <p:ph idx="1"/>
          </p:nvPr>
        </p:nvSpPr>
        <p:spPr/>
        <p:txBody>
          <a:bodyPr/>
          <a:lstStyle/>
          <a:p>
            <a:pPr marL="0" indent="0">
              <a:buNone/>
            </a:pPr>
            <a:r>
              <a:rPr lang="de-DE" dirty="0"/>
              <a:t>Re: DB Bahn </a:t>
            </a:r>
            <a:r>
              <a:rPr lang="de-DE" dirty="0" smtClean="0"/>
              <a:t>Pünktlich </a:t>
            </a:r>
            <a:r>
              <a:rPr lang="de-DE" dirty="0"/>
              <a:t>zu meiner Reise :) perfekt</a:t>
            </a:r>
            <a:r>
              <a:rPr lang="de-DE" dirty="0" smtClean="0"/>
              <a:t>.*</a:t>
            </a:r>
          </a:p>
          <a:p>
            <a:r>
              <a:rPr lang="de-DE" dirty="0"/>
              <a:t>(e, GENERAL, s, h, t</a:t>
            </a:r>
            <a:r>
              <a:rPr lang="de-DE" dirty="0" smtClean="0"/>
              <a:t>)</a:t>
            </a:r>
          </a:p>
          <a:p>
            <a:r>
              <a:rPr lang="de-DE" dirty="0" smtClean="0"/>
              <a:t>(Bahn, GENERAL, </a:t>
            </a:r>
            <a:r>
              <a:rPr lang="de-DE" i="1" dirty="0" smtClean="0"/>
              <a:t>positiv</a:t>
            </a:r>
            <a:r>
              <a:rPr lang="de-DE" dirty="0" smtClean="0"/>
              <a:t>, ?, ?): pünktlich, perfekt, :)</a:t>
            </a:r>
          </a:p>
          <a:p>
            <a:endParaRPr lang="de-DE" dirty="0"/>
          </a:p>
          <a:p>
            <a:pPr marL="0" indent="0">
              <a:buNone/>
            </a:pPr>
            <a:r>
              <a:rPr lang="de-DE" dirty="0"/>
              <a:t>Deutsche Bahn - Eine Horrorgeschichte Darf jetzt erstmal zum </a:t>
            </a:r>
            <a:r>
              <a:rPr lang="de-DE" dirty="0" smtClean="0"/>
              <a:t>nächsten</a:t>
            </a:r>
            <a:r>
              <a:rPr lang="de-DE" dirty="0"/>
              <a:t> </a:t>
            </a:r>
            <a:r>
              <a:rPr lang="de-DE" dirty="0" smtClean="0"/>
              <a:t>Bahnhof </a:t>
            </a:r>
            <a:r>
              <a:rPr lang="de-DE" dirty="0"/>
              <a:t>laufen, weil der Zug auf der Strecke stehengeblieben </a:t>
            </a:r>
            <a:r>
              <a:rPr lang="de-DE" dirty="0" smtClean="0"/>
              <a:t>ist</a:t>
            </a:r>
          </a:p>
          <a:p>
            <a:r>
              <a:rPr lang="de-DE" dirty="0"/>
              <a:t>(Bahn, GENERAL, </a:t>
            </a:r>
            <a:r>
              <a:rPr lang="de-DE" i="1" dirty="0" smtClean="0"/>
              <a:t>negativ</a:t>
            </a:r>
            <a:r>
              <a:rPr lang="de-DE" dirty="0"/>
              <a:t>, ?, ?): </a:t>
            </a:r>
            <a:r>
              <a:rPr lang="de-DE" dirty="0" smtClean="0"/>
              <a:t>Horrorgeschichte, stehengeblieben</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44</a:t>
            </a:fld>
            <a:endParaRPr lang="de-DE"/>
          </a:p>
        </p:txBody>
      </p:sp>
      <p:sp>
        <p:nvSpPr>
          <p:cNvPr id="6" name="Textfeld 5"/>
          <p:cNvSpPr txBox="1"/>
          <p:nvPr/>
        </p:nvSpPr>
        <p:spPr>
          <a:xfrm>
            <a:off x="491067" y="6307667"/>
            <a:ext cx="6214533" cy="369332"/>
          </a:xfrm>
          <a:prstGeom prst="rect">
            <a:avLst/>
          </a:prstGeom>
          <a:noFill/>
        </p:spPr>
        <p:txBody>
          <a:bodyPr wrap="square" rtlCol="0">
            <a:spAutoFit/>
          </a:bodyPr>
          <a:lstStyle/>
          <a:p>
            <a:r>
              <a:rPr lang="de-DE" dirty="0" smtClean="0"/>
              <a:t>*aus dem GermEval 2017 Korpus</a:t>
            </a:r>
            <a:endParaRPr lang="de-DE" dirty="0"/>
          </a:p>
        </p:txBody>
      </p:sp>
    </p:spTree>
    <p:extLst>
      <p:ext uri="{BB962C8B-B14F-4D97-AF65-F5344CB8AC3E}">
        <p14:creationId xmlns:p14="http://schemas.microsoft.com/office/powerpoint/2010/main" val="26435013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Relevant sind „Wörter“ – aber was ist das?</a:t>
            </a:r>
            <a:endParaRPr lang="de-DE" dirty="0"/>
          </a:p>
        </p:txBody>
      </p:sp>
      <p:sp>
        <p:nvSpPr>
          <p:cNvPr id="3" name="Inhaltsplatzhalter 2"/>
          <p:cNvSpPr>
            <a:spLocks noGrp="1"/>
          </p:cNvSpPr>
          <p:nvPr>
            <p:ph idx="1"/>
          </p:nvPr>
        </p:nvSpPr>
        <p:spPr/>
        <p:txBody>
          <a:bodyPr/>
          <a:lstStyle/>
          <a:p>
            <a:pPr marL="0" indent="0">
              <a:buNone/>
            </a:pPr>
            <a:r>
              <a:rPr lang="de-DE" dirty="0"/>
              <a:t>Morgens um halb sieben, dem vollen Pendler-RE einen ganzen Wagen</a:t>
            </a:r>
          </a:p>
          <a:p>
            <a:pPr marL="0" indent="0">
              <a:buNone/>
            </a:pPr>
            <a:r>
              <a:rPr lang="de-DE" dirty="0" smtClean="0"/>
              <a:t>1. Klasse anhängen</a:t>
            </a:r>
            <a:r>
              <a:rPr lang="de-DE" dirty="0"/>
              <a:t>. Der ist </a:t>
            </a:r>
            <a:r>
              <a:rPr lang="de-DE" dirty="0" smtClean="0"/>
              <a:t>natürlich </a:t>
            </a:r>
            <a:r>
              <a:rPr lang="de-DE" dirty="0"/>
              <a:t>leer. Fehlleistungen </a:t>
            </a:r>
            <a:r>
              <a:rPr lang="de-DE" dirty="0" smtClean="0"/>
              <a:t>der @</a:t>
            </a:r>
            <a:r>
              <a:rPr lang="de-DE" dirty="0" err="1" smtClean="0"/>
              <a:t>DB_Bahn</a:t>
            </a:r>
            <a:r>
              <a:rPr lang="de-DE" dirty="0" smtClean="0"/>
              <a:t>.</a:t>
            </a:r>
          </a:p>
          <a:p>
            <a:pPr marL="0" indent="0">
              <a:buNone/>
            </a:pPr>
            <a:endParaRPr lang="de-DE" dirty="0" smtClean="0"/>
          </a:p>
          <a:p>
            <a:pPr marL="0" indent="0">
              <a:buNone/>
            </a:pPr>
            <a:r>
              <a:rPr lang="de-DE" dirty="0" smtClean="0">
                <a:sym typeface="Wingdings" panose="05000000000000000000" pitchFamily="2" charset="2"/>
              </a:rPr>
              <a:t> Tokens!</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45</a:t>
            </a:fld>
            <a:endParaRPr lang="de-DE"/>
          </a:p>
        </p:txBody>
      </p:sp>
    </p:spTree>
    <p:extLst>
      <p:ext uri="{BB962C8B-B14F-4D97-AF65-F5344CB8AC3E}">
        <p14:creationId xmlns:p14="http://schemas.microsoft.com/office/powerpoint/2010/main" val="12922630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Erste Idee: Wortlistenvergleich</a:t>
            </a:r>
            <a:endParaRPr lang="de-DE" dirty="0"/>
          </a:p>
        </p:txBody>
      </p:sp>
      <p:sp>
        <p:nvSpPr>
          <p:cNvPr id="6" name="Inhaltsplatzhalter 5"/>
          <p:cNvSpPr>
            <a:spLocks noGrp="1"/>
          </p:cNvSpPr>
          <p:nvPr>
            <p:ph idx="1"/>
          </p:nvPr>
        </p:nvSpPr>
        <p:spPr/>
        <p:txBody>
          <a:bodyPr>
            <a:normAutofit lnSpcReduction="10000"/>
          </a:bodyPr>
          <a:lstStyle/>
          <a:p>
            <a:pPr marL="0" indent="0">
              <a:buNone/>
            </a:pPr>
            <a:r>
              <a:rPr lang="de-DE" b="1" dirty="0" smtClean="0"/>
              <a:t>Aufgabe</a:t>
            </a:r>
            <a:r>
              <a:rPr lang="de-DE" dirty="0" smtClean="0"/>
              <a:t>:</a:t>
            </a:r>
          </a:p>
          <a:p>
            <a:r>
              <a:rPr lang="de-DE" dirty="0" smtClean="0"/>
              <a:t>Stellen Sie eine Wortliste mit positiven Wörtern und eine mit negativen Wörtern auf.</a:t>
            </a:r>
          </a:p>
          <a:p>
            <a:r>
              <a:rPr lang="de-DE" dirty="0" smtClean="0"/>
              <a:t>Schreiben Sie eine Funktion, die einen Eingabesatz </a:t>
            </a:r>
            <a:r>
              <a:rPr lang="de-DE" dirty="0" err="1" smtClean="0"/>
              <a:t>tokenisiert</a:t>
            </a:r>
            <a:r>
              <a:rPr lang="de-DE" dirty="0" smtClean="0"/>
              <a:t>. Nutzen Sie dafür entweder die Python-Funktion </a:t>
            </a:r>
            <a:r>
              <a:rPr lang="de-DE" dirty="0" err="1" smtClean="0"/>
              <a:t>split</a:t>
            </a:r>
            <a:r>
              <a:rPr lang="de-DE" dirty="0" smtClean="0"/>
              <a:t>() oder einen </a:t>
            </a:r>
            <a:r>
              <a:rPr lang="de-DE" dirty="0" err="1" smtClean="0"/>
              <a:t>Tokenizer</a:t>
            </a:r>
            <a:r>
              <a:rPr lang="de-DE" dirty="0" smtClean="0"/>
              <a:t> von </a:t>
            </a:r>
            <a:r>
              <a:rPr lang="de-DE" dirty="0" err="1"/>
              <a:t>S</a:t>
            </a:r>
            <a:r>
              <a:rPr lang="de-DE" dirty="0" err="1" smtClean="0"/>
              <a:t>pacy</a:t>
            </a:r>
            <a:r>
              <a:rPr lang="de-DE" dirty="0" smtClean="0"/>
              <a:t> oder </a:t>
            </a:r>
            <a:r>
              <a:rPr lang="de-DE" dirty="0" err="1"/>
              <a:t>T</a:t>
            </a:r>
            <a:r>
              <a:rPr lang="de-DE" dirty="0" err="1" smtClean="0"/>
              <a:t>extblob</a:t>
            </a:r>
            <a:endParaRPr lang="de-DE" dirty="0" smtClean="0"/>
          </a:p>
          <a:p>
            <a:r>
              <a:rPr lang="de-DE" dirty="0" smtClean="0"/>
              <a:t>Schreiben Sie eine Funktion, die die Tokens im Eingabesatz mit den Wörtern in der Wortliste vergleicht.</a:t>
            </a:r>
          </a:p>
          <a:p>
            <a:r>
              <a:rPr lang="de-DE" dirty="0" smtClean="0"/>
              <a:t>Testen Sie Ihre Funktion mit verschiedenen Sätzen und dokumentieren Sie das Ergebnis</a:t>
            </a:r>
          </a:p>
        </p:txBody>
      </p:sp>
      <p:sp>
        <p:nvSpPr>
          <p:cNvPr id="4" name="Foliennummernplatzhalter 3"/>
          <p:cNvSpPr>
            <a:spLocks noGrp="1"/>
          </p:cNvSpPr>
          <p:nvPr>
            <p:ph type="sldNum" sz="quarter" idx="12"/>
          </p:nvPr>
        </p:nvSpPr>
        <p:spPr/>
        <p:txBody>
          <a:bodyPr/>
          <a:lstStyle/>
          <a:p>
            <a:fld id="{990AD7F9-ADAE-46E7-AC5A-255D27BB8C59}" type="slidenum">
              <a:rPr lang="de-DE" smtClean="0"/>
              <a:t>46</a:t>
            </a:fld>
            <a:endParaRPr lang="de-DE"/>
          </a:p>
        </p:txBody>
      </p:sp>
    </p:spTree>
    <p:extLst>
      <p:ext uri="{BB962C8B-B14F-4D97-AF65-F5344CB8AC3E}">
        <p14:creationId xmlns:p14="http://schemas.microsoft.com/office/powerpoint/2010/main" val="3724344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Qualitätssicherung: Evaluation unseres Programms</a:t>
            </a:r>
            <a:endParaRPr lang="de-DE" dirty="0"/>
          </a:p>
        </p:txBody>
      </p:sp>
      <p:sp>
        <p:nvSpPr>
          <p:cNvPr id="6" name="Inhaltsplatzhalter 5"/>
          <p:cNvSpPr>
            <a:spLocks noGrp="1"/>
          </p:cNvSpPr>
          <p:nvPr>
            <p:ph idx="1"/>
          </p:nvPr>
        </p:nvSpPr>
        <p:spPr/>
        <p:txBody>
          <a:bodyPr/>
          <a:lstStyle/>
          <a:p>
            <a:r>
              <a:rPr lang="de-DE" dirty="0" smtClean="0"/>
              <a:t>Idee: Wir bauen eine annotierte Testdatei auf, mit der wir unser Programm stetig vergleichen, einen Gold-Standard</a:t>
            </a:r>
          </a:p>
          <a:p>
            <a:r>
              <a:rPr lang="de-DE" dirty="0" smtClean="0"/>
              <a:t>Format: eine einfache Tabelle mit den zwei Spalten ‚Satz‘ und ‚Polarität‘</a:t>
            </a:r>
          </a:p>
          <a:p>
            <a:pPr lvl="1"/>
            <a:r>
              <a:rPr lang="de-DE" dirty="0" smtClean="0"/>
              <a:t>Das ist ein gutes Produkt	positiv</a:t>
            </a:r>
          </a:p>
          <a:p>
            <a:pPr lvl="1"/>
            <a:r>
              <a:rPr lang="de-DE" dirty="0" smtClean="0"/>
              <a:t>Das ist ein schlechtes Produkt	negativ</a:t>
            </a:r>
          </a:p>
          <a:p>
            <a:pPr lvl="1"/>
            <a:r>
              <a:rPr lang="de-DE" dirty="0" smtClean="0"/>
              <a:t>Das ist ein Produkt		neutral</a:t>
            </a:r>
          </a:p>
          <a:p>
            <a:endParaRPr lang="de-DE" dirty="0" smtClean="0"/>
          </a:p>
          <a:p>
            <a:endParaRPr lang="de-DE" dirty="0"/>
          </a:p>
          <a:p>
            <a:endParaRPr lang="de-DE" dirty="0" smtClean="0"/>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47</a:t>
            </a:fld>
            <a:endParaRPr lang="de-DE"/>
          </a:p>
        </p:txBody>
      </p:sp>
    </p:spTree>
    <p:extLst>
      <p:ext uri="{BB962C8B-B14F-4D97-AF65-F5344CB8AC3E}">
        <p14:creationId xmlns:p14="http://schemas.microsoft.com/office/powerpoint/2010/main" val="3104377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Korpora: Orte mit Meinungsäußerungen, z.B.</a:t>
            </a:r>
            <a:endParaRPr lang="de-DE" dirty="0"/>
          </a:p>
        </p:txBody>
      </p:sp>
      <p:sp>
        <p:nvSpPr>
          <p:cNvPr id="5" name="Inhaltsplatzhalter 4"/>
          <p:cNvSpPr>
            <a:spLocks noGrp="1"/>
          </p:cNvSpPr>
          <p:nvPr>
            <p:ph idx="1"/>
          </p:nvPr>
        </p:nvSpPr>
        <p:spPr/>
        <p:txBody>
          <a:bodyPr/>
          <a:lstStyle/>
          <a:p>
            <a:r>
              <a:rPr lang="de-DE" smtClean="0"/>
              <a:t>amazon</a:t>
            </a:r>
          </a:p>
          <a:p>
            <a:r>
              <a:rPr lang="de-DE" smtClean="0"/>
              <a:t>facebook</a:t>
            </a:r>
          </a:p>
          <a:p>
            <a:r>
              <a:rPr lang="de-DE" smtClean="0"/>
              <a:t>twitter</a:t>
            </a:r>
          </a:p>
          <a:p>
            <a:r>
              <a:rPr lang="de-DE" smtClean="0"/>
              <a:t>chefkoch</a:t>
            </a:r>
          </a:p>
          <a:p>
            <a:r>
              <a:rPr lang="de-DE" smtClean="0"/>
              <a:t>hrs</a:t>
            </a:r>
          </a:p>
          <a:p>
            <a:r>
              <a:rPr lang="de-DE" smtClean="0"/>
              <a:t>diekinokritiker</a:t>
            </a:r>
          </a:p>
          <a:p>
            <a:r>
              <a:rPr lang="de-DE" smtClean="0"/>
              <a:t>google.de/shopping</a:t>
            </a:r>
          </a:p>
          <a:p>
            <a:endParaRPr lang="de-DE"/>
          </a:p>
        </p:txBody>
      </p:sp>
      <p:sp>
        <p:nvSpPr>
          <p:cNvPr id="2" name="Foliennummernplatzhalter 1"/>
          <p:cNvSpPr>
            <a:spLocks noGrp="1"/>
          </p:cNvSpPr>
          <p:nvPr>
            <p:ph type="sldNum" sz="quarter" idx="12"/>
          </p:nvPr>
        </p:nvSpPr>
        <p:spPr/>
        <p:txBody>
          <a:bodyPr/>
          <a:lstStyle/>
          <a:p>
            <a:fld id="{5914B6E0-F293-4DB7-91CD-CA99CA1EC231}" type="slidenum">
              <a:rPr lang="de-DE" smtClean="0"/>
              <a:t>48</a:t>
            </a:fld>
            <a:endParaRPr lang="de-DE"/>
          </a:p>
        </p:txBody>
      </p:sp>
    </p:spTree>
    <p:extLst>
      <p:ext uri="{BB962C8B-B14F-4D97-AF65-F5344CB8AC3E}">
        <p14:creationId xmlns:p14="http://schemas.microsoft.com/office/powerpoint/2010/main" val="16986686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amazon</a:t>
            </a:r>
            <a:endParaRPr lang="de-DE"/>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1022" r="27143" b="24739"/>
          <a:stretch/>
        </p:blipFill>
        <p:spPr bwMode="auto">
          <a:xfrm>
            <a:off x="1524001" y="1484785"/>
            <a:ext cx="8882743" cy="5083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liennummernplatzhalter 1"/>
          <p:cNvSpPr>
            <a:spLocks noGrp="1"/>
          </p:cNvSpPr>
          <p:nvPr>
            <p:ph type="sldNum" sz="quarter" idx="12"/>
          </p:nvPr>
        </p:nvSpPr>
        <p:spPr/>
        <p:txBody>
          <a:bodyPr/>
          <a:lstStyle/>
          <a:p>
            <a:fld id="{5914B6E0-F293-4DB7-91CD-CA99CA1EC231}" type="slidenum">
              <a:rPr lang="de-DE" smtClean="0"/>
              <a:t>49</a:t>
            </a:fld>
            <a:endParaRPr lang="de-DE"/>
          </a:p>
        </p:txBody>
      </p:sp>
    </p:spTree>
    <p:extLst>
      <p:ext uri="{BB962C8B-B14F-4D97-AF65-F5344CB8AC3E}">
        <p14:creationId xmlns:p14="http://schemas.microsoft.com/office/powerpoint/2010/main" val="2184002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Aufgaben des Opinion Mining</a:t>
            </a:r>
            <a:endParaRPr lang="de-DE"/>
          </a:p>
        </p:txBody>
      </p:sp>
      <p:graphicFrame>
        <p:nvGraphicFramePr>
          <p:cNvPr id="6" name="Inhaltsplatzhalter 5"/>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eschweifte Klammer links 6"/>
          <p:cNvSpPr/>
          <p:nvPr/>
        </p:nvSpPr>
        <p:spPr>
          <a:xfrm rot="16200000">
            <a:off x="3442860" y="3512164"/>
            <a:ext cx="1129816" cy="3888432"/>
          </a:xfrm>
          <a:prstGeom prst="leftBrace">
            <a:avLst>
              <a:gd name="adj1" fmla="val 8333"/>
              <a:gd name="adj2" fmla="val 494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Textfeld 7"/>
          <p:cNvSpPr txBox="1"/>
          <p:nvPr/>
        </p:nvSpPr>
        <p:spPr>
          <a:xfrm>
            <a:off x="2349781" y="6196662"/>
            <a:ext cx="3315972" cy="369332"/>
          </a:xfrm>
          <a:prstGeom prst="rect">
            <a:avLst/>
          </a:prstGeom>
          <a:noFill/>
        </p:spPr>
        <p:txBody>
          <a:bodyPr wrap="none" rtlCol="0">
            <a:spAutoFit/>
          </a:bodyPr>
          <a:lstStyle/>
          <a:p>
            <a:r>
              <a:rPr lang="de-DE"/>
              <a:t>klassische Informationsextraktion</a:t>
            </a:r>
          </a:p>
        </p:txBody>
      </p:sp>
      <p:sp>
        <p:nvSpPr>
          <p:cNvPr id="2" name="Foliennummernplatzhalter 1"/>
          <p:cNvSpPr>
            <a:spLocks noGrp="1"/>
          </p:cNvSpPr>
          <p:nvPr>
            <p:ph type="sldNum" sz="quarter" idx="12"/>
          </p:nvPr>
        </p:nvSpPr>
        <p:spPr/>
        <p:txBody>
          <a:bodyPr/>
          <a:lstStyle/>
          <a:p>
            <a:fld id="{5914B6E0-F293-4DB7-91CD-CA99CA1EC231}" type="slidenum">
              <a:rPr lang="de-DE" smtClean="0"/>
              <a:t>5</a:t>
            </a:fld>
            <a:endParaRPr lang="de-DE"/>
          </a:p>
        </p:txBody>
      </p:sp>
    </p:spTree>
    <p:extLst>
      <p:ext uri="{BB962C8B-B14F-4D97-AF65-F5344CB8AC3E}">
        <p14:creationId xmlns:p14="http://schemas.microsoft.com/office/powerpoint/2010/main" val="338511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chefkoch</a:t>
            </a:r>
            <a:endParaRPr lang="de-DE"/>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0802" r="55803" b="36373"/>
          <a:stretch/>
        </p:blipFill>
        <p:spPr bwMode="auto">
          <a:xfrm>
            <a:off x="2495601" y="1340769"/>
            <a:ext cx="5388429" cy="495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liennummernplatzhalter 2"/>
          <p:cNvSpPr>
            <a:spLocks noGrp="1"/>
          </p:cNvSpPr>
          <p:nvPr>
            <p:ph type="sldNum" sz="quarter" idx="12"/>
          </p:nvPr>
        </p:nvSpPr>
        <p:spPr/>
        <p:txBody>
          <a:bodyPr/>
          <a:lstStyle/>
          <a:p>
            <a:fld id="{5914B6E0-F293-4DB7-91CD-CA99CA1EC231}" type="slidenum">
              <a:rPr lang="de-DE" smtClean="0"/>
              <a:t>50</a:t>
            </a:fld>
            <a:endParaRPr lang="de-DE"/>
          </a:p>
        </p:txBody>
      </p:sp>
    </p:spTree>
    <p:extLst>
      <p:ext uri="{BB962C8B-B14F-4D97-AF65-F5344CB8AC3E}">
        <p14:creationId xmlns:p14="http://schemas.microsoft.com/office/powerpoint/2010/main" val="20973291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hrs</a:t>
            </a:r>
            <a:endParaRPr lang="de-DE"/>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0418" r="48571" b="22300"/>
          <a:stretch/>
        </p:blipFill>
        <p:spPr bwMode="auto">
          <a:xfrm>
            <a:off x="4223793" y="2636913"/>
            <a:ext cx="6270171" cy="3494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4274" r="75464" b="52456"/>
          <a:stretch/>
        </p:blipFill>
        <p:spPr bwMode="auto">
          <a:xfrm>
            <a:off x="838200" y="2028886"/>
            <a:ext cx="2906299" cy="2118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liennummernplatzhalter 2"/>
          <p:cNvSpPr>
            <a:spLocks noGrp="1"/>
          </p:cNvSpPr>
          <p:nvPr>
            <p:ph type="sldNum" sz="quarter" idx="12"/>
          </p:nvPr>
        </p:nvSpPr>
        <p:spPr/>
        <p:txBody>
          <a:bodyPr/>
          <a:lstStyle/>
          <a:p>
            <a:fld id="{5914B6E0-F293-4DB7-91CD-CA99CA1EC231}" type="slidenum">
              <a:rPr lang="de-DE" smtClean="0"/>
              <a:t>51</a:t>
            </a:fld>
            <a:endParaRPr lang="de-DE"/>
          </a:p>
        </p:txBody>
      </p:sp>
    </p:spTree>
    <p:extLst>
      <p:ext uri="{BB962C8B-B14F-4D97-AF65-F5344CB8AC3E}">
        <p14:creationId xmlns:p14="http://schemas.microsoft.com/office/powerpoint/2010/main" val="21687149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35560" y="11153"/>
            <a:ext cx="3466728" cy="1143000"/>
          </a:xfrm>
        </p:spPr>
        <p:txBody>
          <a:bodyPr/>
          <a:lstStyle/>
          <a:p>
            <a:pPr algn="l"/>
            <a:r>
              <a:rPr lang="de-DE"/>
              <a:t>diekinokritiker</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286" t="9988" r="26607"/>
          <a:stretch/>
        </p:blipFill>
        <p:spPr bwMode="auto">
          <a:xfrm>
            <a:off x="8760296" y="247821"/>
            <a:ext cx="1819008" cy="6587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6875" t="15795" r="45714" b="22507"/>
          <a:stretch/>
        </p:blipFill>
        <p:spPr bwMode="auto">
          <a:xfrm>
            <a:off x="4237993" y="1052737"/>
            <a:ext cx="4561114" cy="57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liennummernplatzhalter 2"/>
          <p:cNvSpPr>
            <a:spLocks noGrp="1"/>
          </p:cNvSpPr>
          <p:nvPr>
            <p:ph type="sldNum" sz="quarter" idx="12"/>
          </p:nvPr>
        </p:nvSpPr>
        <p:spPr/>
        <p:txBody>
          <a:bodyPr/>
          <a:lstStyle/>
          <a:p>
            <a:fld id="{5914B6E0-F293-4DB7-91CD-CA99CA1EC231}" type="slidenum">
              <a:rPr lang="de-DE" smtClean="0"/>
              <a:t>52</a:t>
            </a:fld>
            <a:endParaRPr lang="de-DE"/>
          </a:p>
        </p:txBody>
      </p:sp>
    </p:spTree>
    <p:extLst>
      <p:ext uri="{BB962C8B-B14F-4D97-AF65-F5344CB8AC3E}">
        <p14:creationId xmlns:p14="http://schemas.microsoft.com/office/powerpoint/2010/main" val="11143165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google.de/shopping</a:t>
            </a:r>
            <a:endParaRPr lang="de-DE"/>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3206" r="44375"/>
          <a:stretch/>
        </p:blipFill>
        <p:spPr bwMode="auto">
          <a:xfrm>
            <a:off x="2279576" y="1387929"/>
            <a:ext cx="6781800" cy="5323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liennummernplatzhalter 2"/>
          <p:cNvSpPr>
            <a:spLocks noGrp="1"/>
          </p:cNvSpPr>
          <p:nvPr>
            <p:ph type="sldNum" sz="quarter" idx="12"/>
          </p:nvPr>
        </p:nvSpPr>
        <p:spPr/>
        <p:txBody>
          <a:bodyPr/>
          <a:lstStyle/>
          <a:p>
            <a:fld id="{5914B6E0-F293-4DB7-91CD-CA99CA1EC231}" type="slidenum">
              <a:rPr lang="de-DE" smtClean="0"/>
              <a:t>53</a:t>
            </a:fld>
            <a:endParaRPr lang="de-DE"/>
          </a:p>
        </p:txBody>
      </p:sp>
    </p:spTree>
    <p:extLst>
      <p:ext uri="{BB962C8B-B14F-4D97-AF65-F5344CB8AC3E}">
        <p14:creationId xmlns:p14="http://schemas.microsoft.com/office/powerpoint/2010/main" val="32524225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http://www.yelp.com/</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893" t="8014" r="11696" b="6193"/>
          <a:stretch/>
        </p:blipFill>
        <p:spPr bwMode="auto">
          <a:xfrm>
            <a:off x="3071665" y="1340769"/>
            <a:ext cx="6226259" cy="5304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liennummernplatzhalter 2"/>
          <p:cNvSpPr>
            <a:spLocks noGrp="1"/>
          </p:cNvSpPr>
          <p:nvPr>
            <p:ph type="sldNum" sz="quarter" idx="12"/>
          </p:nvPr>
        </p:nvSpPr>
        <p:spPr/>
        <p:txBody>
          <a:bodyPr/>
          <a:lstStyle/>
          <a:p>
            <a:fld id="{5914B6E0-F293-4DB7-91CD-CA99CA1EC231}" type="slidenum">
              <a:rPr lang="de-DE" smtClean="0"/>
              <a:t>54</a:t>
            </a:fld>
            <a:endParaRPr lang="de-DE"/>
          </a:p>
        </p:txBody>
      </p:sp>
    </p:spTree>
    <p:extLst>
      <p:ext uri="{BB962C8B-B14F-4D97-AF65-F5344CB8AC3E}">
        <p14:creationId xmlns:p14="http://schemas.microsoft.com/office/powerpoint/2010/main" val="33592679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Woher kommen die Testsätze?</a:t>
            </a:r>
            <a:endParaRPr lang="de-DE" dirty="0"/>
          </a:p>
        </p:txBody>
      </p:sp>
      <p:sp>
        <p:nvSpPr>
          <p:cNvPr id="3" name="Inhaltsplatzhalter 2"/>
          <p:cNvSpPr>
            <a:spLocks noGrp="1"/>
          </p:cNvSpPr>
          <p:nvPr>
            <p:ph idx="1"/>
          </p:nvPr>
        </p:nvSpPr>
        <p:spPr/>
        <p:txBody>
          <a:bodyPr/>
          <a:lstStyle/>
          <a:p>
            <a:pPr marL="514350" indent="-514350">
              <a:buFont typeface="+mj-lt"/>
              <a:buAutoNum type="arabicPeriod"/>
            </a:pPr>
            <a:r>
              <a:rPr lang="de-DE" dirty="0" smtClean="0"/>
              <a:t>Möglichkeit: selbst ausdenken</a:t>
            </a:r>
          </a:p>
          <a:p>
            <a:pPr marL="514350" indent="-514350">
              <a:buFont typeface="+mj-lt"/>
              <a:buAutoNum type="arabicPeriod"/>
            </a:pPr>
            <a:r>
              <a:rPr lang="de-DE" dirty="0" smtClean="0"/>
              <a:t>Möglichkeit: aus dem Amazon-Review-Korpus extrahieren (5 Sterne und 1 Stern)</a:t>
            </a:r>
          </a:p>
          <a:p>
            <a:pPr marL="514350" indent="-514350">
              <a:buFont typeface="+mj-lt"/>
              <a:buAutoNum type="arabicPeriod"/>
            </a:pPr>
            <a:r>
              <a:rPr lang="de-DE" dirty="0" smtClean="0"/>
              <a:t>Möglichkeit: aus den Daten einer </a:t>
            </a:r>
            <a:r>
              <a:rPr lang="de-DE" dirty="0" err="1" smtClean="0"/>
              <a:t>Shared</a:t>
            </a:r>
            <a:r>
              <a:rPr lang="de-DE" dirty="0" smtClean="0"/>
              <a:t> Task nehmen (z.B. </a:t>
            </a:r>
            <a:r>
              <a:rPr lang="de-DE" dirty="0" err="1" smtClean="0"/>
              <a:t>Germeval</a:t>
            </a:r>
            <a:r>
              <a:rPr lang="de-DE" dirty="0" smtClean="0"/>
              <a:t> 2017)</a:t>
            </a:r>
          </a:p>
          <a:p>
            <a:pPr marL="514350" indent="-514350">
              <a:buFont typeface="+mj-lt"/>
              <a:buAutoNum type="arabicPeriod"/>
            </a:pPr>
            <a:r>
              <a:rPr lang="de-DE" dirty="0" smtClean="0"/>
              <a:t>Weitere?</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55</a:t>
            </a:fld>
            <a:endParaRPr lang="de-DE"/>
          </a:p>
        </p:txBody>
      </p:sp>
    </p:spTree>
    <p:extLst>
      <p:ext uri="{BB962C8B-B14F-4D97-AF65-F5344CB8AC3E}">
        <p14:creationId xmlns:p14="http://schemas.microsoft.com/office/powerpoint/2010/main" val="5935571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Evaluation: </a:t>
            </a:r>
            <a:r>
              <a:rPr lang="de-DE" dirty="0" err="1" smtClean="0"/>
              <a:t>Accuracy</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a:bodyPr>
              <a:lstStyle/>
              <a:p>
                <a:r>
                  <a:rPr lang="de-DE" dirty="0" smtClean="0"/>
                  <a:t>Accuracy:</a:t>
                </a:r>
              </a:p>
              <a:p>
                <a:pPr lvl="1"/>
                <a:r>
                  <a:rPr lang="de-DE" dirty="0" smtClean="0"/>
                  <a:t>Was ist die Rate der korrekt klassifizierten Sätze?</a:t>
                </a:r>
              </a:p>
              <a:p>
                <a:pPr marL="457200" lvl="1" indent="0">
                  <a:buNone/>
                </a:pPr>
                <a:endParaRPr lang="de-DE" dirty="0" smtClean="0"/>
              </a:p>
              <a:p>
                <a:pPr lvl="1"/>
                <a:r>
                  <a:rPr lang="de-DE" dirty="0" err="1" smtClean="0"/>
                  <a:t>Accuracy</a:t>
                </a:r>
                <a:r>
                  <a:rPr lang="de-DE" dirty="0" smtClean="0"/>
                  <a:t> =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panose="02040503050406030204" pitchFamily="18" charset="0"/>
                          </a:rPr>
                          <m:t>|</m:t>
                        </m:r>
                        <m:r>
                          <a:rPr lang="de-DE" b="0" i="1" smtClean="0">
                            <a:latin typeface="Cambria Math" panose="02040503050406030204" pitchFamily="18" charset="0"/>
                          </a:rPr>
                          <m:t>𝑟𝑖𝑐h𝑡𝑖𝑔</m:t>
                        </m:r>
                        <m:r>
                          <a:rPr lang="de-DE" b="0" i="1" smtClean="0">
                            <a:latin typeface="Cambria Math" panose="02040503050406030204" pitchFamily="18" charset="0"/>
                          </a:rPr>
                          <m:t> </m:t>
                        </m:r>
                        <m:r>
                          <a:rPr lang="de-DE" b="0" i="1" smtClean="0">
                            <a:latin typeface="Cambria Math" panose="02040503050406030204" pitchFamily="18" charset="0"/>
                          </a:rPr>
                          <m:t>𝑘𝑙𝑎𝑠𝑠𝑖𝑓𝑖𝑧𝑖𝑒𝑟𝑡𝑒</m:t>
                        </m:r>
                        <m:r>
                          <a:rPr lang="de-DE" b="0" i="1" smtClean="0">
                            <a:latin typeface="Cambria Math" panose="02040503050406030204" pitchFamily="18" charset="0"/>
                          </a:rPr>
                          <m:t> </m:t>
                        </m:r>
                        <m:r>
                          <a:rPr lang="de-DE" b="0" i="1" smtClean="0">
                            <a:latin typeface="Cambria Math" panose="02040503050406030204" pitchFamily="18" charset="0"/>
                          </a:rPr>
                          <m:t>𝑆</m:t>
                        </m:r>
                        <m:r>
                          <a:rPr lang="de-DE" b="0" i="1" smtClean="0">
                            <a:latin typeface="Cambria Math" panose="02040503050406030204" pitchFamily="18" charset="0"/>
                          </a:rPr>
                          <m:t>ä</m:t>
                        </m:r>
                        <m:r>
                          <a:rPr lang="de-DE" b="0" i="1" smtClean="0">
                            <a:latin typeface="Cambria Math" panose="02040503050406030204" pitchFamily="18" charset="0"/>
                          </a:rPr>
                          <m:t>𝑡𝑧𝑒</m:t>
                        </m:r>
                        <m:r>
                          <a:rPr lang="de-DE" b="0" i="1" smtClean="0">
                            <a:latin typeface="Cambria Math" panose="02040503050406030204" pitchFamily="18" charset="0"/>
                          </a:rPr>
                          <m:t>|</m:t>
                        </m:r>
                      </m:num>
                      <m:den>
                        <m:r>
                          <a:rPr lang="de-DE" b="0" i="1" smtClean="0">
                            <a:latin typeface="Cambria Math" panose="02040503050406030204" pitchFamily="18" charset="0"/>
                          </a:rPr>
                          <m:t>|</m:t>
                        </m:r>
                        <m:r>
                          <a:rPr lang="de-DE" b="0" i="1" smtClean="0">
                            <a:latin typeface="Cambria Math" panose="02040503050406030204" pitchFamily="18" charset="0"/>
                          </a:rPr>
                          <m:t>𝑎𝑙𝑙𝑒</m:t>
                        </m:r>
                        <m:r>
                          <a:rPr lang="de-DE" b="0" i="1" smtClean="0">
                            <a:latin typeface="Cambria Math" panose="02040503050406030204" pitchFamily="18" charset="0"/>
                          </a:rPr>
                          <m:t> </m:t>
                        </m:r>
                        <m:r>
                          <a:rPr lang="de-DE" b="0" i="1" smtClean="0">
                            <a:latin typeface="Cambria Math" panose="02040503050406030204" pitchFamily="18" charset="0"/>
                          </a:rPr>
                          <m:t>𝑆</m:t>
                        </m:r>
                        <m:r>
                          <a:rPr lang="de-DE" b="0" i="1" smtClean="0">
                            <a:latin typeface="Cambria Math" panose="02040503050406030204" pitchFamily="18" charset="0"/>
                          </a:rPr>
                          <m:t>ä</m:t>
                        </m:r>
                        <m:r>
                          <a:rPr lang="de-DE" b="0" i="1" smtClean="0">
                            <a:latin typeface="Cambria Math" panose="02040503050406030204" pitchFamily="18" charset="0"/>
                          </a:rPr>
                          <m:t>𝑡𝑧𝑒</m:t>
                        </m:r>
                        <m:r>
                          <a:rPr lang="de-DE" b="0" i="1" smtClean="0">
                            <a:latin typeface="Cambria Math" panose="02040503050406030204" pitchFamily="18" charset="0"/>
                          </a:rPr>
                          <m:t>|</m:t>
                        </m:r>
                      </m:den>
                    </m:f>
                  </m:oMath>
                </a14:m>
                <a:endParaRPr lang="de-DE" dirty="0" smtClean="0"/>
              </a:p>
              <a:p>
                <a:pPr marL="0" indent="0">
                  <a:buNone/>
                </a:pPr>
                <a:endParaRPr lang="de-DE" dirty="0" smtClean="0"/>
              </a:p>
              <a:p>
                <a:pPr marL="0" indent="0">
                  <a:buNone/>
                </a:pPr>
                <a:endParaRPr lang="de-DE" dirty="0" smtClean="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de-DE">
                    <a:noFill/>
                  </a:rPr>
                  <a:t> </a:t>
                </a:r>
              </a:p>
            </p:txBody>
          </p:sp>
        </mc:Fallback>
      </mc:AlternateContent>
      <p:sp>
        <p:nvSpPr>
          <p:cNvPr id="4" name="Foliennummernplatzhalter 3"/>
          <p:cNvSpPr>
            <a:spLocks noGrp="1"/>
          </p:cNvSpPr>
          <p:nvPr>
            <p:ph type="sldNum" sz="quarter" idx="12"/>
          </p:nvPr>
        </p:nvSpPr>
        <p:spPr/>
        <p:txBody>
          <a:bodyPr/>
          <a:lstStyle/>
          <a:p>
            <a:fld id="{990AD7F9-ADAE-46E7-AC5A-255D27BB8C59}" type="slidenum">
              <a:rPr lang="de-DE" smtClean="0"/>
              <a:t>56</a:t>
            </a:fld>
            <a:endParaRPr lang="de-DE"/>
          </a:p>
        </p:txBody>
      </p:sp>
    </p:spTree>
    <p:extLst>
      <p:ext uri="{BB962C8B-B14F-4D97-AF65-F5344CB8AC3E}">
        <p14:creationId xmlns:p14="http://schemas.microsoft.com/office/powerpoint/2010/main" val="36344998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Evaluation für die einzelnen Werte: Precision und Recall</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lnSpcReduction="10000"/>
              </a:bodyPr>
              <a:lstStyle/>
              <a:p>
                <a:r>
                  <a:rPr lang="de-DE" dirty="0" smtClean="0"/>
                  <a:t>Für jeden Wert (positiv, negativ, neutral) Precision und Recall berechnen</a:t>
                </a:r>
              </a:p>
              <a:p>
                <a:r>
                  <a:rPr lang="de-DE" dirty="0" smtClean="0"/>
                  <a:t>Z.B. für positiv:</a:t>
                </a:r>
              </a:p>
              <a:p>
                <a:r>
                  <a:rPr lang="de-DE" dirty="0" err="1"/>
                  <a:t>Precision</a:t>
                </a:r>
                <a:r>
                  <a:rPr lang="de-DE" i="1" baseline="-25000" dirty="0" err="1"/>
                  <a:t>positiv</a:t>
                </a:r>
                <a:r>
                  <a:rPr lang="de-DE" i="1" dirty="0"/>
                  <a:t> </a:t>
                </a:r>
                <a:r>
                  <a:rPr lang="de-DE" dirty="0"/>
                  <a:t>= </a:t>
                </a:r>
                <a14:m>
                  <m:oMath xmlns:m="http://schemas.openxmlformats.org/officeDocument/2006/math">
                    <m:f>
                      <m:fPr>
                        <m:ctrlPr>
                          <a:rPr lang="de-DE" i="1" smtClean="0">
                            <a:latin typeface="Cambria Math" panose="02040503050406030204" pitchFamily="18" charset="0"/>
                          </a:rPr>
                        </m:ctrlPr>
                      </m:fPr>
                      <m:num>
                        <m:r>
                          <m:rPr>
                            <m:nor/>
                          </m:rPr>
                          <a:rPr lang="de-DE" i="1" dirty="0"/>
                          <m:t>|</m:t>
                        </m:r>
                        <m:r>
                          <m:rPr>
                            <m:nor/>
                          </m:rPr>
                          <a:rPr lang="de-DE" i="1" dirty="0"/>
                          <m:t>positiv</m:t>
                        </m:r>
                        <m:r>
                          <m:rPr>
                            <m:nor/>
                          </m:rPr>
                          <a:rPr lang="de-DE" b="0" i="1" dirty="0" smtClean="0"/>
                          <m:t> </m:t>
                        </m:r>
                        <m:r>
                          <m:rPr>
                            <m:nor/>
                          </m:rPr>
                          <a:rPr lang="de-DE" i="1" dirty="0"/>
                          <m:t>klassifizierte</m:t>
                        </m:r>
                        <m:r>
                          <m:rPr>
                            <m:nor/>
                          </m:rPr>
                          <a:rPr lang="de-DE" b="0" i="1" dirty="0" smtClean="0"/>
                          <m:t> </m:t>
                        </m:r>
                        <m:r>
                          <m:rPr>
                            <m:nor/>
                          </m:rPr>
                          <a:rPr lang="de-DE" i="1" dirty="0"/>
                          <m:t>S</m:t>
                        </m:r>
                        <m:r>
                          <m:rPr>
                            <m:nor/>
                          </m:rPr>
                          <a:rPr lang="de-DE" b="0" i="1" dirty="0" smtClean="0"/>
                          <m:t>ä</m:t>
                        </m:r>
                        <m:r>
                          <m:rPr>
                            <m:nor/>
                          </m:rPr>
                          <a:rPr lang="de-DE" i="1" dirty="0"/>
                          <m:t>tze</m:t>
                        </m:r>
                        <m:r>
                          <m:rPr>
                            <m:nor/>
                          </m:rPr>
                          <a:rPr lang="de-DE" i="1" dirty="0"/>
                          <m:t>, </m:t>
                        </m:r>
                        <m:r>
                          <m:rPr>
                            <m:nor/>
                          </m:rPr>
                          <a:rPr lang="de-DE" i="1" dirty="0"/>
                          <m:t>die</m:t>
                        </m:r>
                        <m:r>
                          <m:rPr>
                            <m:nor/>
                          </m:rPr>
                          <a:rPr lang="de-DE" b="0" i="1" dirty="0" smtClean="0"/>
                          <m:t> </m:t>
                        </m:r>
                        <m:r>
                          <m:rPr>
                            <m:nor/>
                          </m:rPr>
                          <a:rPr lang="de-DE" i="1" dirty="0"/>
                          <m:t>wirklich</m:t>
                        </m:r>
                        <m:r>
                          <m:rPr>
                            <m:nor/>
                          </m:rPr>
                          <a:rPr lang="de-DE" b="0" i="1" dirty="0" smtClean="0"/>
                          <m:t> </m:t>
                        </m:r>
                        <m:r>
                          <m:rPr>
                            <m:nor/>
                          </m:rPr>
                          <a:rPr lang="de-DE" i="1" dirty="0"/>
                          <m:t>positiv</m:t>
                        </m:r>
                        <m:r>
                          <m:rPr>
                            <m:nor/>
                          </m:rPr>
                          <a:rPr lang="de-DE" b="0" i="1" dirty="0" smtClean="0"/>
                          <m:t> </m:t>
                        </m:r>
                        <m:r>
                          <m:rPr>
                            <m:nor/>
                          </m:rPr>
                          <a:rPr lang="de-DE" i="1" dirty="0"/>
                          <m:t>sind</m:t>
                        </m:r>
                        <m:r>
                          <m:rPr>
                            <m:nor/>
                          </m:rPr>
                          <a:rPr lang="de-DE" i="1" dirty="0"/>
                          <m:t>| </m:t>
                        </m:r>
                      </m:num>
                      <m:den>
                        <m:r>
                          <m:rPr>
                            <m:nor/>
                          </m:rPr>
                          <a:rPr lang="de-DE" i="1" dirty="0"/>
                          <m:t>|</m:t>
                        </m:r>
                        <m:r>
                          <m:rPr>
                            <m:nor/>
                          </m:rPr>
                          <a:rPr lang="de-DE" i="1" dirty="0"/>
                          <m:t>alle</m:t>
                        </m:r>
                        <m:r>
                          <m:rPr>
                            <m:nor/>
                          </m:rPr>
                          <a:rPr lang="de-DE" b="0" i="1" dirty="0" smtClean="0"/>
                          <m:t> </m:t>
                        </m:r>
                        <m:r>
                          <m:rPr>
                            <m:nor/>
                          </m:rPr>
                          <a:rPr lang="de-DE" i="1" dirty="0"/>
                          <m:t>positiv</m:t>
                        </m:r>
                        <m:r>
                          <m:rPr>
                            <m:nor/>
                          </m:rPr>
                          <a:rPr lang="de-DE" b="0" i="1" dirty="0" smtClean="0"/>
                          <m:t> </m:t>
                        </m:r>
                        <m:r>
                          <m:rPr>
                            <m:nor/>
                          </m:rPr>
                          <a:rPr lang="de-DE" i="1" dirty="0"/>
                          <m:t>klassifizierten</m:t>
                        </m:r>
                        <m:r>
                          <m:rPr>
                            <m:nor/>
                          </m:rPr>
                          <a:rPr lang="de-DE" b="0" i="1" dirty="0" smtClean="0"/>
                          <m:t> </m:t>
                        </m:r>
                        <m:r>
                          <m:rPr>
                            <m:nor/>
                          </m:rPr>
                          <a:rPr lang="de-DE" i="1" dirty="0"/>
                          <m:t>S</m:t>
                        </m:r>
                        <m:r>
                          <m:rPr>
                            <m:nor/>
                          </m:rPr>
                          <a:rPr lang="de-DE" b="0" i="1" dirty="0" smtClean="0"/>
                          <m:t>ä</m:t>
                        </m:r>
                        <m:r>
                          <m:rPr>
                            <m:nor/>
                          </m:rPr>
                          <a:rPr lang="de-DE" i="1" dirty="0"/>
                          <m:t>tze</m:t>
                        </m:r>
                        <m:r>
                          <m:rPr>
                            <m:nor/>
                          </m:rPr>
                          <a:rPr lang="de-DE" i="1" dirty="0"/>
                          <m:t>|</m:t>
                        </m:r>
                        <m:r>
                          <m:rPr>
                            <m:nor/>
                          </m:rPr>
                          <a:rPr lang="de-DE" dirty="0"/>
                          <m:t> </m:t>
                        </m:r>
                      </m:den>
                    </m:f>
                  </m:oMath>
                </a14:m>
                <a:endParaRPr lang="de-DE" dirty="0"/>
              </a:p>
              <a:p>
                <a:endParaRPr lang="de-DE" dirty="0" smtClean="0"/>
              </a:p>
              <a:p>
                <a:r>
                  <a:rPr lang="de-DE" dirty="0" err="1" smtClean="0"/>
                  <a:t>Recall</a:t>
                </a:r>
                <a:r>
                  <a:rPr lang="de-DE" i="1" baseline="-25000" dirty="0" err="1" smtClean="0"/>
                  <a:t>positiv</a:t>
                </a:r>
                <a:r>
                  <a:rPr lang="de-DE" i="1" dirty="0" smtClean="0"/>
                  <a:t> </a:t>
                </a:r>
                <a:r>
                  <a:rPr lang="de-DE" dirty="0" smtClean="0"/>
                  <a:t>= </a:t>
                </a:r>
                <a14:m>
                  <m:oMath xmlns:m="http://schemas.openxmlformats.org/officeDocument/2006/math">
                    <m:f>
                      <m:fPr>
                        <m:ctrlPr>
                          <a:rPr lang="de-DE" i="1">
                            <a:latin typeface="Cambria Math" panose="02040503050406030204" pitchFamily="18" charset="0"/>
                          </a:rPr>
                        </m:ctrlPr>
                      </m:fPr>
                      <m:num>
                        <m:r>
                          <m:rPr>
                            <m:nor/>
                          </m:rPr>
                          <a:rPr lang="de-DE" i="1" dirty="0"/>
                          <m:t>|</m:t>
                        </m:r>
                        <m:r>
                          <m:rPr>
                            <m:nor/>
                          </m:rPr>
                          <a:rPr lang="de-DE" i="1" dirty="0"/>
                          <m:t>positiv</m:t>
                        </m:r>
                        <m:r>
                          <m:rPr>
                            <m:nor/>
                          </m:rPr>
                          <a:rPr lang="de-DE" i="1" dirty="0"/>
                          <m:t> </m:t>
                        </m:r>
                        <m:r>
                          <m:rPr>
                            <m:nor/>
                          </m:rPr>
                          <a:rPr lang="de-DE" i="1" dirty="0"/>
                          <m:t>klassifizierte</m:t>
                        </m:r>
                        <m:r>
                          <m:rPr>
                            <m:nor/>
                          </m:rPr>
                          <a:rPr lang="de-DE" i="1" dirty="0"/>
                          <m:t> </m:t>
                        </m:r>
                        <m:r>
                          <m:rPr>
                            <m:nor/>
                          </m:rPr>
                          <a:rPr lang="de-DE" i="1" dirty="0"/>
                          <m:t>S</m:t>
                        </m:r>
                        <m:r>
                          <m:rPr>
                            <m:nor/>
                          </m:rPr>
                          <a:rPr lang="de-DE" i="1" dirty="0"/>
                          <m:t>ä</m:t>
                        </m:r>
                        <m:r>
                          <m:rPr>
                            <m:nor/>
                          </m:rPr>
                          <a:rPr lang="de-DE" i="1" dirty="0"/>
                          <m:t>tze</m:t>
                        </m:r>
                        <m:r>
                          <m:rPr>
                            <m:nor/>
                          </m:rPr>
                          <a:rPr lang="de-DE" i="1" dirty="0"/>
                          <m:t>, </m:t>
                        </m:r>
                        <m:r>
                          <m:rPr>
                            <m:nor/>
                          </m:rPr>
                          <a:rPr lang="de-DE" i="1" dirty="0"/>
                          <m:t>die</m:t>
                        </m:r>
                        <m:r>
                          <m:rPr>
                            <m:nor/>
                          </m:rPr>
                          <a:rPr lang="de-DE" i="1" dirty="0"/>
                          <m:t> </m:t>
                        </m:r>
                        <m:r>
                          <m:rPr>
                            <m:nor/>
                          </m:rPr>
                          <a:rPr lang="de-DE" i="1" dirty="0"/>
                          <m:t>wirklich</m:t>
                        </m:r>
                        <m:r>
                          <m:rPr>
                            <m:nor/>
                          </m:rPr>
                          <a:rPr lang="de-DE" i="1" dirty="0"/>
                          <m:t> </m:t>
                        </m:r>
                        <m:r>
                          <m:rPr>
                            <m:nor/>
                          </m:rPr>
                          <a:rPr lang="de-DE" i="1" dirty="0"/>
                          <m:t>positiv</m:t>
                        </m:r>
                        <m:r>
                          <m:rPr>
                            <m:nor/>
                          </m:rPr>
                          <a:rPr lang="de-DE" i="1" dirty="0"/>
                          <m:t> </m:t>
                        </m:r>
                        <m:r>
                          <m:rPr>
                            <m:nor/>
                          </m:rPr>
                          <a:rPr lang="de-DE" i="1" dirty="0"/>
                          <m:t>sind</m:t>
                        </m:r>
                        <m:r>
                          <m:rPr>
                            <m:nor/>
                          </m:rPr>
                          <a:rPr lang="de-DE" i="1" dirty="0"/>
                          <m:t>| </m:t>
                        </m:r>
                      </m:num>
                      <m:den>
                        <m:r>
                          <m:rPr>
                            <m:nor/>
                          </m:rPr>
                          <a:rPr lang="de-DE" i="1" dirty="0"/>
                          <m:t>|</m:t>
                        </m:r>
                        <m:r>
                          <m:rPr>
                            <m:nor/>
                          </m:rPr>
                          <a:rPr lang="de-DE" i="1" dirty="0"/>
                          <m:t>alle</m:t>
                        </m:r>
                        <m:r>
                          <m:rPr>
                            <m:nor/>
                          </m:rPr>
                          <a:rPr lang="de-DE" i="1" dirty="0"/>
                          <m:t> </m:t>
                        </m:r>
                        <m:r>
                          <m:rPr>
                            <m:nor/>
                          </m:rPr>
                          <a:rPr lang="de-DE" i="1" dirty="0"/>
                          <m:t>positiven</m:t>
                        </m:r>
                        <m:r>
                          <m:rPr>
                            <m:nor/>
                          </m:rPr>
                          <a:rPr lang="de-DE" b="0" i="1" dirty="0" smtClean="0"/>
                          <m:t> </m:t>
                        </m:r>
                        <m:r>
                          <m:rPr>
                            <m:nor/>
                          </m:rPr>
                          <a:rPr lang="de-DE" i="1" dirty="0"/>
                          <m:t>S</m:t>
                        </m:r>
                        <m:r>
                          <m:rPr>
                            <m:nor/>
                          </m:rPr>
                          <a:rPr lang="de-DE" i="1" dirty="0"/>
                          <m:t>ä</m:t>
                        </m:r>
                        <m:r>
                          <m:rPr>
                            <m:nor/>
                          </m:rPr>
                          <a:rPr lang="de-DE" i="1" dirty="0"/>
                          <m:t>tze</m:t>
                        </m:r>
                        <m:r>
                          <m:rPr>
                            <m:nor/>
                          </m:rPr>
                          <a:rPr lang="de-DE" i="1" dirty="0"/>
                          <m:t>|</m:t>
                        </m:r>
                        <m:r>
                          <m:rPr>
                            <m:nor/>
                          </m:rPr>
                          <a:rPr lang="de-DE" dirty="0"/>
                          <m:t> </m:t>
                        </m:r>
                      </m:den>
                    </m:f>
                  </m:oMath>
                </a14:m>
                <a:endParaRPr lang="de-DE" dirty="0" smtClean="0"/>
              </a:p>
              <a:p>
                <a:endParaRPr lang="de-DE" dirty="0"/>
              </a:p>
              <a:p>
                <a:r>
                  <a:rPr lang="de-DE" dirty="0" err="1" smtClean="0"/>
                  <a:t>F</a:t>
                </a:r>
                <a:r>
                  <a:rPr lang="de-DE" i="1" baseline="-25000" dirty="0" err="1" smtClean="0"/>
                  <a:t>positiv</a:t>
                </a:r>
                <a:r>
                  <a:rPr lang="de-DE" dirty="0" smtClean="0"/>
                  <a:t> = 2 *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panose="02040503050406030204" pitchFamily="18" charset="0"/>
                          </a:rPr>
                          <m:t>𝑝𝑟𝑒𝑐𝑖𝑠𝑖𝑜𝑛</m:t>
                        </m:r>
                        <m:r>
                          <a:rPr lang="de-DE" b="0" i="1" smtClean="0">
                            <a:latin typeface="Cambria Math" panose="02040503050406030204" pitchFamily="18" charset="0"/>
                          </a:rPr>
                          <m:t> ∗ </m:t>
                        </m:r>
                        <m:r>
                          <a:rPr lang="de-DE" b="0" i="1" smtClean="0">
                            <a:latin typeface="Cambria Math" panose="02040503050406030204" pitchFamily="18" charset="0"/>
                          </a:rPr>
                          <m:t>𝑟𝑒𝑐𝑎𝑙𝑙</m:t>
                        </m:r>
                      </m:num>
                      <m:den>
                        <m:r>
                          <a:rPr lang="de-DE" b="0" i="1" smtClean="0">
                            <a:latin typeface="Cambria Math" panose="02040503050406030204" pitchFamily="18" charset="0"/>
                          </a:rPr>
                          <m:t>𝑝𝑟𝑒𝑐𝑖𝑠𝑖𝑜𝑛</m:t>
                        </m:r>
                        <m:r>
                          <a:rPr lang="de-DE" b="0" i="1" smtClean="0">
                            <a:latin typeface="Cambria Math" panose="02040503050406030204" pitchFamily="18" charset="0"/>
                          </a:rPr>
                          <m:t> + </m:t>
                        </m:r>
                        <m:r>
                          <a:rPr lang="de-DE" b="0" i="1" smtClean="0">
                            <a:latin typeface="Cambria Math" panose="02040503050406030204" pitchFamily="18" charset="0"/>
                          </a:rPr>
                          <m:t>𝑟𝑒𝑐𝑎𝑙𝑙</m:t>
                        </m:r>
                      </m:den>
                    </m:f>
                  </m:oMath>
                </a14:m>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3"/>
                <a:stretch>
                  <a:fillRect l="-1043" t="-3081" b="-560"/>
                </a:stretch>
              </a:blipFill>
            </p:spPr>
            <p:txBody>
              <a:bodyPr/>
              <a:lstStyle/>
              <a:p>
                <a:r>
                  <a:rPr lang="de-DE">
                    <a:noFill/>
                  </a:rPr>
                  <a:t> </a:t>
                </a:r>
              </a:p>
            </p:txBody>
          </p:sp>
        </mc:Fallback>
      </mc:AlternateContent>
      <p:sp>
        <p:nvSpPr>
          <p:cNvPr id="4" name="Foliennummernplatzhalter 3"/>
          <p:cNvSpPr>
            <a:spLocks noGrp="1"/>
          </p:cNvSpPr>
          <p:nvPr>
            <p:ph type="sldNum" sz="quarter" idx="12"/>
          </p:nvPr>
        </p:nvSpPr>
        <p:spPr/>
        <p:txBody>
          <a:bodyPr/>
          <a:lstStyle/>
          <a:p>
            <a:fld id="{990AD7F9-ADAE-46E7-AC5A-255D27BB8C59}" type="slidenum">
              <a:rPr lang="de-DE" smtClean="0"/>
              <a:t>57</a:t>
            </a:fld>
            <a:endParaRPr lang="de-DE" dirty="0"/>
          </a:p>
        </p:txBody>
      </p:sp>
    </p:spTree>
    <p:extLst>
      <p:ext uri="{BB962C8B-B14F-4D97-AF65-F5344CB8AC3E}">
        <p14:creationId xmlns:p14="http://schemas.microsoft.com/office/powerpoint/2010/main" val="41531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930019"/>
          </a:xfrm>
        </p:spPr>
        <p:txBody>
          <a:bodyPr>
            <a:normAutofit/>
          </a:bodyPr>
          <a:lstStyle/>
          <a:p>
            <a:r>
              <a:rPr lang="de-DE" dirty="0"/>
              <a:t>Wir brauchen aber auch eine Ausgabe der falsch klassifizierten </a:t>
            </a:r>
            <a:r>
              <a:rPr lang="de-DE" dirty="0" smtClean="0"/>
              <a:t>Sätze aus unserem Gold-Standard</a:t>
            </a:r>
            <a:endParaRPr lang="de-DE" dirty="0"/>
          </a:p>
        </p:txBody>
      </p:sp>
      <p:sp>
        <p:nvSpPr>
          <p:cNvPr id="3" name="Inhaltsplatzhalter 2"/>
          <p:cNvSpPr>
            <a:spLocks noGrp="1"/>
          </p:cNvSpPr>
          <p:nvPr>
            <p:ph idx="1"/>
          </p:nvPr>
        </p:nvSpPr>
        <p:spPr>
          <a:xfrm>
            <a:off x="838200" y="2816351"/>
            <a:ext cx="10515600" cy="3360611"/>
          </a:xfrm>
        </p:spPr>
        <p:txBody>
          <a:bodyPr/>
          <a:lstStyle/>
          <a:p>
            <a:r>
              <a:rPr lang="de-DE" dirty="0" smtClean="0"/>
              <a:t>… denn wir wollen ja unser Programm stetig verbessern</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58</a:t>
            </a:fld>
            <a:endParaRPr lang="de-DE"/>
          </a:p>
        </p:txBody>
      </p:sp>
    </p:spTree>
    <p:extLst>
      <p:ext uri="{BB962C8B-B14F-4D97-AF65-F5344CB8AC3E}">
        <p14:creationId xmlns:p14="http://schemas.microsoft.com/office/powerpoint/2010/main" val="12131764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Aufgaben</a:t>
            </a:r>
            <a:endParaRPr lang="de-DE" dirty="0"/>
          </a:p>
        </p:txBody>
      </p:sp>
      <p:sp>
        <p:nvSpPr>
          <p:cNvPr id="3" name="Inhaltsplatzhalter 2"/>
          <p:cNvSpPr>
            <a:spLocks noGrp="1"/>
          </p:cNvSpPr>
          <p:nvPr>
            <p:ph idx="1"/>
          </p:nvPr>
        </p:nvSpPr>
        <p:spPr/>
        <p:txBody>
          <a:bodyPr>
            <a:normAutofit/>
          </a:bodyPr>
          <a:lstStyle/>
          <a:p>
            <a:r>
              <a:rPr lang="de-DE" dirty="0"/>
              <a:t>Stellen Sie einen Gold-Standard zum Testen auf, bei dem es sich um </a:t>
            </a:r>
            <a:r>
              <a:rPr lang="de-DE" dirty="0" smtClean="0"/>
              <a:t>eine einfache </a:t>
            </a:r>
            <a:r>
              <a:rPr lang="de-DE" dirty="0"/>
              <a:t>Tabelle mit zwei Spalten (Satz und </a:t>
            </a:r>
            <a:r>
              <a:rPr lang="de-DE" dirty="0" err="1"/>
              <a:t>Polarity</a:t>
            </a:r>
            <a:r>
              <a:rPr lang="de-DE" dirty="0"/>
              <a:t>) </a:t>
            </a:r>
            <a:r>
              <a:rPr lang="de-DE" dirty="0" smtClean="0"/>
              <a:t>handelt, z.B. so: </a:t>
            </a:r>
          </a:p>
          <a:p>
            <a:pPr lvl="1"/>
            <a:r>
              <a:rPr lang="de-DE" dirty="0" smtClean="0"/>
              <a:t>Das ist ein gutes Produkt		positiv</a:t>
            </a:r>
          </a:p>
          <a:p>
            <a:pPr lvl="1"/>
            <a:r>
              <a:rPr lang="de-DE" dirty="0" smtClean="0"/>
              <a:t>Das ist ein Produkt			neutral</a:t>
            </a:r>
          </a:p>
          <a:p>
            <a:pPr lvl="1"/>
            <a:r>
              <a:rPr lang="de-DE" dirty="0" smtClean="0"/>
              <a:t>Das ist kein gutes Produkt		negativ</a:t>
            </a:r>
          </a:p>
          <a:p>
            <a:pPr lvl="1"/>
            <a:r>
              <a:rPr lang="de-DE" dirty="0" smtClean="0"/>
              <a:t>Das ist ein schlechtes Produkt		negativ</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59</a:t>
            </a:fld>
            <a:endParaRPr lang="de-DE"/>
          </a:p>
        </p:txBody>
      </p:sp>
    </p:spTree>
    <p:extLst>
      <p:ext uri="{BB962C8B-B14F-4D97-AF65-F5344CB8AC3E}">
        <p14:creationId xmlns:p14="http://schemas.microsoft.com/office/powerpoint/2010/main" val="1257137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Aufgaben des Opinion Mining</a:t>
            </a:r>
          </a:p>
        </p:txBody>
      </p:sp>
      <p:sp>
        <p:nvSpPr>
          <p:cNvPr id="3" name="Inhaltsplatzhalter 2"/>
          <p:cNvSpPr>
            <a:spLocks noGrp="1"/>
          </p:cNvSpPr>
          <p:nvPr>
            <p:ph idx="1"/>
          </p:nvPr>
        </p:nvSpPr>
        <p:spPr/>
        <p:txBody>
          <a:bodyPr/>
          <a:lstStyle/>
          <a:p>
            <a:r>
              <a:rPr lang="de-DE" smtClean="0"/>
              <a:t>Informationsextraktion:</a:t>
            </a:r>
          </a:p>
          <a:p>
            <a:pPr lvl="1"/>
            <a:r>
              <a:rPr lang="de-DE" smtClean="0"/>
              <a:t>die beste Lösung finden</a:t>
            </a:r>
          </a:p>
          <a:p>
            <a:r>
              <a:rPr lang="de-DE" smtClean="0"/>
              <a:t>Opinion Mining:</a:t>
            </a:r>
          </a:p>
          <a:p>
            <a:pPr lvl="1"/>
            <a:r>
              <a:rPr lang="de-DE" smtClean="0"/>
              <a:t>alle Lösungen finden und zusammenfassen</a:t>
            </a:r>
            <a:endParaRPr lang="de-DE"/>
          </a:p>
        </p:txBody>
      </p:sp>
      <p:sp>
        <p:nvSpPr>
          <p:cNvPr id="4" name="Foliennummernplatzhalter 3"/>
          <p:cNvSpPr>
            <a:spLocks noGrp="1"/>
          </p:cNvSpPr>
          <p:nvPr>
            <p:ph type="sldNum" sz="quarter" idx="12"/>
          </p:nvPr>
        </p:nvSpPr>
        <p:spPr/>
        <p:txBody>
          <a:bodyPr/>
          <a:lstStyle/>
          <a:p>
            <a:fld id="{5914B6E0-F293-4DB7-91CD-CA99CA1EC231}" type="slidenum">
              <a:rPr lang="de-DE" smtClean="0"/>
              <a:t>6</a:t>
            </a:fld>
            <a:endParaRPr lang="de-DE"/>
          </a:p>
        </p:txBody>
      </p:sp>
    </p:spTree>
    <p:extLst>
      <p:ext uri="{BB962C8B-B14F-4D97-AF65-F5344CB8AC3E}">
        <p14:creationId xmlns:p14="http://schemas.microsoft.com/office/powerpoint/2010/main" val="13979364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Aufgaben</a:t>
            </a:r>
            <a:endParaRPr lang="de-DE" dirty="0"/>
          </a:p>
        </p:txBody>
      </p:sp>
      <p:sp>
        <p:nvSpPr>
          <p:cNvPr id="3" name="Inhaltsplatzhalter 2"/>
          <p:cNvSpPr>
            <a:spLocks noGrp="1"/>
          </p:cNvSpPr>
          <p:nvPr>
            <p:ph idx="1"/>
          </p:nvPr>
        </p:nvSpPr>
        <p:spPr/>
        <p:txBody>
          <a:bodyPr/>
          <a:lstStyle/>
          <a:p>
            <a:r>
              <a:rPr lang="de-DE" dirty="0" smtClean="0"/>
              <a:t>Verändern Sie Ihr Programm zum Wortlistenvergleich so, dass eine Testdatei eingelesen wird und das Ergebnis in eine Ausgabedatei ausgegeben wird. Dabei soll das Ergebnis eine zweite Spalte sein:</a:t>
            </a:r>
          </a:p>
          <a:p>
            <a:pPr marL="0" indent="0">
              <a:buNone/>
            </a:pPr>
            <a:endParaRPr lang="de-DE" dirty="0" smtClean="0"/>
          </a:p>
          <a:p>
            <a:pPr lvl="1"/>
            <a:r>
              <a:rPr lang="de-DE" dirty="0" err="1" smtClean="0"/>
              <a:t>Sentence</a:t>
            </a:r>
            <a:r>
              <a:rPr lang="de-DE" dirty="0" smtClean="0"/>
              <a:t>					</a:t>
            </a:r>
            <a:r>
              <a:rPr lang="de-DE" dirty="0" err="1" smtClean="0"/>
              <a:t>Polarity</a:t>
            </a:r>
            <a:r>
              <a:rPr lang="de-DE" dirty="0" smtClean="0"/>
              <a:t>	</a:t>
            </a:r>
            <a:r>
              <a:rPr lang="de-DE" dirty="0" err="1" smtClean="0"/>
              <a:t>Categorized</a:t>
            </a:r>
            <a:endParaRPr lang="de-DE" dirty="0" smtClean="0"/>
          </a:p>
          <a:p>
            <a:pPr lvl="1"/>
            <a:r>
              <a:rPr lang="de-DE" dirty="0" smtClean="0"/>
              <a:t>Das ist ein gutes Produkt		positiv		positiv</a:t>
            </a:r>
          </a:p>
          <a:p>
            <a:pPr lvl="1"/>
            <a:r>
              <a:rPr lang="de-DE" dirty="0" smtClean="0"/>
              <a:t>Das ist ein Produkt			neutral		neutral</a:t>
            </a:r>
          </a:p>
          <a:p>
            <a:pPr lvl="1"/>
            <a:r>
              <a:rPr lang="de-DE" dirty="0" smtClean="0"/>
              <a:t>Das ist kein gutes Produkt		negativ		positiv</a:t>
            </a:r>
          </a:p>
          <a:p>
            <a:pPr lvl="1"/>
            <a:r>
              <a:rPr lang="de-DE" dirty="0" smtClean="0"/>
              <a:t>Das ist ein schlechtes Produkt		negativ		negativ</a:t>
            </a:r>
          </a:p>
          <a:p>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60</a:t>
            </a:fld>
            <a:endParaRPr lang="de-DE"/>
          </a:p>
        </p:txBody>
      </p:sp>
    </p:spTree>
    <p:extLst>
      <p:ext uri="{BB962C8B-B14F-4D97-AF65-F5344CB8AC3E}">
        <p14:creationId xmlns:p14="http://schemas.microsoft.com/office/powerpoint/2010/main" val="2120745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Aufgaben</a:t>
            </a:r>
            <a:endParaRPr lang="de-DE" dirty="0"/>
          </a:p>
        </p:txBody>
      </p:sp>
      <p:sp>
        <p:nvSpPr>
          <p:cNvPr id="3" name="Inhaltsplatzhalter 2"/>
          <p:cNvSpPr>
            <a:spLocks noGrp="1"/>
          </p:cNvSpPr>
          <p:nvPr>
            <p:ph idx="1"/>
          </p:nvPr>
        </p:nvSpPr>
        <p:spPr/>
        <p:txBody>
          <a:bodyPr/>
          <a:lstStyle/>
          <a:p>
            <a:r>
              <a:rPr lang="de-DE" dirty="0"/>
              <a:t>Schreiben Sie ein Programm, das die Ausgabe mit dem Gold-Standard</a:t>
            </a:r>
          </a:p>
          <a:p>
            <a:pPr marL="0" indent="0">
              <a:buNone/>
            </a:pPr>
            <a:r>
              <a:rPr lang="de-DE" dirty="0" smtClean="0"/>
              <a:t> vergleicht</a:t>
            </a:r>
            <a:r>
              <a:rPr lang="de-DE" dirty="0"/>
              <a:t>. Geben Sie dabei die falsch klassifizierten </a:t>
            </a:r>
            <a:r>
              <a:rPr lang="de-DE" dirty="0" smtClean="0"/>
              <a:t>Sätze</a:t>
            </a:r>
            <a:r>
              <a:rPr lang="de-DE" dirty="0"/>
              <a:t>, den </a:t>
            </a:r>
            <a:r>
              <a:rPr lang="de-DE" dirty="0" err="1" smtClean="0"/>
              <a:t>Accuracy</a:t>
            </a:r>
            <a:r>
              <a:rPr lang="de-DE" dirty="0" smtClean="0"/>
              <a:t>-Wert </a:t>
            </a:r>
            <a:r>
              <a:rPr lang="de-DE" dirty="0"/>
              <a:t>und den F-Wert </a:t>
            </a:r>
            <a:r>
              <a:rPr lang="de-DE" dirty="0" smtClean="0"/>
              <a:t>für </a:t>
            </a:r>
            <a:r>
              <a:rPr lang="de-DE" dirty="0"/>
              <a:t>jede Kategorie aus</a:t>
            </a:r>
            <a:r>
              <a:rPr lang="de-DE" dirty="0" smtClean="0"/>
              <a:t>.</a:t>
            </a:r>
          </a:p>
          <a:p>
            <a:pPr marL="0" indent="0">
              <a:buNone/>
            </a:pP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61</a:t>
            </a:fld>
            <a:endParaRPr lang="de-DE"/>
          </a:p>
        </p:txBody>
      </p:sp>
    </p:spTree>
    <p:extLst>
      <p:ext uri="{BB962C8B-B14F-4D97-AF65-F5344CB8AC3E}">
        <p14:creationId xmlns:p14="http://schemas.microsoft.com/office/powerpoint/2010/main" val="4148075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Klassifikation oder Regression</a:t>
            </a:r>
            <a:endParaRPr lang="de-DE" dirty="0"/>
          </a:p>
        </p:txBody>
      </p:sp>
      <p:sp>
        <p:nvSpPr>
          <p:cNvPr id="3" name="Inhaltsplatzhalter 2"/>
          <p:cNvSpPr>
            <a:spLocks noGrp="1"/>
          </p:cNvSpPr>
          <p:nvPr>
            <p:ph idx="1"/>
          </p:nvPr>
        </p:nvSpPr>
        <p:spPr/>
        <p:txBody>
          <a:bodyPr/>
          <a:lstStyle/>
          <a:p>
            <a:r>
              <a:rPr lang="de-DE" dirty="0" smtClean="0"/>
              <a:t>(e, GENERAL, s, _, _)</a:t>
            </a:r>
          </a:p>
          <a:p>
            <a:r>
              <a:rPr lang="de-DE" dirty="0" smtClean="0"/>
              <a:t>wenn s = positiv, negativ oder neutral: Klassifikation</a:t>
            </a:r>
          </a:p>
          <a:p>
            <a:r>
              <a:rPr lang="de-DE" dirty="0" smtClean="0"/>
              <a:t>wenn s = 1, 2, 3, 4 oder 5: Regression</a:t>
            </a:r>
          </a:p>
          <a:p>
            <a:r>
              <a:rPr lang="de-DE" dirty="0"/>
              <a:t>w</a:t>
            </a:r>
            <a:r>
              <a:rPr lang="de-DE" dirty="0" smtClean="0"/>
              <a:t>enn -1 &lt; s &lt; 1: Regression</a:t>
            </a:r>
            <a:endParaRPr lang="de-DE" dirty="0"/>
          </a:p>
        </p:txBody>
      </p:sp>
      <p:pic>
        <p:nvPicPr>
          <p:cNvPr id="1026" name="Picture 2" descr="C:\Users\Siegel\AppData\Local\Microsoft\Windows\Temporary Internet Files\Content.IE5\AMDTN9EN\MC90043161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148" y="4005121"/>
            <a:ext cx="626254" cy="6262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iegel\AppData\Local\Microsoft\Windows\Temporary Internet Files\Content.IE5\AMDTN9EN\MC90043161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746" y="4005121"/>
            <a:ext cx="626254" cy="6262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iegel\AppData\Local\Microsoft\Windows\Temporary Internet Files\Content.IE5\AMDTN9EN\MC90043161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920" y="4013448"/>
            <a:ext cx="626254" cy="6262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Siegel\AppData\Local\Microsoft\Windows\Temporary Internet Files\Content.IE5\AMDTN9EN\MC90043161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864" y="4005121"/>
            <a:ext cx="626254" cy="62625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IHBhIQEBQWFRUWGBQUFhcYGBcYFBoXFxcXFhYVFhkdHCggGBolGxUXIjEhJSkrLi4uGCA1ODMsOCgvLisBCgoKDg0OGxAQGiwkHyQsNDcrLCwsLCwtLCwvLC00NTQsLjQsLCwsLDQvLCwsLCwsLywsLiwsLCw0LCwvLCwsLP/AABEIAQsAvQMBEQACEQEDEQH/xAAcAAEAAgMBAQEAAAAAAAAAAAAABAcDBQYBAgj/xABHEAACAQICBQcGCQsEAwAAAAAAAQIDEQQFBhIhMVEHE0FxgZGhIiMyQmGxFBUWYoKSssHRNkNSU1RjcqLS4fAXM6PCNXOD/8QAGwEBAAIDAQEAAAAAAAAAAAAAAAMGAgQFAQf/xAA7EQEAAgECAwMJBgQGAwAAAAAAAQIDBBEFITESQVETYXGBkaGx0eEGFCIyYsEVNFPwFiMzQlJysuLx/9oADAMBAAIRAxEAPwC8QAAAAAAAAAAAAAAAAAAAAAAAAAAAAAAAAAAAAAAAAAAAAAAAAAAAAAAAAAAAAAAAAAAAAAAAAAAAAAAAAAAAAAAAAAAAAAAAAAAAAAAAAAAAAAAAAAAAAAAAAAAAexAQa2c4ahK069KL4OpBPuuRWzY6ztNo9rztQUc5w1eVoV6UnwVSDfdcVz47TtFo9sHahOTuiV6AAAAAAAAAAAAAAAAAAAAA8k1GN3sSA4vO9OVGq6WCjzst2u76n0Vvl17F1nI1XFaY+VOfn7vqjm/dDRVctxecPWxVaVn6t9nZBeSu5FZ1PGbXnbeZ+CWumyW525MsNF6EFtcn22NCeIZZ6RCWNHSOsy+KujVBrY5Ltue11+Xv2YzpK90yw0sFisod8LWkkvVvs7YvyX3HQ0/Fr075j4IbYL1/LO7f5Jp1eqqWNjzct3OK+p9Jer17V1Fk0vFaZOV/b3MYyd0u2jJTimndPamtzXFHXSPQAAAAAAAAAAAAAAAAABW+k+ez0gxzwmGfmU7SkvXa37f0F47+BXOKcSiImtZ5fH6Iud57NUrLcup5bStFXl0y6ezgU7Nnvlnn08HQxYa448/ilSqEUQlmzFKoZxVhNmKVQyiGE2Y5VDOIYzZCx2Hji4WktvQ+kmxXtSd4QZKxZ96LaQTyDFrD13ehJ2jJ/m2+lfN4ro38b2jhvEdvw2nl8PograaztKzCxpgAAAAAAAAAAAAAAABy3KBm7y/KlSpvzla8FxUPXfil9L2HP4jqPJYto6z8GGS20NBkeCWAwa/Sltf4f59xQNTlnJfzQ2tPTsV3nrKdKoQRCWbMcqhnEMZs6XIsNCvlsZSjFu8trSvvZdeDaXDk0lbXpEzz7vOgtM7vNIMLToZVOUYRT8nakr70Z8V0uGmltNKRE8u7zsYlxkqhToh7NmOVQyiGE2Q8dTWJotPsJsVppO6K/N2XJ7m7x2VuhUfl0bR9rg/R7rNdi4lz4bqPK4tp6x8GWOd42dWdFIAAAAAAAAAAAAAAAVnpNV+MtNXB+jSUYLhsWtLxk12FV43mntzHhyR7drJEJsqhVoq3Zsh4nG6myKcn4LrNjHp7W57ckGTPFeUIFTE1ZvpXUjZjT7f7WtOW897v9Dm3kML3vee/f6TLhwmNtLEen4pKTMxzfWlzcciqW33j9pHvFY301oe3mYjkrvnJ8PAp/kZ8JQ+Ul5KpJLavBicUx1h525Y3Ns82h5vKdolifgWltPhVUqcu1XX80Y952eEZezliPHkyxzzWoWlsAAAAAAAAAAAAAAAFTwlraT4yT/WVV3TkvcUji0zOS3/aUeP88s2NxWotVb/cc3Hj35yzy5NuUOp0BipZZUur+cf2Ylu4JEThtv4/tCPF0dNzUeC7kdns18Er6jFRWxWPYiI6BKKktu0TET1HzzUeC7kedmvgOd06io5QrK3lo5XGIiMHLxR5ejgCqoDCy1M6wrXRWp/bib2gn/Or6Y+L2vVchc20AAAAAAAAAAAAAAAVPmcfgOlmLi+mTn9e0/8AsU7i2L/NmPP8UO/ZtKJJ60rs58ckUzu3uQaRfE+FlDU1ry1r3t0JW3ew6mh4j92pNezvvLOt+y2fy5f6n+b+xu/xz9HvZeV8zpMkzD40y9VdXVu2rb9zsdfSajy+KMm2ySs7xu9zrH/FmXyq21rW2bt7sNVn8hinJtvsWnaN3NfLl/qf5v7HI/jn6Pej8r5muz3ST42wfN83q7U73v8Acams4n94x9js7MbX7UOfOSwZspo/CdJcLBdFSM+yL134QZ0eG07Wavp+HNlTqt4uDZAAAAAAAAAAAAAAAK95SMD8HzGjikvJkuan1q7i+1N/UOFxjBvtePQhyR3udK2iAAFkaF/k/Drn9plv4T/K19fxbGP8r3TL8n6nXH7SMuKfy1jJ+VWxTmuAZ4YfzblLYjCb89oSRTlvLc8nOB+FZrVxTXkwXNw/ilva6o/bLNwfBtvee74vccd6xDvJgAAAAAAAAAAAAAACHnGXQzbLp0J7pLf0prbGS9qdiPLijLSaW73kxvGypJ0J5djJYesrTg7Lg10NcU1uKbqtPbFeYlrTGz7NR4AbvLNJauW4NUoRjZX33vtbf3nT03E8mDHGOsRyZxeYjZ7mWk1XMcHKlOMbO2699jv9w1HFMmbHNLRHMm8zGzSJazsjmMOrY4TAW2z7uhdZrZM3dDax4O+yLjJzzPGRwuHWtKTt7Pa2+hJG9oNJbJaOXOWGS3anaqzslyyOUZbChDdFbX0yk9spPrZd8OKMVIpHcziNo2TiV6AAAAAAAAAAAAAAAANJpNo7Tz7DbfJqR9Ca3r5suMTV1WlrnrtPXuljau6tsdhq2T4jm8TFp+rNbYyXFPp9/FFW1OiyYrbTH9+ZrzWYeQkprZtNKY26vGSNKUt0X3Mxm0R3vYrae5KoZbOpv8lePcRWz1jpzTV09p68ku9HL4Xclfvl/Yh2yZZ5QnjyeLv5oUa9fPsRzOFg7etLckuMpdC/zadPRcNte3TefdCG+W1+UdHe6MaN08hw79erL05+OrHhH39PRa4aXSVwV5de+Xta7N4bTIAAAAAAAAAAAAAAAAAAGHFYWGMoOFWMZxe9SSa8TG1K2ja0bwTG7lMw5PqFWTlQqTovh6cPFqXic7LwrFf8vL3wjnHHc1U9B8bSfm69Nr2uUX3ar95o34JMzymPex7Fo6SQ0IxtV2qV6aXscpPu1V7zynBJiee3vOxaestpl/J9RpyUsRUnWfD0I+DcvFG9i4Vir+bn7mUY473WYTC08FQUKUIwityikl19Z0q0rSNqxtCSI2ZjIAAAAAAAAAAAAAAAAAAAAAAAAAAAAAAAAAAAAAAAAAAAAAAAAAAAAAAAAAAAAAAAAAAAAAAAAAAAAAAAAAAAAAAAAAAAAAAAAAAAAAAAA8bsgOYzjT/L8pk4yrKpJerSWu+rWXkp+xshtqMde90sHCdVm5xXaPGeX19zna3K/QUvN4arJfOcY+65DOsr4OlT7NZ562j1RM/J7Q5X8O35zD1or5rjL3uIjWV8Hl/s1njpaPXvHzdJk+neAzaSjCuoSdvJqeQ7vck35LfsTZNXPS3SXNz8K1WHnam8eMc/q6Umc4AAAAAAAAAAAAAAAAAAADU6SaQUNHMvdavL2RivTm+EV9+5GGTJFI3ltaTSZNVfsY49M90elU+MzPMNPazV+Zw1/RTahb5z31ZeHsVzga/itcfKZ5+Efut+HR6Th1Ym3O/v/wDWPf6W0y7RDC4CKco87LjLd2RXR13K3m4nqMnSezHm+f8A8R5OJZr/AJPwx5uvt+Wzaxo0qEbQpwivZGK9yNWbXtztaZ9bWm+S872tM+uUbE0qVZWlCD64p/cS0tevSZ9qbHbJX8tpj1y5/MtG8PiU3Bc3LjHd2p/dY6GHXZqdecN/Fq8kfn5/H2/PdjybSbG6GVowm3Ww+7UbbSX7uW+D9m7fs6Tv6TiEW6exFq+F6fW1m9OVvHv9cd/pXBkGeUdIMuVfDyvF7GnslGXTGa6H/iujs0vF43hS9VpcmmyTjyRz90+hsjNrgAAAAAAAAAAAAAAACJmuY08py6pXrO0ILWb6eCS4ttpJcWjG1orG8pcOG+bJGOkc5UpR53TnPZYrE3VKLtGKexR3qnF+Lf4orPE+ITTp+aenmXqlMfDsEUpztP8Ae8/tDs4yjQpKEEoxSsktiSKtMTad56uXMWvPatO8yw1K5nFElcaNUrksUTVxotSuSRRNXGjVK5LFEtcaJiKiqwcZbU96JqRMTvDYpWazvDW5Jm1TQ/PFWpXdKVlUh0Sjw/iV7p/c2juaPVTH7seIaGmsw7TymOnmn5T3x9F94HFwx+DhWpPWhOKlF8U1ddXUd2JiY3h88yY7Y7zS0c46s56wAAAAAAAAAAAAAAAKr5Y81liMXQy+m99qlRLpbbjTj9p29seBz9dmitdvDnK1fZzSx+LPb0R6Os/36TAUY5dgY0o7orvfS+8o+W05bzee9t5bTmyTee/4FSueRR7XGg4nMIUn5U4rraubFMNrdIbOPT3t0iUOebUn68SaNPfwbEaTJ/xlhePhPdKL7UZ+RtHWGcYLR1iWKeIuZRRnGNGqVyWKJq40LFTVWm0ybHE1neE9KLB5F85dTD1sDN/7fnaf8Mnaa6lJp/TZ3tHk3jsqZ9pNH5PJGaO/lP7e74LON1WAAAAAAAAAAAAAAACi8wxHxlyj4qq/UnOK/wDn5pfZTK3xa/4bR4zsv2ix+S4fWI74j382zxGLVKm5Sdkt7ODTHMztBTFNp2hiwmTY3SbB87hXCNO7jtk1N247Ni6juaXhkzXtcpZ5dbo9Dk7GfebejeGJ8mWPb/NfXf8ASb/3LJ5mf+JtD+r2fU/0yx/7r67/AKR9yy+Y/wAT6L9Xs+p/plj/AN19d/0j7ll8x/ifRfq9n1FyZY9fqvrv+kfcsnmP8TaH9Xs+rV6Q6JYnR/CRqV3C0pai1ZNu9m+G7YRZdNbHG9m7oeLabWXmmLfeI35w58hdV0HJ1i3gtOMM72U9anL260WkvravcbWktteFe+0OGL6W0+HP2T8l/nYfOgAAAAAAAAAAAAAAD8/0Jc3pTjb7+crL/ldyscSjf2vo+CN9Jj9Ef+KDnGPeJq6qfkrxfEj0+HsRvPV1NLgjHHanrK2OST8l/py97O/ov9NRvtP/ADnqh2xuK6AAAFfcsv8A4Kj/AO3/AKSNHX/kj0rT9lP5m/8A1/eFQnLX1sdFk5aW4K36+l3KcW/C5Ppvzx6XI4zMfdb7/wDGfg/Rx23zAAAAAAAAAAAAAAAAoHTjDvKdNcXFbFUfOJ8VUtNtfScl2HF1uKO3z8d30XgWSM2lpE937cvg5411hbLA5/isvw/N0a0oR2uyta739BJXLesbRLTzaDTZrdvJSJlI+VuO/aKnevwPfL5PFF/CdF/Tg+VuO/aKnevwHl8nifwnRf04Plbjv2ip3r8B5fJ4n8J0X9OD5W479oqd6/AeXyeJ/CdF/ThFzHPMTmdFQr1ZTinrJO2+zV/FmNst7RtaU2DQ6fBbtYqRE+ZrzBtum5MsE8bpvRfRSjOrLsjqr+acTc0dd7wrf2jzRTTWjx2j9/hC+TrPnoAAAAAAAAAAAAAABWnLNkbr4Oljqau6Xm6nHm5PyZdSk2vp+w09Zj3r2ll+zmt8nknDPfzj09/tj4KqTurnJfQImJjeHoegAAAAyUKMsRUUYq7MbWisbywvetI3s2mJw0cqwDlLbOWxdu+3UalMls2TaOkNCM85b/phYvI9kTwOTzxdRWnXa1eKpxvZ+zWbb6lFlk0mPs138VL+0Gs8tn8nHSvX0z8vmsI21fAAAAAAAAAAAAAAAMeIoRxOHlTmlKMk4yi9zTVmn2HkxvG0sq2mlotWdphQOmmi1TRXMmtsqE23Sn46kvnLx38UuRqME0nzPonB+LV1NNp/NHWP3jzfD46LearvgegACfl2U1Me7pWj+k93ZxNfNqKY+vXwaufV0w9ec+Do+Yo5Jg9aWz7Un/nYjm9vJqL7R9IcicuXU32j6Qw6J5BU03znnaqccNTflPak+lUovpb6X0J9F0WHQ6OKxt3d8+LW4nxCmixeTxz+Kenzn9o+q8acFSpqMUkkkklsSS2JJcDtqJMzM7y+g8AAAAAAAAAAAAAAAAEXMsvpZpgpUa8FOElZxfvT3proa2o8tWLRtKTFmvivF6TtMKh0o5M8Rlc3UwV69Lfqfno9nr9m3bu6TnZtJMc681y4d9oqW/Dm/DPun5fDzuHk+aquNRShJbGmrNPg09xo2paFnpqqXjeJ+XtSqNGlP0qyj9GTfgQWtkjpTf1wWz2/2139cNphngMJtlN1H7Yu3c0l3mreNXflEbNLLfV35RtWPTH9+xnqaUutUVPCUXKT2R2a0n7FCP8Ac8xcMtafxz6oan3XHSO1mv7OUe2W+0f5OcTnOJVfMpOENj5u/nJLg7bKa8d+xbzvabQRSNttocnW8ex46+T00evuj5z/AHzWtgsJTwGFjSpRUIRVoxSskv8AOk6cRERtCp5Mlslpved5lnPWAAAAAAAAAAAAAAAAAAAAEHMsnw+axtiKNOpw1optdT3rsMbUrbrCbFqMuH/TtMeiXPVuTTLKsrqi4/w1Kn3yZFOmx+DfrxvWR/v39UfJ7Q5NssoyvzDl/FUqNd2tZiNNjjuLca1luXb29UfJ0WXZVQyuFqFKnTT36kVG/W0tvaS1rWvSHPy58uWd8lpn0ymGSIAAAAAAAAAAAAAAAAAAAAAAAAAAAAAAAAAAAAAAAAAAAAAAAAAAAAAAAAAAAAAAAAAAAAAAAAAAAAAAAAAAAAAAAAAAAAAAAAD4rf7MrcH026OPQBz0cc5ytTrXu4289SbSTi21aLe1NdL9O4Hy8fKMpyVXXV242q0vRTe5avBb+r2gSqWZOlWlaSqXi5KLqQ2NXb6Fssl1duwNll2L+G4fW2b7eTJSW5PY1se8CUAAAAAAAAAAAAAAAAAAAAAAA+XFNbkA1FwQBQS6F3AepW3AegAAAAAAAAAAAAAAAAAAB//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6" descr="data:image/jpeg;base64,/9j/4AAQSkZJRgABAQAAAQABAAD/2wCEAAkGBxIHBhIQEBQWFRUWGBQUFhcYGBcYFBoXFxcXFhYVFhkdHCggGBolGxUXIjEhJSkrLi4uGCA1ODMsOCgvLisBCgoKDg0OGxAQGiwkHyQsNDcrLCwsLCwtLCwvLC00NTQsLjQsLCwsLDQvLCwsLCwsLywsLiwsLCw0LCwvLCwsLP/AABEIAQsAvQMBEQACEQEDEQH/xAAcAAEAAgMBAQEAAAAAAAAAAAAABAcDBQYBAgj/xABHEAACAQICBQcGCQsEAwAAAAAAAQIDEQQFBhIhMVEHE0FxgZGhIiMyQmGxFBUWYoKSssHRNkNSU1RjcqLS4fAXM6PCNXOD/8QAGwEBAAIDAQEAAAAAAAAAAAAAAAMGAgQFAQf/xAA7EQEAAgECAwMJBgQGAwAAAAAAAQIDBBEFITESQVETYXGBkaGx0eEGFCIyYsEVNFPwFiMzQlJysuLx/9oADAMBAAIRAxEAPwC8QAAAAAAAAAAAAAAAAAAAAAAAAAAAAAAAAAAAAAAAAAAAAAAAAAAAAAAAAAAAAAAAAAAAAAAAAAAAAAAAAAAAAAAAAAAAAAAAAAAAAAAAAAAAAAAAAAAAAAAAAAAAexAQa2c4ahK069KL4OpBPuuRWzY6ztNo9rztQUc5w1eVoV6UnwVSDfdcVz47TtFo9sHahOTuiV6AAAAAAAAAAAAAAAAAAAAA8k1GN3sSA4vO9OVGq6WCjzst2u76n0Vvl17F1nI1XFaY+VOfn7vqjm/dDRVctxecPWxVaVn6t9nZBeSu5FZ1PGbXnbeZ+CWumyW525MsNF6EFtcn22NCeIZZ6RCWNHSOsy+KujVBrY5Ltue11+Xv2YzpK90yw0sFisod8LWkkvVvs7YvyX3HQ0/Fr075j4IbYL1/LO7f5Jp1eqqWNjzct3OK+p9Jer17V1Fk0vFaZOV/b3MYyd0u2jJTimndPamtzXFHXSPQAAAAAAAAAAAAAAAAABW+k+ez0gxzwmGfmU7SkvXa37f0F47+BXOKcSiImtZ5fH6Iud57NUrLcup5bStFXl0y6ezgU7Nnvlnn08HQxYa448/ilSqEUQlmzFKoZxVhNmKVQyiGE2Y5VDOIYzZCx2Hji4WktvQ+kmxXtSd4QZKxZ96LaQTyDFrD13ehJ2jJ/m2+lfN4ro38b2jhvEdvw2nl8PograaztKzCxpgAAAAAAAAAAAAAAABy3KBm7y/KlSpvzla8FxUPXfil9L2HP4jqPJYto6z8GGS20NBkeCWAwa/Sltf4f59xQNTlnJfzQ2tPTsV3nrKdKoQRCWbMcqhnEMZs6XIsNCvlsZSjFu8trSvvZdeDaXDk0lbXpEzz7vOgtM7vNIMLToZVOUYRT8nakr70Z8V0uGmltNKRE8u7zsYlxkqhToh7NmOVQyiGE2Q8dTWJotPsJsVppO6K/N2XJ7m7x2VuhUfl0bR9rg/R7rNdi4lz4bqPK4tp6x8GWOd42dWdFIAAAAAAAAAAAAAAAVnpNV+MtNXB+jSUYLhsWtLxk12FV43mntzHhyR7drJEJsqhVoq3Zsh4nG6myKcn4LrNjHp7W57ckGTPFeUIFTE1ZvpXUjZjT7f7WtOW897v9Dm3kML3vee/f6TLhwmNtLEen4pKTMxzfWlzcciqW33j9pHvFY301oe3mYjkrvnJ8PAp/kZ8JQ+Ul5KpJLavBicUx1h525Y3Ns82h5vKdolifgWltPhVUqcu1XX80Y952eEZezliPHkyxzzWoWlsAAAAAAAAAAAAAAAFTwlraT4yT/WVV3TkvcUji0zOS3/aUeP88s2NxWotVb/cc3Hj35yzy5NuUOp0BipZZUur+cf2Ylu4JEThtv4/tCPF0dNzUeC7kdns18Er6jFRWxWPYiI6BKKktu0TET1HzzUeC7kedmvgOd06io5QrK3lo5XGIiMHLxR5ejgCqoDCy1M6wrXRWp/bib2gn/Or6Y+L2vVchc20AAAAAAAAAAAAAAAVPmcfgOlmLi+mTn9e0/8AsU7i2L/NmPP8UO/ZtKJJ60rs58ckUzu3uQaRfE+FlDU1ry1r3t0JW3ew6mh4j92pNezvvLOt+y2fy5f6n+b+xu/xz9HvZeV8zpMkzD40y9VdXVu2rb9zsdfSajy+KMm2ySs7xu9zrH/FmXyq21rW2bt7sNVn8hinJtvsWnaN3NfLl/qf5v7HI/jn6Pej8r5muz3ST42wfN83q7U73v8Acams4n94x9js7MbX7UOfOSwZspo/CdJcLBdFSM+yL134QZ0eG07Wavp+HNlTqt4uDZAAAAAAAAAAAAAAAK95SMD8HzGjikvJkuan1q7i+1N/UOFxjBvtePQhyR3udK2iAAFkaF/k/Drn9plv4T/K19fxbGP8r3TL8n6nXH7SMuKfy1jJ+VWxTmuAZ4YfzblLYjCb89oSRTlvLc8nOB+FZrVxTXkwXNw/ilva6o/bLNwfBtvee74vccd6xDvJgAAAAAAAAAAAAAACHnGXQzbLp0J7pLf0prbGS9qdiPLijLSaW73kxvGypJ0J5djJYesrTg7Lg10NcU1uKbqtPbFeYlrTGz7NR4AbvLNJauW4NUoRjZX33vtbf3nT03E8mDHGOsRyZxeYjZ7mWk1XMcHKlOMbO2699jv9w1HFMmbHNLRHMm8zGzSJazsjmMOrY4TAW2z7uhdZrZM3dDax4O+yLjJzzPGRwuHWtKTt7Pa2+hJG9oNJbJaOXOWGS3anaqzslyyOUZbChDdFbX0yk9spPrZd8OKMVIpHcziNo2TiV6AAAAAAAAAAAAAAAANJpNo7Tz7DbfJqR9Ca3r5suMTV1WlrnrtPXuljau6tsdhq2T4jm8TFp+rNbYyXFPp9/FFW1OiyYrbTH9+ZrzWYeQkprZtNKY26vGSNKUt0X3Mxm0R3vYrae5KoZbOpv8lePcRWz1jpzTV09p68ku9HL4Xclfvl/Yh2yZZ5QnjyeLv5oUa9fPsRzOFg7etLckuMpdC/zadPRcNte3TefdCG+W1+UdHe6MaN08hw79erL05+OrHhH39PRa4aXSVwV5de+Xta7N4bTIAAAAAAAAAAAAAAAAAAGHFYWGMoOFWMZxe9SSa8TG1K2ja0bwTG7lMw5PqFWTlQqTovh6cPFqXic7LwrFf8vL3wjnHHc1U9B8bSfm69Nr2uUX3ar95o34JMzymPex7Fo6SQ0IxtV2qV6aXscpPu1V7zynBJiee3vOxaestpl/J9RpyUsRUnWfD0I+DcvFG9i4Vir+bn7mUY473WYTC08FQUKUIwityikl19Z0q0rSNqxtCSI2ZjIAAAAAAAAAAAAAAAAAAAAAAAAAAAAAAAAAAAAAAAAAAAAAAAAAAAAAAAAAAAAAAAAAAAAAAAAAAAAAAAAAAAAAAAAAAAAAAAAAAAAAAAA8bsgOYzjT/L8pk4yrKpJerSWu+rWXkp+xshtqMde90sHCdVm5xXaPGeX19zna3K/QUvN4arJfOcY+65DOsr4OlT7NZ562j1RM/J7Q5X8O35zD1or5rjL3uIjWV8Hl/s1njpaPXvHzdJk+neAzaSjCuoSdvJqeQ7vck35LfsTZNXPS3SXNz8K1WHnam8eMc/q6Umc4AAAAAAAAAAAAAAAAAAADU6SaQUNHMvdavL2RivTm+EV9+5GGTJFI3ltaTSZNVfsY49M90elU+MzPMNPazV+Zw1/RTahb5z31ZeHsVzga/itcfKZ5+Efut+HR6Th1Ym3O/v/wDWPf6W0y7RDC4CKco87LjLd2RXR13K3m4nqMnSezHm+f8A8R5OJZr/AJPwx5uvt+Wzaxo0qEbQpwivZGK9yNWbXtztaZ9bWm+S872tM+uUbE0qVZWlCD64p/cS0tevSZ9qbHbJX8tpj1y5/MtG8PiU3Bc3LjHd2p/dY6GHXZqdecN/Fq8kfn5/H2/PdjybSbG6GVowm3Ww+7UbbSX7uW+D9m7fs6Tv6TiEW6exFq+F6fW1m9OVvHv9cd/pXBkGeUdIMuVfDyvF7GnslGXTGa6H/iujs0vF43hS9VpcmmyTjyRz90+hsjNrgAAAAAAAAAAAAAAACJmuY08py6pXrO0ILWb6eCS4ttpJcWjG1orG8pcOG+bJGOkc5UpR53TnPZYrE3VKLtGKexR3qnF+Lf4orPE+ITTp+aenmXqlMfDsEUpztP8Ae8/tDs4yjQpKEEoxSsktiSKtMTad56uXMWvPatO8yw1K5nFElcaNUrksUTVxotSuSRRNXGjVK5LFEtcaJiKiqwcZbU96JqRMTvDYpWazvDW5Jm1TQ/PFWpXdKVlUh0Sjw/iV7p/c2juaPVTH7seIaGmsw7TymOnmn5T3x9F94HFwx+DhWpPWhOKlF8U1ddXUd2JiY3h88yY7Y7zS0c46s56wAAAAAAAAAAAAAAAKr5Y81liMXQy+m99qlRLpbbjTj9p29seBz9dmitdvDnK1fZzSx+LPb0R6Os/36TAUY5dgY0o7orvfS+8o+W05bzee9t5bTmyTee/4FSueRR7XGg4nMIUn5U4rraubFMNrdIbOPT3t0iUOebUn68SaNPfwbEaTJ/xlhePhPdKL7UZ+RtHWGcYLR1iWKeIuZRRnGNGqVyWKJq40LFTVWm0ybHE1neE9KLB5F85dTD1sDN/7fnaf8Mnaa6lJp/TZ3tHk3jsqZ9pNH5PJGaO/lP7e74LON1WAAAAAAAAAAAAAAACi8wxHxlyj4qq/UnOK/wDn5pfZTK3xa/4bR4zsv2ix+S4fWI74j382zxGLVKm5Sdkt7ODTHMztBTFNp2hiwmTY3SbB87hXCNO7jtk1N247Ni6juaXhkzXtcpZ5dbo9Dk7GfebejeGJ8mWPb/NfXf8ASb/3LJ5mf+JtD+r2fU/0yx/7r67/AKR9yy+Y/wAT6L9Xs+p/plj/AN19d/0j7ll8x/ifRfq9n1FyZY9fqvrv+kfcsnmP8TaH9Xs+rV6Q6JYnR/CRqV3C0pai1ZNu9m+G7YRZdNbHG9m7oeLabWXmmLfeI35w58hdV0HJ1i3gtOMM72U9anL260WkvravcbWktteFe+0OGL6W0+HP2T8l/nYfOgAAAAAAAAAAAAAAD8/0Jc3pTjb7+crL/ldyscSjf2vo+CN9Jj9Ef+KDnGPeJq6qfkrxfEj0+HsRvPV1NLgjHHanrK2OST8l/py97O/ov9NRvtP/ADnqh2xuK6AAAFfcsv8A4Kj/AO3/AKSNHX/kj0rT9lP5m/8A1/eFQnLX1sdFk5aW4K36+l3KcW/C5Ppvzx6XI4zMfdb7/wDGfg/Rx23zAAAAAAAAAAAAAAAAoHTjDvKdNcXFbFUfOJ8VUtNtfScl2HF1uKO3z8d30XgWSM2lpE937cvg5411hbLA5/isvw/N0a0oR2uyta739BJXLesbRLTzaDTZrdvJSJlI+VuO/aKnevwPfL5PFF/CdF/Tg+VuO/aKnevwHl8nifwnRf04Plbjv2ip3r8B5fJ4n8J0X9OD5W479oqd6/AeXyeJ/CdF/ThFzHPMTmdFQr1ZTinrJO2+zV/FmNst7RtaU2DQ6fBbtYqRE+ZrzBtum5MsE8bpvRfRSjOrLsjqr+acTc0dd7wrf2jzRTTWjx2j9/hC+TrPnoAAAAAAAAAAAAAABWnLNkbr4Oljqau6Xm6nHm5PyZdSk2vp+w09Zj3r2ll+zmt8nknDPfzj09/tj4KqTurnJfQImJjeHoegAAAAyUKMsRUUYq7MbWisbywvetI3s2mJw0cqwDlLbOWxdu+3UalMls2TaOkNCM85b/phYvI9kTwOTzxdRWnXa1eKpxvZ+zWbb6lFlk0mPs138VL+0Gs8tn8nHSvX0z8vmsI21fAAAAAAAAAAAAAAAMeIoRxOHlTmlKMk4yi9zTVmn2HkxvG0sq2mlotWdphQOmmi1TRXMmtsqE23Sn46kvnLx38UuRqME0nzPonB+LV1NNp/NHWP3jzfD46LearvgegACfl2U1Me7pWj+k93ZxNfNqKY+vXwaufV0w9ec+Do+Yo5Jg9aWz7Un/nYjm9vJqL7R9IcicuXU32j6Qw6J5BU03znnaqccNTflPak+lUovpb6X0J9F0WHQ6OKxt3d8+LW4nxCmixeTxz+Kenzn9o+q8acFSpqMUkkkklsSS2JJcDtqJMzM7y+g8AAAAAAAAAAAAAAAAEXMsvpZpgpUa8FOElZxfvT3proa2o8tWLRtKTFmvivF6TtMKh0o5M8Rlc3UwV69Lfqfno9nr9m3bu6TnZtJMc681y4d9oqW/Dm/DPun5fDzuHk+aquNRShJbGmrNPg09xo2paFnpqqXjeJ+XtSqNGlP0qyj9GTfgQWtkjpTf1wWz2/2139cNphngMJtlN1H7Yu3c0l3mreNXflEbNLLfV35RtWPTH9+xnqaUutUVPCUXKT2R2a0n7FCP8Ac8xcMtafxz6oan3XHSO1mv7OUe2W+0f5OcTnOJVfMpOENj5u/nJLg7bKa8d+xbzvabQRSNttocnW8ex46+T00evuj5z/AHzWtgsJTwGFjSpRUIRVoxSskv8AOk6cRERtCp5Mlslpved5lnPWAAAAAAAAAAAAAAAAAAAAEHMsnw+axtiKNOpw1optdT3rsMbUrbrCbFqMuH/TtMeiXPVuTTLKsrqi4/w1Kn3yZFOmx+DfrxvWR/v39UfJ7Q5NssoyvzDl/FUqNd2tZiNNjjuLca1luXb29UfJ0WXZVQyuFqFKnTT36kVG/W0tvaS1rWvSHPy58uWd8lpn0ymGSIAAAAAAAAAAAAAAAAAAAAAAAAAAAAAAAAAAAAAAAAAAAAAAAAAAAAAAAAAAAAAAAAAAAAAAAAAAAAAAAAAAAAAAAAAAAAAAAAD4rf7MrcH026OPQBz0cc5ytTrXu4289SbSTi21aLe1NdL9O4Hy8fKMpyVXXV242q0vRTe5avBb+r2gSqWZOlWlaSqXi5KLqQ2NXb6Fssl1duwNll2L+G4fW2b7eTJSW5PY1se8CUAAAAAAAAAAAAAAAAAAAAAAA+XFNbkA1FwQBQS6F3AepW3AegAAAAAAAAAAAAAAAAAAB//Z"/>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03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b="7990"/>
          <a:stretch/>
        </p:blipFill>
        <p:spPr bwMode="auto">
          <a:xfrm>
            <a:off x="8882729" y="1494087"/>
            <a:ext cx="1800225" cy="2339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C:\Users\Siegel\AppData\Local\Microsoft\Windows\Temporary Internet Files\Content.IE5\AMDTN9EN\MC90043161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836" y="4048148"/>
            <a:ext cx="626254" cy="626254"/>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8"/>
          <p:cNvSpPr>
            <a:spLocks noGrp="1"/>
          </p:cNvSpPr>
          <p:nvPr>
            <p:ph type="sldNum" sz="quarter" idx="12"/>
          </p:nvPr>
        </p:nvSpPr>
        <p:spPr/>
        <p:txBody>
          <a:bodyPr/>
          <a:lstStyle/>
          <a:p>
            <a:fld id="{0E827C75-366A-41D5-ADDB-D5C0ACC7127F}" type="slidenum">
              <a:rPr lang="de-DE" smtClean="0"/>
              <a:t>62</a:t>
            </a:fld>
            <a:endParaRPr lang="de-DE"/>
          </a:p>
        </p:txBody>
      </p:sp>
    </p:spTree>
    <p:extLst>
      <p:ext uri="{BB962C8B-B14F-4D97-AF65-F5344CB8AC3E}">
        <p14:creationId xmlns:p14="http://schemas.microsoft.com/office/powerpoint/2010/main" val="25106887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 Berechnung eines </a:t>
            </a:r>
            <a:r>
              <a:rPr lang="de-DE" dirty="0" err="1" smtClean="0"/>
              <a:t>Polarity</a:t>
            </a:r>
            <a:r>
              <a:rPr lang="de-DE" dirty="0" smtClean="0"/>
              <a:t>-Werts</a:t>
            </a:r>
            <a:endParaRPr lang="de-DE" dirty="0"/>
          </a:p>
        </p:txBody>
      </p:sp>
      <p:sp>
        <p:nvSpPr>
          <p:cNvPr id="3" name="Inhaltsplatzhalter 2"/>
          <p:cNvSpPr>
            <a:spLocks noGrp="1"/>
          </p:cNvSpPr>
          <p:nvPr>
            <p:ph idx="1"/>
          </p:nvPr>
        </p:nvSpPr>
        <p:spPr/>
        <p:txBody>
          <a:bodyPr>
            <a:normAutofit fontScale="92500"/>
          </a:bodyPr>
          <a:lstStyle/>
          <a:p>
            <a:pPr marL="0" indent="0">
              <a:buNone/>
            </a:pPr>
            <a:r>
              <a:rPr lang="de-DE" b="1" dirty="0" smtClean="0"/>
              <a:t>Aufgabe</a:t>
            </a:r>
            <a:r>
              <a:rPr lang="de-DE" dirty="0" smtClean="0"/>
              <a:t>: </a:t>
            </a:r>
          </a:p>
          <a:p>
            <a:r>
              <a:rPr lang="de-DE" dirty="0" smtClean="0"/>
              <a:t>Machen Sie aus den Listen der positiven und der negativen Wörter ein Python-</a:t>
            </a:r>
            <a:r>
              <a:rPr lang="de-DE" dirty="0" err="1" smtClean="0"/>
              <a:t>Dictionary</a:t>
            </a:r>
            <a:r>
              <a:rPr lang="de-DE" dirty="0" smtClean="0"/>
              <a:t> und geben Sie jedem Wort einen </a:t>
            </a:r>
            <a:r>
              <a:rPr lang="de-DE" dirty="0" err="1" smtClean="0"/>
              <a:t>Polarity</a:t>
            </a:r>
            <a:r>
              <a:rPr lang="de-DE" dirty="0" smtClean="0"/>
              <a:t>-Wert.</a:t>
            </a:r>
          </a:p>
          <a:p>
            <a:r>
              <a:rPr lang="de-DE" dirty="0" smtClean="0"/>
              <a:t>Verändern Sie Ihren Wortlistenvergleich so, dass für jedes Wort der </a:t>
            </a:r>
            <a:r>
              <a:rPr lang="de-DE" dirty="0" err="1" smtClean="0"/>
              <a:t>Polarity</a:t>
            </a:r>
            <a:r>
              <a:rPr lang="de-DE" dirty="0" smtClean="0"/>
              <a:t>-Wert ermittelt und im Satz addiert wird, sodass das Ergebnis ein </a:t>
            </a:r>
            <a:r>
              <a:rPr lang="de-DE" dirty="0" err="1" smtClean="0"/>
              <a:t>Polarity</a:t>
            </a:r>
            <a:r>
              <a:rPr lang="de-DE" dirty="0" smtClean="0"/>
              <a:t>-Wert für den Satz ist.</a:t>
            </a:r>
          </a:p>
          <a:p>
            <a:r>
              <a:rPr lang="de-DE" dirty="0" smtClean="0"/>
              <a:t>Normalisieren Sie diesen </a:t>
            </a:r>
            <a:r>
              <a:rPr lang="de-DE" dirty="0" err="1" smtClean="0"/>
              <a:t>Polarity</a:t>
            </a:r>
            <a:r>
              <a:rPr lang="de-DE" dirty="0" smtClean="0"/>
              <a:t>-Wert, sodass er zwischen -1 und +1 liegt.</a:t>
            </a:r>
          </a:p>
          <a:p>
            <a:pPr lvl="0"/>
            <a:r>
              <a:rPr lang="de-DE"/>
              <a:t>Verändern Sie das Programm zur Evaluation so, dass die Zahlenwerte interpretiert werden (positive Werte: Klassifikation positiv, negative Werte: Klassifikation negativ, 0: Klassifikation neutral).</a:t>
            </a:r>
          </a:p>
        </p:txBody>
      </p:sp>
      <p:sp>
        <p:nvSpPr>
          <p:cNvPr id="4" name="Foliennummernplatzhalter 3"/>
          <p:cNvSpPr>
            <a:spLocks noGrp="1"/>
          </p:cNvSpPr>
          <p:nvPr>
            <p:ph type="sldNum" sz="quarter" idx="12"/>
          </p:nvPr>
        </p:nvSpPr>
        <p:spPr/>
        <p:txBody>
          <a:bodyPr/>
          <a:lstStyle/>
          <a:p>
            <a:fld id="{990AD7F9-ADAE-46E7-AC5A-255D27BB8C59}" type="slidenum">
              <a:rPr lang="de-DE" smtClean="0"/>
              <a:t>63</a:t>
            </a:fld>
            <a:endParaRPr lang="de-DE"/>
          </a:p>
        </p:txBody>
      </p:sp>
    </p:spTree>
    <p:extLst>
      <p:ext uri="{BB962C8B-B14F-4D97-AF65-F5344CB8AC3E}">
        <p14:creationId xmlns:p14="http://schemas.microsoft.com/office/powerpoint/2010/main" val="1244796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Dokumentklassifikation mit </a:t>
            </a:r>
            <a:r>
              <a:rPr lang="de-DE" dirty="0" err="1"/>
              <a:t>Machine</a:t>
            </a:r>
            <a:r>
              <a:rPr lang="de-DE" dirty="0"/>
              <a:t> </a:t>
            </a:r>
            <a:r>
              <a:rPr lang="de-DE" dirty="0" smtClean="0"/>
              <a:t>Learning: Supervised Learning</a:t>
            </a:r>
            <a:endParaRPr lang="de-DE" dirty="0"/>
          </a:p>
        </p:txBody>
      </p:sp>
      <p:sp>
        <p:nvSpPr>
          <p:cNvPr id="3" name="Inhaltsplatzhalter 2"/>
          <p:cNvSpPr>
            <a:spLocks noGrp="1"/>
          </p:cNvSpPr>
          <p:nvPr>
            <p:ph idx="1"/>
          </p:nvPr>
        </p:nvSpPr>
        <p:spPr/>
        <p:txBody>
          <a:bodyPr>
            <a:normAutofit/>
          </a:bodyPr>
          <a:lstStyle/>
          <a:p>
            <a:r>
              <a:rPr lang="de-DE" dirty="0" smtClean="0"/>
              <a:t>Ziel: Dokument-Klassifikation als positiv oder negativ</a:t>
            </a:r>
          </a:p>
          <a:p>
            <a:r>
              <a:rPr lang="de-DE" dirty="0" smtClean="0"/>
              <a:t>Daten:</a:t>
            </a:r>
          </a:p>
          <a:p>
            <a:pPr lvl="1"/>
            <a:r>
              <a:rPr lang="de-DE" dirty="0" smtClean="0"/>
              <a:t>Trainingsdaten – Testdaten</a:t>
            </a:r>
          </a:p>
          <a:p>
            <a:pPr lvl="1"/>
            <a:r>
              <a:rPr lang="de-DE" dirty="0" smtClean="0"/>
              <a:t>normalerweise Produkt-Reviews</a:t>
            </a:r>
          </a:p>
          <a:p>
            <a:pPr lvl="1"/>
            <a:r>
              <a:rPr lang="de-DE" dirty="0" smtClean="0"/>
              <a:t>Trainingsdaten begleitet von Sternen </a:t>
            </a:r>
            <a:r>
              <a:rPr lang="de-DE" dirty="0" smtClean="0">
                <a:sym typeface="Wingdings" pitchFamily="2" charset="2"/>
              </a:rPr>
              <a:t> </a:t>
            </a:r>
            <a:r>
              <a:rPr lang="de-DE" dirty="0" smtClean="0"/>
              <a:t>annotierte Daten</a:t>
            </a:r>
          </a:p>
          <a:p>
            <a:pPr lvl="1"/>
            <a:r>
              <a:rPr lang="de-DE" dirty="0" smtClean="0"/>
              <a:t>Liste von klassifizierten Sentiment-Wörtern, z.B. </a:t>
            </a:r>
            <a:r>
              <a:rPr lang="de-DE" dirty="0" err="1" smtClean="0"/>
              <a:t>SentiWordNet</a:t>
            </a:r>
            <a:endParaRPr lang="de-DE" dirty="0" smtClean="0"/>
          </a:p>
        </p:txBody>
      </p:sp>
      <p:sp>
        <p:nvSpPr>
          <p:cNvPr id="4" name="Foliennummernplatzhalter 3"/>
          <p:cNvSpPr>
            <a:spLocks noGrp="1"/>
          </p:cNvSpPr>
          <p:nvPr>
            <p:ph type="sldNum" sz="quarter" idx="12"/>
          </p:nvPr>
        </p:nvSpPr>
        <p:spPr/>
        <p:txBody>
          <a:bodyPr/>
          <a:lstStyle/>
          <a:p>
            <a:fld id="{BA021361-1B70-4E07-8C05-C76F785F19DA}" type="slidenum">
              <a:rPr lang="de-DE" smtClean="0"/>
              <a:t>64</a:t>
            </a:fld>
            <a:endParaRPr lang="de-DE"/>
          </a:p>
        </p:txBody>
      </p:sp>
    </p:spTree>
    <p:extLst>
      <p:ext uri="{BB962C8B-B14F-4D97-AF65-F5344CB8AC3E}">
        <p14:creationId xmlns:p14="http://schemas.microsoft.com/office/powerpoint/2010/main" val="5260330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Supervised </a:t>
            </a:r>
            <a:r>
              <a:rPr lang="de-DE" dirty="0"/>
              <a:t>Learning</a:t>
            </a:r>
          </a:p>
        </p:txBody>
      </p:sp>
      <p:pic>
        <p:nvPicPr>
          <p:cNvPr id="3077" name="Picture 5" descr="C:\Users\Siegel\AppData\Local\Microsoft\Windows\Temporary Internet Files\Content.IE5\42JI8UW1\MP900430727[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7527" y="2882866"/>
            <a:ext cx="1772816" cy="177281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1847528" y="4719207"/>
            <a:ext cx="2092881" cy="369332"/>
          </a:xfrm>
          <a:prstGeom prst="rect">
            <a:avLst/>
          </a:prstGeom>
          <a:noFill/>
        </p:spPr>
        <p:txBody>
          <a:bodyPr wrap="none" rtlCol="0">
            <a:spAutoFit/>
          </a:bodyPr>
          <a:lstStyle/>
          <a:p>
            <a:r>
              <a:rPr lang="de-DE"/>
              <a:t>Trainingsdokumente</a:t>
            </a:r>
          </a:p>
        </p:txBody>
      </p:sp>
      <p:pic>
        <p:nvPicPr>
          <p:cNvPr id="3078" name="Picture 6" descr="C:\Program Files (x86)\Microsoft Office\MEDIA\CAGCAT10\j0205582.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7660" y="2756887"/>
            <a:ext cx="1776679" cy="1630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5207659" y="4396827"/>
            <a:ext cx="1506374" cy="369332"/>
          </a:xfrm>
          <a:prstGeom prst="rect">
            <a:avLst/>
          </a:prstGeom>
          <a:noFill/>
        </p:spPr>
        <p:txBody>
          <a:bodyPr wrap="none" rtlCol="0">
            <a:spAutoFit/>
          </a:bodyPr>
          <a:lstStyle/>
          <a:p>
            <a:r>
              <a:rPr lang="de-DE"/>
              <a:t>Lernverfahren</a:t>
            </a:r>
          </a:p>
        </p:txBody>
      </p:sp>
      <p:pic>
        <p:nvPicPr>
          <p:cNvPr id="3080" name="Picture 8" descr="C:\Users\Siegel\AppData\Local\Microsoft\Windows\Temporary Internet Files\Content.IE5\AMDTN9EN\MC90031099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8835" y="931021"/>
            <a:ext cx="1436236" cy="1396224"/>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8592243" y="2412273"/>
            <a:ext cx="1629420" cy="369332"/>
          </a:xfrm>
          <a:prstGeom prst="rect">
            <a:avLst/>
          </a:prstGeom>
          <a:noFill/>
        </p:spPr>
        <p:txBody>
          <a:bodyPr wrap="none" rtlCol="0">
            <a:spAutoFit/>
          </a:bodyPr>
          <a:lstStyle/>
          <a:p>
            <a:r>
              <a:rPr lang="de-DE"/>
              <a:t>Testdokumente</a:t>
            </a:r>
          </a:p>
        </p:txBody>
      </p:sp>
      <p:sp>
        <p:nvSpPr>
          <p:cNvPr id="7" name="Zylinder 6"/>
          <p:cNvSpPr/>
          <p:nvPr/>
        </p:nvSpPr>
        <p:spPr>
          <a:xfrm>
            <a:off x="8559219" y="3212976"/>
            <a:ext cx="1436236" cy="187220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Klassifikator</a:t>
            </a:r>
          </a:p>
        </p:txBody>
      </p:sp>
      <p:pic>
        <p:nvPicPr>
          <p:cNvPr id="3084" name="Picture 12" descr="https://www.printedcircuituniversity.com/images/thumbs_up.m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192" y="5301209"/>
            <a:ext cx="1008112" cy="12445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s://www.printedcircuituniversity.com/images/thumbs_up.me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9814308" y="5557148"/>
            <a:ext cx="814710" cy="1005815"/>
          </a:xfrm>
          <a:prstGeom prst="rect">
            <a:avLst/>
          </a:prstGeom>
          <a:noFill/>
          <a:extLst>
            <a:ext uri="{909E8E84-426E-40DD-AFC4-6F175D3DCCD1}">
              <a14:hiddenFill xmlns:a14="http://schemas.microsoft.com/office/drawing/2010/main">
                <a:solidFill>
                  <a:srgbClr val="FFFFFF"/>
                </a:solidFill>
              </a14:hiddenFill>
            </a:ext>
          </a:extLst>
        </p:spPr>
      </p:pic>
      <p:sp>
        <p:nvSpPr>
          <p:cNvPr id="8" name="Pfeil nach rechts 7"/>
          <p:cNvSpPr/>
          <p:nvPr/>
        </p:nvSpPr>
        <p:spPr>
          <a:xfrm>
            <a:off x="3940408" y="3572074"/>
            <a:ext cx="1075472" cy="1972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nach rechts 18"/>
          <p:cNvSpPr/>
          <p:nvPr/>
        </p:nvSpPr>
        <p:spPr>
          <a:xfrm>
            <a:off x="7104112" y="3637328"/>
            <a:ext cx="1075472" cy="1972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unten 8"/>
          <p:cNvSpPr/>
          <p:nvPr/>
        </p:nvSpPr>
        <p:spPr>
          <a:xfrm>
            <a:off x="9277338" y="2781606"/>
            <a:ext cx="45719" cy="4313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p:cNvSpPr/>
          <p:nvPr/>
        </p:nvSpPr>
        <p:spPr>
          <a:xfrm rot="7848111">
            <a:off x="8509375" y="5122865"/>
            <a:ext cx="864096" cy="356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Pfeil nach rechts 23"/>
          <p:cNvSpPr/>
          <p:nvPr/>
        </p:nvSpPr>
        <p:spPr>
          <a:xfrm rot="3266947">
            <a:off x="9082659" y="5153246"/>
            <a:ext cx="864096" cy="356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oliennummernplatzhalter 2"/>
          <p:cNvSpPr>
            <a:spLocks noGrp="1"/>
          </p:cNvSpPr>
          <p:nvPr>
            <p:ph type="sldNum" sz="quarter" idx="12"/>
          </p:nvPr>
        </p:nvSpPr>
        <p:spPr/>
        <p:txBody>
          <a:bodyPr/>
          <a:lstStyle/>
          <a:p>
            <a:fld id="{BA021361-1B70-4E07-8C05-C76F785F19DA}" type="slidenum">
              <a:rPr lang="de-DE" smtClean="0"/>
              <a:t>65</a:t>
            </a:fld>
            <a:endParaRPr lang="de-DE"/>
          </a:p>
        </p:txBody>
      </p:sp>
    </p:spTree>
    <p:extLst>
      <p:ext uri="{BB962C8B-B14F-4D97-AF65-F5344CB8AC3E}">
        <p14:creationId xmlns:p14="http://schemas.microsoft.com/office/powerpoint/2010/main" val="39235365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smtClean="0"/>
              <a:t>Supervised </a:t>
            </a:r>
            <a:r>
              <a:rPr lang="de-DE" sz="3600" dirty="0"/>
              <a:t>Learning</a:t>
            </a:r>
          </a:p>
        </p:txBody>
      </p:sp>
      <p:sp>
        <p:nvSpPr>
          <p:cNvPr id="3" name="Inhaltsplatzhalter 2"/>
          <p:cNvSpPr>
            <a:spLocks noGrp="1"/>
          </p:cNvSpPr>
          <p:nvPr>
            <p:ph idx="1"/>
          </p:nvPr>
        </p:nvSpPr>
        <p:spPr/>
        <p:txBody>
          <a:bodyPr>
            <a:normAutofit/>
          </a:bodyPr>
          <a:lstStyle/>
          <a:p>
            <a:r>
              <a:rPr lang="de-DE" noProof="0" dirty="0" smtClean="0"/>
              <a:t>Basisinformation:</a:t>
            </a:r>
          </a:p>
          <a:p>
            <a:pPr lvl="1"/>
            <a:r>
              <a:rPr lang="de-DE" noProof="0" dirty="0" smtClean="0"/>
              <a:t>Häufigkeit von Wörtern</a:t>
            </a:r>
          </a:p>
          <a:p>
            <a:pPr lvl="1"/>
            <a:r>
              <a:rPr lang="de-DE" dirty="0" smtClean="0"/>
              <a:t>syntaktische Kategorien</a:t>
            </a:r>
            <a:r>
              <a:rPr lang="de-DE" noProof="0" dirty="0" smtClean="0"/>
              <a:t>, POS (meist Adjektive)</a:t>
            </a:r>
          </a:p>
          <a:p>
            <a:pPr lvl="1"/>
            <a:r>
              <a:rPr lang="de-DE" dirty="0" smtClean="0"/>
              <a:t>S</a:t>
            </a:r>
            <a:r>
              <a:rPr lang="de-DE" noProof="0" dirty="0" err="1" smtClean="0"/>
              <a:t>entiment</a:t>
            </a:r>
            <a:r>
              <a:rPr lang="de-DE" dirty="0" smtClean="0"/>
              <a:t>-Wörter </a:t>
            </a:r>
            <a:r>
              <a:rPr lang="de-DE" noProof="0" dirty="0" smtClean="0"/>
              <a:t>(gut, super, schlecht,…)</a:t>
            </a:r>
          </a:p>
          <a:p>
            <a:pPr lvl="1"/>
            <a:r>
              <a:rPr lang="de-DE" noProof="0" dirty="0" smtClean="0"/>
              <a:t>Negationen, </a:t>
            </a:r>
            <a:r>
              <a:rPr lang="de-DE" dirty="0" smtClean="0"/>
              <a:t>“S</a:t>
            </a:r>
            <a:r>
              <a:rPr lang="de-DE" noProof="0" dirty="0" err="1" smtClean="0"/>
              <a:t>entiment</a:t>
            </a:r>
            <a:r>
              <a:rPr lang="de-DE" noProof="0" dirty="0" smtClean="0"/>
              <a:t> </a:t>
            </a:r>
            <a:r>
              <a:rPr lang="de-DE" dirty="0" smtClean="0"/>
              <a:t>S</a:t>
            </a:r>
            <a:r>
              <a:rPr lang="de-DE" noProof="0" dirty="0" err="1" smtClean="0"/>
              <a:t>hifters</a:t>
            </a:r>
            <a:r>
              <a:rPr lang="de-DE" noProof="0" dirty="0" smtClean="0"/>
              <a:t>” (nicht, </a:t>
            </a:r>
            <a:r>
              <a:rPr lang="de-DE" noProof="0" dirty="0" err="1" smtClean="0"/>
              <a:t>don‘t</a:t>
            </a:r>
            <a:r>
              <a:rPr lang="de-DE" noProof="0" dirty="0" smtClean="0"/>
              <a:t>,…)</a:t>
            </a:r>
          </a:p>
          <a:p>
            <a:pPr lvl="1"/>
            <a:r>
              <a:rPr lang="de-DE" dirty="0" smtClean="0"/>
              <a:t>s</a:t>
            </a:r>
            <a:r>
              <a:rPr lang="de-DE" noProof="0" dirty="0" err="1" smtClean="0"/>
              <a:t>yntaktische</a:t>
            </a:r>
            <a:r>
              <a:rPr lang="de-DE" noProof="0" dirty="0" smtClean="0"/>
              <a:t> Dependenzen</a:t>
            </a:r>
          </a:p>
          <a:p>
            <a:pPr marL="0" indent="0">
              <a:buNone/>
            </a:pPr>
            <a:endParaRPr lang="de-DE" noProof="0" dirty="0" smtClean="0"/>
          </a:p>
        </p:txBody>
      </p:sp>
      <p:sp>
        <p:nvSpPr>
          <p:cNvPr id="4" name="Foliennummernplatzhalter 3"/>
          <p:cNvSpPr>
            <a:spLocks noGrp="1"/>
          </p:cNvSpPr>
          <p:nvPr>
            <p:ph type="sldNum" sz="quarter" idx="12"/>
          </p:nvPr>
        </p:nvSpPr>
        <p:spPr/>
        <p:txBody>
          <a:bodyPr/>
          <a:lstStyle/>
          <a:p>
            <a:fld id="{0E827C75-366A-41D5-ADDB-D5C0ACC7127F}" type="slidenum">
              <a:rPr lang="de-DE" smtClean="0"/>
              <a:t>66</a:t>
            </a:fld>
            <a:endParaRPr lang="de-DE"/>
          </a:p>
        </p:txBody>
      </p:sp>
    </p:spTree>
    <p:extLst>
      <p:ext uri="{BB962C8B-B14F-4D97-AF65-F5344CB8AC3E}">
        <p14:creationId xmlns:p14="http://schemas.microsoft.com/office/powerpoint/2010/main" val="14514717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Lernverfahren für Dokumentklassifikation: Daten</a:t>
            </a:r>
            <a:endParaRPr lang="de-DE" dirty="0"/>
          </a:p>
        </p:txBody>
      </p:sp>
      <p:sp>
        <p:nvSpPr>
          <p:cNvPr id="3" name="Inhaltsplatzhalter 2"/>
          <p:cNvSpPr>
            <a:spLocks noGrp="1"/>
          </p:cNvSpPr>
          <p:nvPr>
            <p:ph idx="1"/>
          </p:nvPr>
        </p:nvSpPr>
        <p:spPr/>
        <p:txBody>
          <a:bodyPr/>
          <a:lstStyle/>
          <a:p>
            <a:r>
              <a:rPr lang="de-DE" dirty="0" smtClean="0"/>
              <a:t>Lernen auf annotierten Daten</a:t>
            </a:r>
          </a:p>
          <a:p>
            <a:pPr lvl="1"/>
            <a:r>
              <a:rPr lang="de-DE" dirty="0" smtClean="0"/>
              <a:t>z.B. die Sterne, die vergeben werden</a:t>
            </a:r>
          </a:p>
          <a:p>
            <a:pPr lvl="1"/>
            <a:r>
              <a:rPr lang="de-DE" dirty="0" smtClean="0"/>
              <a:t>1-2 Sterne negativ, 4-5 Sterne positiv</a:t>
            </a:r>
            <a:endParaRPr lang="de-DE"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9794" r="27697" b="16212"/>
          <a:stretch/>
        </p:blipFill>
        <p:spPr bwMode="auto">
          <a:xfrm>
            <a:off x="1505876" y="3501008"/>
            <a:ext cx="9054620" cy="2968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llipse 3"/>
          <p:cNvSpPr/>
          <p:nvPr/>
        </p:nvSpPr>
        <p:spPr>
          <a:xfrm>
            <a:off x="1775520" y="3284984"/>
            <a:ext cx="86409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oliennummernplatzhalter 4"/>
          <p:cNvSpPr>
            <a:spLocks noGrp="1"/>
          </p:cNvSpPr>
          <p:nvPr>
            <p:ph type="sldNum" sz="quarter" idx="12"/>
          </p:nvPr>
        </p:nvSpPr>
        <p:spPr/>
        <p:txBody>
          <a:bodyPr/>
          <a:lstStyle/>
          <a:p>
            <a:fld id="{0E827C75-366A-41D5-ADDB-D5C0ACC7127F}" type="slidenum">
              <a:rPr lang="de-DE" smtClean="0"/>
              <a:t>67</a:t>
            </a:fld>
            <a:endParaRPr lang="de-DE"/>
          </a:p>
        </p:txBody>
      </p:sp>
    </p:spTree>
    <p:extLst>
      <p:ext uri="{BB962C8B-B14F-4D97-AF65-F5344CB8AC3E}">
        <p14:creationId xmlns:p14="http://schemas.microsoft.com/office/powerpoint/2010/main" val="32156410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Experiment: </a:t>
            </a:r>
            <a:r>
              <a:rPr lang="de-DE" dirty="0" err="1" smtClean="0"/>
              <a:t>Supervised</a:t>
            </a:r>
            <a:r>
              <a:rPr lang="de-DE" dirty="0" smtClean="0"/>
              <a:t> Learning</a:t>
            </a:r>
            <a:endParaRPr lang="de-DE" dirty="0"/>
          </a:p>
        </p:txBody>
      </p:sp>
      <p:sp>
        <p:nvSpPr>
          <p:cNvPr id="3" name="Inhaltsplatzhalter 2"/>
          <p:cNvSpPr>
            <a:spLocks noGrp="1"/>
          </p:cNvSpPr>
          <p:nvPr>
            <p:ph idx="1"/>
          </p:nvPr>
        </p:nvSpPr>
        <p:spPr/>
        <p:txBody>
          <a:bodyPr/>
          <a:lstStyle/>
          <a:p>
            <a:r>
              <a:rPr lang="de-DE" dirty="0" smtClean="0"/>
              <a:t>Nehmen Sie 5 positive und 5 negative Meinungen zu einem Buch aus Amazon.</a:t>
            </a:r>
          </a:p>
          <a:p>
            <a:r>
              <a:rPr lang="de-DE" dirty="0" smtClean="0"/>
              <a:t>Vergleichen Sie den Wortschatz.</a:t>
            </a:r>
          </a:p>
          <a:p>
            <a:r>
              <a:rPr lang="de-DE" dirty="0" smtClean="0"/>
              <a:t>Kann man die Meinungsäußerungen auf dieser Basis klassifizieren?</a:t>
            </a:r>
            <a:endParaRPr lang="de-DE" dirty="0"/>
          </a:p>
        </p:txBody>
      </p:sp>
      <p:sp>
        <p:nvSpPr>
          <p:cNvPr id="4" name="Foliennummernplatzhalter 3"/>
          <p:cNvSpPr>
            <a:spLocks noGrp="1"/>
          </p:cNvSpPr>
          <p:nvPr>
            <p:ph type="sldNum" sz="quarter" idx="12"/>
          </p:nvPr>
        </p:nvSpPr>
        <p:spPr/>
        <p:txBody>
          <a:bodyPr/>
          <a:lstStyle/>
          <a:p>
            <a:fld id="{0E827C75-366A-41D5-ADDB-D5C0ACC7127F}" type="slidenum">
              <a:rPr lang="de-DE" smtClean="0"/>
              <a:t>68</a:t>
            </a:fld>
            <a:endParaRPr lang="de-DE"/>
          </a:p>
        </p:txBody>
      </p:sp>
    </p:spTree>
    <p:extLst>
      <p:ext uri="{BB962C8B-B14F-4D97-AF65-F5344CB8AC3E}">
        <p14:creationId xmlns:p14="http://schemas.microsoft.com/office/powerpoint/2010/main" val="20900364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Worthäufigkeiten im Beispiel</a:t>
            </a:r>
            <a:endParaRPr lang="de-DE" dirty="0"/>
          </a:p>
        </p:txBody>
      </p:sp>
      <p:sp>
        <p:nvSpPr>
          <p:cNvPr id="3" name="Inhaltsplatzhalter 2"/>
          <p:cNvSpPr>
            <a:spLocks noGrp="1"/>
          </p:cNvSpPr>
          <p:nvPr>
            <p:ph idx="1"/>
          </p:nvPr>
        </p:nvSpPr>
        <p:spPr/>
        <p:txBody>
          <a:bodyPr>
            <a:normAutofit lnSpcReduction="10000"/>
          </a:bodyPr>
          <a:lstStyle/>
          <a:p>
            <a:r>
              <a:rPr lang="de-DE" dirty="0" smtClean="0"/>
              <a:t>negative Äußerungen (50 häufigste Wörter):</a:t>
            </a:r>
          </a:p>
          <a:p>
            <a:pPr lvl="1"/>
            <a:r>
              <a:rPr lang="de-DE" dirty="0" smtClean="0"/>
              <a:t>[',', 'Buch', 'die', 'nicht', 'ich', 'und', 'den', 'mich', 'der', 'hat', 'Geschichte', 'eine', 'in', 'wird', 'zu', 'Das', 'das', 'dieses', 'habe', 'ist', 'nach', 'so', 'von', 'Leider', 'Schade', 'auf', 'dem', 'doch', 'mir', 'schlecht', 'sehr', 'vom', '!', '-', 'Alles', 'Eine', 'Ich', 'Lesen', 'Roman', 'Schreibstil', 'Tagen', 'Und', 'Wer', 'als', 'dann', 'dass', 'des', 'ein', 'einfach', 'flüssig']</a:t>
            </a:r>
          </a:p>
          <a:p>
            <a:r>
              <a:rPr lang="de-DE" dirty="0" smtClean="0"/>
              <a:t>positive Äußerungen (50 häufigste Wörter):</a:t>
            </a:r>
          </a:p>
          <a:p>
            <a:pPr lvl="1"/>
            <a:r>
              <a:rPr lang="de-DE" dirty="0" smtClean="0"/>
              <a:t>[',', 'und', 'die', 'ich', 'der', 'Buch', 'von', 'das', 'mich', 'mir', 'mit', 'ein', 'hat', 'ist', 'Geschichte', 'Ich', 'sehr', 'eine', 'einen', 'für', 'habe', 'mehr', 'nicht', 'zu', 'auch', 'einer', 'es', 'noch', 'sie', 'um', 'wie', "''", 'dass', 'haben', 'in', 'so', 'Bücher', 'Dieses', 'Es', 'Und', 'als', 'aus', 'dem', 'diese', 'dieses', 'gerne', 'ihre', 'sich', 'sind', 'war']</a:t>
            </a:r>
            <a:endParaRPr lang="de-DE" dirty="0"/>
          </a:p>
        </p:txBody>
      </p:sp>
      <p:sp>
        <p:nvSpPr>
          <p:cNvPr id="4" name="Foliennummernplatzhalter 3"/>
          <p:cNvSpPr>
            <a:spLocks noGrp="1"/>
          </p:cNvSpPr>
          <p:nvPr>
            <p:ph type="sldNum" sz="quarter" idx="12"/>
          </p:nvPr>
        </p:nvSpPr>
        <p:spPr/>
        <p:txBody>
          <a:bodyPr/>
          <a:lstStyle/>
          <a:p>
            <a:fld id="{0E827C75-366A-41D5-ADDB-D5C0ACC7127F}" type="slidenum">
              <a:rPr lang="de-DE" smtClean="0"/>
              <a:t>69</a:t>
            </a:fld>
            <a:endParaRPr lang="de-DE"/>
          </a:p>
        </p:txBody>
      </p:sp>
    </p:spTree>
    <p:extLst>
      <p:ext uri="{BB962C8B-B14F-4D97-AF65-F5344CB8AC3E}">
        <p14:creationId xmlns:p14="http://schemas.microsoft.com/office/powerpoint/2010/main" val="1767292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Was ist eigentlich eine Meinungsäußerung?</a:t>
            </a:r>
            <a:endParaRPr lang="de-DE" dirty="0"/>
          </a:p>
        </p:txBody>
      </p:sp>
      <p:sp>
        <p:nvSpPr>
          <p:cNvPr id="3" name="Inhaltsplatzhalter 2"/>
          <p:cNvSpPr>
            <a:spLocks noGrp="1"/>
          </p:cNvSpPr>
          <p:nvPr>
            <p:ph idx="1"/>
          </p:nvPr>
        </p:nvSpPr>
        <p:spPr>
          <a:xfrm>
            <a:off x="1919536" y="2060849"/>
            <a:ext cx="8229600" cy="4525963"/>
          </a:xfrm>
        </p:spPr>
        <p:txBody>
          <a:bodyPr/>
          <a:lstStyle/>
          <a:p>
            <a:pPr marL="0" indent="0">
              <a:buNone/>
            </a:pPr>
            <a:r>
              <a:rPr lang="de-DE" b="1" u="sng" dirty="0" smtClean="0"/>
              <a:t>Beitrag </a:t>
            </a:r>
            <a:r>
              <a:rPr lang="de-DE" b="1" u="sng" dirty="0"/>
              <a:t>in einem Forum über </a:t>
            </a:r>
            <a:r>
              <a:rPr lang="de-DE" b="1" u="sng" dirty="0" smtClean="0"/>
              <a:t>Kameras:</a:t>
            </a:r>
          </a:p>
          <a:p>
            <a:pPr marL="0" indent="0">
              <a:buNone/>
            </a:pPr>
            <a:endParaRPr lang="de-DE" dirty="0"/>
          </a:p>
          <a:p>
            <a:pPr marL="0" indent="0" algn="r">
              <a:buNone/>
            </a:pPr>
            <a:r>
              <a:rPr lang="de-DE" dirty="0" smtClean="0"/>
              <a:t> Peter                                                           3.9.2012 </a:t>
            </a:r>
          </a:p>
          <a:p>
            <a:pPr marL="0" indent="0">
              <a:buNone/>
            </a:pPr>
            <a:r>
              <a:rPr lang="de-DE" i="1" dirty="0" smtClean="0"/>
              <a:t>Vor sechs Monaten habe ich die Kamera gekauft. Sie ist einfach super! Die Bildqualität ist überragend. Die Batterien halten ewig. Nur meine Frau denkt, dass die Kamera zu schwer ist. </a:t>
            </a:r>
            <a:endParaRPr lang="de-DE" i="1" dirty="0"/>
          </a:p>
        </p:txBody>
      </p:sp>
      <p:sp>
        <p:nvSpPr>
          <p:cNvPr id="4" name="Foliennummernplatzhalter 3"/>
          <p:cNvSpPr>
            <a:spLocks noGrp="1"/>
          </p:cNvSpPr>
          <p:nvPr>
            <p:ph type="sldNum" sz="quarter" idx="12"/>
          </p:nvPr>
        </p:nvSpPr>
        <p:spPr/>
        <p:txBody>
          <a:bodyPr/>
          <a:lstStyle/>
          <a:p>
            <a:fld id="{5914B6E0-F293-4DB7-91CD-CA99CA1EC231}" type="slidenum">
              <a:rPr lang="de-DE" smtClean="0"/>
              <a:t>7</a:t>
            </a:fld>
            <a:endParaRPr lang="de-DE"/>
          </a:p>
        </p:txBody>
      </p:sp>
    </p:spTree>
    <p:extLst>
      <p:ext uri="{BB962C8B-B14F-4D97-AF65-F5344CB8AC3E}">
        <p14:creationId xmlns:p14="http://schemas.microsoft.com/office/powerpoint/2010/main" val="12323789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nur die Adjektive</a:t>
            </a:r>
            <a:endParaRPr lang="de-DE" dirty="0"/>
          </a:p>
        </p:txBody>
      </p:sp>
      <p:sp>
        <p:nvSpPr>
          <p:cNvPr id="3" name="Inhaltsplatzhalter 2"/>
          <p:cNvSpPr>
            <a:spLocks noGrp="1"/>
          </p:cNvSpPr>
          <p:nvPr>
            <p:ph idx="1"/>
          </p:nvPr>
        </p:nvSpPr>
        <p:spPr>
          <a:xfrm>
            <a:off x="838200" y="1498947"/>
            <a:ext cx="8229600" cy="4857403"/>
          </a:xfrm>
        </p:spPr>
        <p:txBody>
          <a:bodyPr numCol="2">
            <a:normAutofit fontScale="47500" lnSpcReduction="20000"/>
          </a:bodyPr>
          <a:lstStyle/>
          <a:p>
            <a:r>
              <a:rPr lang="de-DE" dirty="0" smtClean="0"/>
              <a:t>negative Adjektive (sortiert nach </a:t>
            </a:r>
            <a:r>
              <a:rPr lang="de-DE" dirty="0" err="1" smtClean="0"/>
              <a:t>Auftretenshäufigkeit</a:t>
            </a:r>
            <a:r>
              <a:rPr lang="de-DE" dirty="0" smtClean="0"/>
              <a:t>):</a:t>
            </a:r>
          </a:p>
          <a:p>
            <a:pPr lvl="1"/>
            <a:r>
              <a:rPr lang="de-DE" dirty="0" smtClean="0"/>
              <a:t>['Leider', 'schlecht', 'sehr', 'einfach', 'flüssig', 'weiter', 'Alles', 'Jüdischer', 'Kleine', 'Klischeehaft', 'Liebe', 'Positiv', 'Super', 'alten', 'ausgekochtes', 'behütete', 'bösen', 'dick', 'ernsten', 'flott', 'flotte', 'gefragt', 'gerecht', 'geschichtlichen', 'geschichtsträchtigen', 'gewidmet', 'guten', 'gutes', 'handwerklich', 'herzensguter', 'hohe', 'interessant', 'kapriziöse', 'klischeehafte', 'konstruiert', 'konzipierte', 'künstlich', 'langatmig', '</a:t>
            </a:r>
            <a:r>
              <a:rPr lang="de-DE" dirty="0" err="1" smtClean="0"/>
              <a:t>müglich</a:t>
            </a:r>
            <a:r>
              <a:rPr lang="de-DE" dirty="0" smtClean="0"/>
              <a:t>', 'natürlich', 'recht', 'seitenschindende', 'sensiblen', 'sexuellen', 'sinnloses', 'tapferen', 'tatsächlichen', 'treue', 'unausgegorene', 'verspielte', 'verworren', 'vorherigen', 'wahrscheinlich', 'weiteres', 'wenigen', ‚ähnlich', ‚überdurchschnittlich']</a:t>
            </a:r>
          </a:p>
          <a:p>
            <a:endParaRPr lang="de-DE" dirty="0" smtClean="0"/>
          </a:p>
          <a:p>
            <a:endParaRPr lang="de-DE" dirty="0" smtClean="0"/>
          </a:p>
          <a:p>
            <a:endParaRPr lang="de-DE" dirty="0" smtClean="0"/>
          </a:p>
          <a:p>
            <a:endParaRPr lang="de-DE" dirty="0" smtClean="0"/>
          </a:p>
          <a:p>
            <a:endParaRPr lang="de-DE" dirty="0" smtClean="0"/>
          </a:p>
          <a:p>
            <a:endParaRPr lang="de-DE" dirty="0" smtClean="0"/>
          </a:p>
          <a:p>
            <a:endParaRPr lang="de-DE" dirty="0" smtClean="0"/>
          </a:p>
          <a:p>
            <a:endParaRPr lang="de-DE" dirty="0" smtClean="0"/>
          </a:p>
          <a:p>
            <a:endParaRPr lang="de-DE" dirty="0" smtClean="0"/>
          </a:p>
          <a:p>
            <a:endParaRPr lang="de-DE" dirty="0" smtClean="0"/>
          </a:p>
          <a:p>
            <a:pPr marL="0" indent="0">
              <a:buNone/>
            </a:pPr>
            <a:endParaRPr lang="de-DE" dirty="0" smtClean="0"/>
          </a:p>
          <a:p>
            <a:r>
              <a:rPr lang="de-DE" dirty="0" smtClean="0"/>
              <a:t>positive Adjektive (sortiert nach </a:t>
            </a:r>
            <a:r>
              <a:rPr lang="de-DE" dirty="0" err="1" smtClean="0"/>
              <a:t>Auftretenshäufigkeit</a:t>
            </a:r>
            <a:r>
              <a:rPr lang="de-DE" dirty="0" smtClean="0"/>
              <a:t>):</a:t>
            </a:r>
          </a:p>
          <a:p>
            <a:pPr lvl="1"/>
            <a:r>
              <a:rPr lang="de-DE" dirty="0" smtClean="0"/>
              <a:t>['sehr', '</a:t>
            </a:r>
            <a:r>
              <a:rPr lang="de-DE" dirty="0" err="1" smtClean="0"/>
              <a:t>Honigtot</a:t>
            </a:r>
            <a:r>
              <a:rPr lang="de-DE" dirty="0" smtClean="0"/>
              <a:t>', 'spannende', 'Danke', 'Selten', 'alle', 'alles', 'erzählt', 'gelesen', 'gemacht', 'lange', 'nahe', ‚überrascht', 'Beeindruckt', 'Beste', 'Liebe', 'Liebesgeschichte', 'Liebesgeschichten', 'Lustigste', 'Neues', 'Sehr', 'Superlativen', 'Tatsächlich', 'Tiefe', 'Tiefgang', 'Tiefsinn', 'Unglaublich', 'Vermutlich', 'Zeitebenen', 'abgeholt', 'allem', 'aller', 'alten', 'anschließend', 'aufwühlender', 'ausdruckstarke', 'bedrückend', 'beeindruckt', 'beendet', 'begeistert', 'beinhaltet', 'bekannt', 'berührt', 'beschrieben', 'besonderes', 'bewegenden', 'deutscher', 'einfacher', 'einfühlsame', 'eingebunden', 'einige', 'emotional', 'entdeckt', 'entschieden', 'ergreifend', 'erlebt', 'erwachsenen', 'faszinierende', 'fesselnd', 'fest', 'ganze', 'gebracht', 'gefallen', 'gefangen', 'gefesselt', 'gefühlvoll', 'gehasst', 'gelacht', 'geliebt', 'gelitten', 'genaue', 'genickt', 'gequält', 'gereist', 'geschichtlichen', 'geschickte', 'geschwänzt', 'getragen', 'getötet', 'geweint', 'gezeichneten', 'großen', 'gut', 'gute', 'gutes', 'hautnah', 'herrlich', 'historisch', 'historischer', 'interessante', 'jüdischem', 'kleinen', 'kleines', 'kluge', 'langem', 'los', 'menschenverachtende', 'miterlebt', 'mitgenommen', 'nachdenklich', 'nochmaliger', 'passiert', 'passierte', 'perfiden', 'persönlich', 'positiv', 'positiven', 'potentiellen', 'richtig', 'schlicht', 'schmackhaft', 'schön', 'selten', 'skeptisch', 'sorgfältig', 'spannend', 'sprachlos', 'stimmiges', 'tiefe', 'tolle', 'tollen', 'tragikomische', 'umgesetzte', 'unheimlich', 'unsäglichen', 'untergekommen', 'ununterbrochen', 'verfasst', 'verraten', 'voll', 'weit', 'wirklich', 'wohl', 'wunderbar', 'wunderbare', 'zauberhaft']</a:t>
            </a:r>
            <a:endParaRPr lang="de-DE" dirty="0"/>
          </a:p>
        </p:txBody>
      </p:sp>
      <p:sp>
        <p:nvSpPr>
          <p:cNvPr id="4" name="Foliennummernplatzhalter 3"/>
          <p:cNvSpPr>
            <a:spLocks noGrp="1"/>
          </p:cNvSpPr>
          <p:nvPr>
            <p:ph type="sldNum" sz="quarter" idx="12"/>
          </p:nvPr>
        </p:nvSpPr>
        <p:spPr/>
        <p:txBody>
          <a:bodyPr/>
          <a:lstStyle/>
          <a:p>
            <a:fld id="{0E827C75-366A-41D5-ADDB-D5C0ACC7127F}" type="slidenum">
              <a:rPr lang="de-DE" smtClean="0"/>
              <a:t>70</a:t>
            </a:fld>
            <a:endParaRPr lang="de-DE"/>
          </a:p>
        </p:txBody>
      </p:sp>
    </p:spTree>
    <p:extLst>
      <p:ext uri="{BB962C8B-B14F-4D97-AF65-F5344CB8AC3E}">
        <p14:creationId xmlns:p14="http://schemas.microsoft.com/office/powerpoint/2010/main" val="14228846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Methoden: </a:t>
            </a:r>
            <a:r>
              <a:rPr lang="de-DE" sz="3600" dirty="0" err="1"/>
              <a:t>Supervised</a:t>
            </a:r>
            <a:r>
              <a:rPr lang="de-DE" sz="3600" dirty="0"/>
              <a:t> Learning</a:t>
            </a:r>
          </a:p>
        </p:txBody>
      </p:sp>
      <p:sp>
        <p:nvSpPr>
          <p:cNvPr id="3" name="Inhaltsplatzhalter 2"/>
          <p:cNvSpPr>
            <a:spLocks noGrp="1"/>
          </p:cNvSpPr>
          <p:nvPr>
            <p:ph idx="1"/>
          </p:nvPr>
        </p:nvSpPr>
        <p:spPr/>
        <p:txBody>
          <a:bodyPr/>
          <a:lstStyle/>
          <a:p>
            <a:r>
              <a:rPr lang="de-DE" noProof="0" dirty="0" smtClean="0"/>
              <a:t>Algorithmen für </a:t>
            </a:r>
            <a:r>
              <a:rPr lang="de-DE" noProof="0" dirty="0" err="1" smtClean="0"/>
              <a:t>Supervised</a:t>
            </a:r>
            <a:r>
              <a:rPr lang="de-DE" noProof="0" dirty="0" smtClean="0"/>
              <a:t> Learning</a:t>
            </a:r>
          </a:p>
          <a:p>
            <a:pPr lvl="1"/>
            <a:r>
              <a:rPr lang="de-DE" dirty="0" smtClean="0"/>
              <a:t>N</a:t>
            </a:r>
            <a:r>
              <a:rPr lang="de-DE" noProof="0" dirty="0" err="1" smtClean="0"/>
              <a:t>aive</a:t>
            </a:r>
            <a:r>
              <a:rPr lang="de-DE" noProof="0" dirty="0" smtClean="0"/>
              <a:t> </a:t>
            </a:r>
            <a:r>
              <a:rPr lang="de-DE" noProof="0" dirty="0" err="1" smtClean="0"/>
              <a:t>Bayes</a:t>
            </a:r>
            <a:endParaRPr lang="de-DE" noProof="0" dirty="0" smtClean="0"/>
          </a:p>
          <a:p>
            <a:pPr lvl="1"/>
            <a:r>
              <a:rPr lang="de-DE" dirty="0" smtClean="0"/>
              <a:t>S</a:t>
            </a:r>
            <a:r>
              <a:rPr lang="de-DE" noProof="0" dirty="0" err="1" smtClean="0"/>
              <a:t>upport</a:t>
            </a:r>
            <a:r>
              <a:rPr lang="de-DE" noProof="0" dirty="0" smtClean="0"/>
              <a:t> </a:t>
            </a:r>
            <a:r>
              <a:rPr lang="de-DE" dirty="0" smtClean="0"/>
              <a:t>V</a:t>
            </a:r>
            <a:r>
              <a:rPr lang="de-DE" noProof="0" dirty="0" err="1" smtClean="0"/>
              <a:t>ector</a:t>
            </a:r>
            <a:r>
              <a:rPr lang="de-DE" noProof="0" dirty="0" smtClean="0"/>
              <a:t> </a:t>
            </a:r>
            <a:r>
              <a:rPr lang="de-DE" dirty="0" smtClean="0"/>
              <a:t>M</a:t>
            </a:r>
            <a:r>
              <a:rPr lang="de-DE" noProof="0" dirty="0" err="1" smtClean="0"/>
              <a:t>achines</a:t>
            </a:r>
            <a:endParaRPr lang="de-DE" noProof="0" dirty="0" smtClean="0"/>
          </a:p>
          <a:p>
            <a:pPr lvl="1"/>
            <a:r>
              <a:rPr lang="de-DE" dirty="0" smtClean="0"/>
              <a:t>S</a:t>
            </a:r>
            <a:r>
              <a:rPr lang="de-DE" noProof="0" dirty="0" err="1" smtClean="0"/>
              <a:t>emi-Supervised</a:t>
            </a:r>
            <a:r>
              <a:rPr lang="de-DE" noProof="0" dirty="0" smtClean="0"/>
              <a:t> </a:t>
            </a:r>
            <a:r>
              <a:rPr lang="de-DE" dirty="0" smtClean="0"/>
              <a:t>L</a:t>
            </a:r>
            <a:r>
              <a:rPr lang="de-DE" noProof="0" dirty="0" err="1" smtClean="0"/>
              <a:t>earning</a:t>
            </a:r>
            <a:endParaRPr lang="de-DE" noProof="0" dirty="0" smtClean="0"/>
          </a:p>
          <a:p>
            <a:pPr lvl="1"/>
            <a:r>
              <a:rPr lang="de-DE" noProof="0" dirty="0" smtClean="0"/>
              <a:t>… und andere</a:t>
            </a:r>
            <a:endParaRPr lang="de-DE" noProof="0" dirty="0"/>
          </a:p>
        </p:txBody>
      </p:sp>
      <p:sp>
        <p:nvSpPr>
          <p:cNvPr id="4" name="Foliennummernplatzhalter 3"/>
          <p:cNvSpPr>
            <a:spLocks noGrp="1"/>
          </p:cNvSpPr>
          <p:nvPr>
            <p:ph type="sldNum" sz="quarter" idx="12"/>
          </p:nvPr>
        </p:nvSpPr>
        <p:spPr/>
        <p:txBody>
          <a:bodyPr/>
          <a:lstStyle/>
          <a:p>
            <a:fld id="{0E827C75-366A-41D5-ADDB-D5C0ACC7127F}" type="slidenum">
              <a:rPr lang="de-DE" smtClean="0"/>
              <a:t>71</a:t>
            </a:fld>
            <a:endParaRPr lang="de-DE"/>
          </a:p>
        </p:txBody>
      </p:sp>
    </p:spTree>
    <p:extLst>
      <p:ext uri="{BB962C8B-B14F-4D97-AF65-F5344CB8AC3E}">
        <p14:creationId xmlns:p14="http://schemas.microsoft.com/office/powerpoint/2010/main" val="12546701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Supervised Learning: </a:t>
            </a:r>
            <a:br>
              <a:rPr lang="de-DE" smtClean="0"/>
            </a:br>
            <a:r>
              <a:rPr lang="de-DE" smtClean="0"/>
              <a:t>Naive Bayes Classifier</a:t>
            </a:r>
            <a:endParaRPr lang="de-DE"/>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fontScale="47500" lnSpcReduction="20000"/>
              </a:bodyPr>
              <a:lstStyle/>
              <a:p>
                <a:r>
                  <a:rPr lang="de-DE" smtClean="0"/>
                  <a:t>Trainingsset:</a:t>
                </a:r>
                <a:endParaRPr lang="de-DE"/>
              </a:p>
              <a:p>
                <a:endParaRPr lang="de-DE" smtClean="0"/>
              </a:p>
              <a:p>
                <a:endParaRPr lang="de-DE"/>
              </a:p>
              <a:p>
                <a:endParaRPr lang="de-DE" smtClean="0"/>
              </a:p>
              <a:p>
                <a:endParaRPr lang="de-DE" smtClean="0"/>
              </a:p>
              <a:p>
                <a:endParaRPr lang="de-DE"/>
              </a:p>
              <a:p>
                <a:endParaRPr lang="de-DE" smtClean="0"/>
              </a:p>
              <a:p>
                <a:endParaRPr lang="de-DE"/>
              </a:p>
              <a:p>
                <a:endParaRPr lang="de-DE" smtClean="0"/>
              </a:p>
              <a:p>
                <a:r>
                  <a:rPr lang="de-DE" smtClean="0"/>
                  <a:t>Prio-Wahrscheinlichkeit für GRÜN:</a:t>
                </a:r>
              </a:p>
              <a:p>
                <a:pPr marL="457200" lvl="1" indent="0">
                  <a:buNone/>
                </a:pPr>
                <a14:m>
                  <m:oMathPara xmlns:m="http://schemas.openxmlformats.org/officeDocument/2006/math">
                    <m:oMathParaPr>
                      <m:jc m:val="centerGroup"/>
                    </m:oMathParaPr>
                    <m:oMath xmlns:m="http://schemas.openxmlformats.org/officeDocument/2006/math">
                      <m:f>
                        <m:fPr>
                          <m:ctrlPr>
                            <a:rPr lang="de-DE" i="1" smtClean="0">
                              <a:latin typeface="Cambria Math" panose="02040503050406030204" pitchFamily="18" charset="0"/>
                            </a:rPr>
                          </m:ctrlPr>
                        </m:fPr>
                        <m:num>
                          <m:r>
                            <a:rPr lang="de-DE" b="0" i="1" smtClean="0">
                              <a:latin typeface="Cambria Math"/>
                            </a:rPr>
                            <m:t>𝐴𝑛𝑧𝑎h𝑙</m:t>
                          </m:r>
                          <m:r>
                            <a:rPr lang="de-DE" b="0" i="1" smtClean="0">
                              <a:latin typeface="Cambria Math"/>
                            </a:rPr>
                            <m:t> </m:t>
                          </m:r>
                          <m:r>
                            <a:rPr lang="de-DE" b="0" i="1" smtClean="0">
                              <a:latin typeface="Cambria Math"/>
                            </a:rPr>
                            <m:t>𝑑𝑒𝑟</m:t>
                          </m:r>
                          <m:r>
                            <a:rPr lang="de-DE" b="0" i="1" smtClean="0">
                              <a:latin typeface="Cambria Math"/>
                            </a:rPr>
                            <m:t> </m:t>
                          </m:r>
                          <m:r>
                            <a:rPr lang="de-DE" b="0" i="1" smtClean="0">
                              <a:latin typeface="Cambria Math"/>
                            </a:rPr>
                            <m:t>𝐺𝑅</m:t>
                          </m:r>
                          <m:r>
                            <a:rPr lang="de-DE" b="0" i="1" smtClean="0">
                              <a:latin typeface="Cambria Math"/>
                            </a:rPr>
                            <m:t>Ü</m:t>
                          </m:r>
                          <m:r>
                            <a:rPr lang="de-DE" b="0" i="1" smtClean="0">
                              <a:latin typeface="Cambria Math"/>
                            </a:rPr>
                            <m:t>𝑁</m:t>
                          </m:r>
                          <m:r>
                            <a:rPr lang="de-DE" b="0" i="1" smtClean="0">
                              <a:latin typeface="Cambria Math"/>
                            </a:rPr>
                            <m:t>−</m:t>
                          </m:r>
                          <m:r>
                            <a:rPr lang="de-DE" b="0" i="1" smtClean="0">
                              <a:latin typeface="Cambria Math"/>
                            </a:rPr>
                            <m:t>𝑂𝑏𝑗𝑒𝑘𝑡𝑒</m:t>
                          </m:r>
                        </m:num>
                        <m:den>
                          <m:r>
                            <a:rPr lang="de-DE" b="0" i="1" smtClean="0">
                              <a:latin typeface="Cambria Math"/>
                            </a:rPr>
                            <m:t>𝐴𝑛𝑧𝑎h𝑙</m:t>
                          </m:r>
                          <m:r>
                            <a:rPr lang="de-DE" b="0" i="1" smtClean="0">
                              <a:latin typeface="Cambria Math"/>
                            </a:rPr>
                            <m:t> </m:t>
                          </m:r>
                          <m:r>
                            <a:rPr lang="de-DE" b="0" i="1" smtClean="0">
                              <a:latin typeface="Cambria Math"/>
                            </a:rPr>
                            <m:t>𝑎𝑙𝑙𝑒𝑟</m:t>
                          </m:r>
                          <m:r>
                            <a:rPr lang="de-DE" b="0" i="1" smtClean="0">
                              <a:latin typeface="Cambria Math"/>
                            </a:rPr>
                            <m:t> </m:t>
                          </m:r>
                          <m:r>
                            <a:rPr lang="de-DE" b="0" i="1" smtClean="0">
                              <a:latin typeface="Cambria Math"/>
                            </a:rPr>
                            <m:t>𝑂𝑏𝑗𝑒𝑘𝑡𝑒</m:t>
                          </m:r>
                        </m:den>
                      </m:f>
                    </m:oMath>
                  </m:oMathPara>
                </a14:m>
                <a:endParaRPr lang="de-DE" smtClean="0"/>
              </a:p>
              <a:p>
                <a:endParaRPr lang="de-DE" sz="3500"/>
              </a:p>
              <a:p>
                <a:r>
                  <a:rPr lang="de-DE" sz="3500"/>
                  <a:t>Prio-Wahrscheinlichkeit für ROT:</a:t>
                </a:r>
              </a:p>
              <a:p>
                <a:pPr marL="57150" indent="0">
                  <a:buNone/>
                </a:pPr>
                <a:r>
                  <a:rPr lang="de-DE"/>
                  <a:t>	</a:t>
                </a:r>
                <a:r>
                  <a:rPr lang="de-DE" smtClean="0"/>
                  <a:t>                       </a:t>
                </a:r>
                <a:r>
                  <a:rPr lang="de-DE" sz="2900">
                    <a:latin typeface="Cambria Math" pitchFamily="18" charset="0"/>
                    <a:ea typeface="Cambria Math" pitchFamily="18" charset="0"/>
                  </a:rPr>
                  <a:t> </a:t>
                </a:r>
                <a14:m>
                  <m:oMath xmlns:m="http://schemas.openxmlformats.org/officeDocument/2006/math">
                    <m:f>
                      <m:fPr>
                        <m:ctrlPr>
                          <a:rPr lang="de-DE" sz="3800" i="1">
                            <a:latin typeface="Cambria Math" panose="02040503050406030204" pitchFamily="18" charset="0"/>
                            <a:ea typeface="Cambria Math" pitchFamily="18" charset="0"/>
                          </a:rPr>
                        </m:ctrlPr>
                      </m:fPr>
                      <m:num>
                        <m:r>
                          <a:rPr lang="de-DE" sz="3800" i="1">
                            <a:latin typeface="Cambria Math" panose="02040503050406030204" pitchFamily="18" charset="0"/>
                            <a:ea typeface="Cambria Math" pitchFamily="18" charset="0"/>
                          </a:rPr>
                          <m:t>𝐴𝑛𝑧𝑎h𝑙</m:t>
                        </m:r>
                        <m:r>
                          <a:rPr lang="de-DE" sz="3800" i="1">
                            <a:latin typeface="Cambria Math" panose="02040503050406030204" pitchFamily="18" charset="0"/>
                            <a:ea typeface="Cambria Math" pitchFamily="18" charset="0"/>
                          </a:rPr>
                          <m:t> </m:t>
                        </m:r>
                        <m:r>
                          <a:rPr lang="de-DE" sz="3800" i="1">
                            <a:latin typeface="Cambria Math" panose="02040503050406030204" pitchFamily="18" charset="0"/>
                            <a:ea typeface="Cambria Math" pitchFamily="18" charset="0"/>
                          </a:rPr>
                          <m:t>𝑑𝑒𝑟</m:t>
                        </m:r>
                        <m:r>
                          <a:rPr lang="de-DE" sz="3800" i="1">
                            <a:latin typeface="Cambria Math" panose="02040503050406030204" pitchFamily="18" charset="0"/>
                            <a:ea typeface="Cambria Math" pitchFamily="18" charset="0"/>
                          </a:rPr>
                          <m:t> </m:t>
                        </m:r>
                        <m:r>
                          <a:rPr lang="de-DE" sz="3800" i="1">
                            <a:latin typeface="Cambria Math" panose="02040503050406030204" pitchFamily="18" charset="0"/>
                            <a:ea typeface="Cambria Math" pitchFamily="18" charset="0"/>
                          </a:rPr>
                          <m:t>𝑅𝑂𝑇</m:t>
                        </m:r>
                        <m:r>
                          <a:rPr lang="de-DE" sz="3800" i="1">
                            <a:latin typeface="Cambria Math" panose="02040503050406030204" pitchFamily="18" charset="0"/>
                            <a:ea typeface="Cambria Math" pitchFamily="18" charset="0"/>
                          </a:rPr>
                          <m:t>−</m:t>
                        </m:r>
                        <m:r>
                          <a:rPr lang="de-DE" sz="3800" i="1">
                            <a:latin typeface="Cambria Math" panose="02040503050406030204" pitchFamily="18" charset="0"/>
                            <a:ea typeface="Cambria Math" pitchFamily="18" charset="0"/>
                          </a:rPr>
                          <m:t>𝑂𝑏𝑗𝑒𝑘𝑡𝑒</m:t>
                        </m:r>
                      </m:num>
                      <m:den>
                        <m:r>
                          <a:rPr lang="de-DE" sz="3800" i="1">
                            <a:latin typeface="Cambria Math" panose="02040503050406030204" pitchFamily="18" charset="0"/>
                            <a:ea typeface="Cambria Math" pitchFamily="18" charset="0"/>
                          </a:rPr>
                          <m:t>𝐴𝑛𝑧𝑎h𝑙</m:t>
                        </m:r>
                        <m:r>
                          <a:rPr lang="de-DE" sz="3800" i="1">
                            <a:latin typeface="Cambria Math" panose="02040503050406030204" pitchFamily="18" charset="0"/>
                            <a:ea typeface="Cambria Math" pitchFamily="18" charset="0"/>
                          </a:rPr>
                          <m:t> </m:t>
                        </m:r>
                        <m:r>
                          <a:rPr lang="de-DE" sz="3800" i="1">
                            <a:latin typeface="Cambria Math" panose="02040503050406030204" pitchFamily="18" charset="0"/>
                            <a:ea typeface="Cambria Math" pitchFamily="18" charset="0"/>
                          </a:rPr>
                          <m:t>𝑎𝑙𝑙𝑒𝑟</m:t>
                        </m:r>
                        <m:r>
                          <a:rPr lang="de-DE" sz="3800" i="1">
                            <a:latin typeface="Cambria Math" panose="02040503050406030204" pitchFamily="18" charset="0"/>
                            <a:ea typeface="Cambria Math" pitchFamily="18" charset="0"/>
                          </a:rPr>
                          <m:t> </m:t>
                        </m:r>
                        <m:r>
                          <a:rPr lang="de-DE" sz="3800" i="1">
                            <a:latin typeface="Cambria Math" panose="02040503050406030204" pitchFamily="18" charset="0"/>
                            <a:ea typeface="Cambria Math" pitchFamily="18" charset="0"/>
                          </a:rPr>
                          <m:t>𝑂𝑏𝑗𝑒𝑘𝑡𝑒</m:t>
                        </m:r>
                      </m:den>
                    </m:f>
                  </m:oMath>
                </a14:m>
                <a:endParaRPr lang="de-DE" sz="2900" i="1">
                  <a:latin typeface="Cambria Math" pitchFamily="18" charset="0"/>
                  <a:ea typeface="Cambria Math" pitchFamily="18" charset="0"/>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3"/>
                <a:stretch>
                  <a:fillRect l="-290" t="-1261"/>
                </a:stretch>
              </a:blipFill>
            </p:spPr>
            <p:txBody>
              <a:bodyPr/>
              <a:lstStyle/>
              <a:p>
                <a:r>
                  <a:rPr lang="de-DE">
                    <a:noFill/>
                  </a:rPr>
                  <a:t> </a:t>
                </a:r>
              </a:p>
            </p:txBody>
          </p:sp>
        </mc:Fallback>
      </mc:AlternateContent>
      <p:sp>
        <p:nvSpPr>
          <p:cNvPr id="4" name="Rechteck 3"/>
          <p:cNvSpPr/>
          <p:nvPr/>
        </p:nvSpPr>
        <p:spPr>
          <a:xfrm>
            <a:off x="1678400" y="6309671"/>
            <a:ext cx="8964488" cy="369332"/>
          </a:xfrm>
          <a:prstGeom prst="rect">
            <a:avLst/>
          </a:prstGeom>
        </p:spPr>
        <p:txBody>
          <a:bodyPr wrap="square">
            <a:spAutoFit/>
          </a:bodyPr>
          <a:lstStyle/>
          <a:p>
            <a:r>
              <a:rPr lang="de-DE" dirty="0">
                <a:hlinkClick r:id="rId4"/>
              </a:rPr>
              <a:t>http://www.statsoft.com/textbook/naive-bayes-classifier/</a:t>
            </a:r>
            <a:endParaRPr lang="de-DE" dirty="0"/>
          </a:p>
        </p:txBody>
      </p:sp>
      <p:pic>
        <p:nvPicPr>
          <p:cNvPr id="1026" name="Picture 2" descr="http://www.statsoft.com/textbook/graphics/NaiveBayesIntro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83" y="2132856"/>
            <a:ext cx="3123405" cy="16561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feld 4"/>
              <p:cNvSpPr txBox="1"/>
              <p:nvPr/>
            </p:nvSpPr>
            <p:spPr>
              <a:xfrm>
                <a:off x="8037148" y="4275275"/>
                <a:ext cx="49404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de-DE" i="1">
                              <a:latin typeface="Cambria Math" panose="02040503050406030204" pitchFamily="18" charset="0"/>
                            </a:rPr>
                          </m:ctrlPr>
                        </m:fPr>
                        <m:num>
                          <m:r>
                            <a:rPr lang="de-DE" i="1">
                              <a:latin typeface="Cambria Math"/>
                            </a:rPr>
                            <m:t>40</m:t>
                          </m:r>
                        </m:num>
                        <m:den>
                          <m:r>
                            <a:rPr lang="de-DE" i="1">
                              <a:latin typeface="Cambria Math"/>
                            </a:rPr>
                            <m:t>60</m:t>
                          </m:r>
                        </m:den>
                      </m:f>
                    </m:oMath>
                  </m:oMathPara>
                </a14:m>
                <a:endParaRPr lang="de-DE"/>
              </a:p>
            </p:txBody>
          </p:sp>
        </mc:Choice>
        <mc:Fallback xmlns="">
          <p:sp>
            <p:nvSpPr>
              <p:cNvPr id="5" name="Textfeld 4"/>
              <p:cNvSpPr txBox="1">
                <a:spLocks noRot="1" noChangeAspect="1" noMove="1" noResize="1" noEditPoints="1" noAdjustHandles="1" noChangeArrowheads="1" noChangeShapeType="1" noTextEdit="1"/>
              </p:cNvSpPr>
              <p:nvPr/>
            </p:nvSpPr>
            <p:spPr>
              <a:xfrm>
                <a:off x="8037148" y="4275275"/>
                <a:ext cx="494046" cy="612732"/>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p:cNvSpPr txBox="1"/>
              <p:nvPr/>
            </p:nvSpPr>
            <p:spPr>
              <a:xfrm>
                <a:off x="8037149" y="5373216"/>
                <a:ext cx="501035" cy="611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de-DE" i="1">
                              <a:latin typeface="Cambria Math" panose="02040503050406030204" pitchFamily="18" charset="0"/>
                            </a:rPr>
                          </m:ctrlPr>
                        </m:fPr>
                        <m:num>
                          <m:r>
                            <a:rPr lang="de-DE" i="1">
                              <a:latin typeface="Cambria Math"/>
                            </a:rPr>
                            <m:t>20</m:t>
                          </m:r>
                        </m:num>
                        <m:den>
                          <m:r>
                            <a:rPr lang="de-DE" i="1">
                              <a:latin typeface="Cambria Math"/>
                            </a:rPr>
                            <m:t>60</m:t>
                          </m:r>
                        </m:den>
                      </m:f>
                    </m:oMath>
                  </m:oMathPara>
                </a14:m>
                <a:endParaRPr lang="de-DE"/>
              </a:p>
            </p:txBody>
          </p:sp>
        </mc:Choice>
        <mc:Fallback xmlns="">
          <p:sp>
            <p:nvSpPr>
              <p:cNvPr id="7" name="Textfeld 6"/>
              <p:cNvSpPr txBox="1">
                <a:spLocks noRot="1" noChangeAspect="1" noMove="1" noResize="1" noEditPoints="1" noAdjustHandles="1" noChangeArrowheads="1" noChangeShapeType="1" noTextEdit="1"/>
              </p:cNvSpPr>
              <p:nvPr/>
            </p:nvSpPr>
            <p:spPr>
              <a:xfrm>
                <a:off x="8037149" y="5373216"/>
                <a:ext cx="501035" cy="611706"/>
              </a:xfrm>
              <a:prstGeom prst="rect">
                <a:avLst/>
              </a:prstGeom>
              <a:blipFill>
                <a:blip r:embed="rId7"/>
                <a:stretch>
                  <a:fillRect/>
                </a:stretch>
              </a:blipFill>
            </p:spPr>
            <p:txBody>
              <a:bodyPr/>
              <a:lstStyle/>
              <a:p>
                <a:r>
                  <a:rPr lang="de-DE">
                    <a:noFill/>
                  </a:rPr>
                  <a:t> </a:t>
                </a:r>
              </a:p>
            </p:txBody>
          </p:sp>
        </mc:Fallback>
      </mc:AlternateContent>
      <p:sp>
        <p:nvSpPr>
          <p:cNvPr id="6" name="Foliennummernplatzhalter 5"/>
          <p:cNvSpPr>
            <a:spLocks noGrp="1"/>
          </p:cNvSpPr>
          <p:nvPr>
            <p:ph type="sldNum" sz="quarter" idx="12"/>
          </p:nvPr>
        </p:nvSpPr>
        <p:spPr/>
        <p:txBody>
          <a:bodyPr/>
          <a:lstStyle/>
          <a:p>
            <a:fld id="{BA021361-1B70-4E07-8C05-C76F785F19DA}" type="slidenum">
              <a:rPr lang="de-DE" smtClean="0"/>
              <a:t>72</a:t>
            </a:fld>
            <a:endParaRPr lang="de-DE"/>
          </a:p>
        </p:txBody>
      </p:sp>
    </p:spTree>
    <p:extLst>
      <p:ext uri="{BB962C8B-B14F-4D97-AF65-F5344CB8AC3E}">
        <p14:creationId xmlns:p14="http://schemas.microsoft.com/office/powerpoint/2010/main" val="411340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Supervised Learning: </a:t>
            </a:r>
            <a:br>
              <a:rPr lang="de-DE"/>
            </a:br>
            <a:r>
              <a:rPr lang="de-DE"/>
              <a:t>Naive Bayes Classifier</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fontScale="62500" lnSpcReduction="20000"/>
              </a:bodyPr>
              <a:lstStyle/>
              <a:p>
                <a:r>
                  <a:rPr lang="de-DE" smtClean="0"/>
                  <a:t>Testset:</a:t>
                </a:r>
              </a:p>
              <a:p>
                <a:endParaRPr lang="de-DE" smtClean="0"/>
              </a:p>
              <a:p>
                <a:endParaRPr lang="de-DE"/>
              </a:p>
              <a:p>
                <a:endParaRPr lang="de-DE"/>
              </a:p>
              <a:p>
                <a:endParaRPr lang="de-DE" smtClean="0"/>
              </a:p>
              <a:p>
                <a:endParaRPr lang="de-DE" smtClean="0"/>
              </a:p>
              <a:p>
                <a:r>
                  <a:rPr lang="de-DE" smtClean="0"/>
                  <a:t>Annahme: Je mehr Objekte von einer Farbe in der Nähe sind, desto wahrscheinlicher ist das Objekt von derselben Farbe</a:t>
                </a:r>
              </a:p>
              <a:p>
                <a:endParaRPr lang="de-DE" smtClean="0"/>
              </a:p>
              <a:p>
                <a:r>
                  <a:rPr lang="de-DE" smtClean="0"/>
                  <a:t>Wahrscheinlichkeit von X für GRÜN: </a:t>
                </a:r>
              </a:p>
              <a:p>
                <a:pPr marL="457200" lvl="1" indent="0">
                  <a:buNone/>
                </a:pPr>
                <a14:m>
                  <m:oMathPara xmlns:m="http://schemas.openxmlformats.org/officeDocument/2006/math">
                    <m:oMathParaPr>
                      <m:jc m:val="centerGroup"/>
                    </m:oMathParaPr>
                    <m:oMath xmlns:m="http://schemas.openxmlformats.org/officeDocument/2006/math">
                      <m:f>
                        <m:fPr>
                          <m:ctrlPr>
                            <a:rPr lang="de-DE" i="1">
                              <a:latin typeface="Cambria Math" panose="02040503050406030204" pitchFamily="18" charset="0"/>
                            </a:rPr>
                          </m:ctrlPr>
                        </m:fPr>
                        <m:num>
                          <m:r>
                            <a:rPr lang="de-DE" i="1">
                              <a:latin typeface="Cambria Math"/>
                            </a:rPr>
                            <m:t>𝐴𝑛𝑧𝑎h𝑙</m:t>
                          </m:r>
                          <m:r>
                            <a:rPr lang="de-DE" i="1">
                              <a:latin typeface="Cambria Math"/>
                            </a:rPr>
                            <m:t> </m:t>
                          </m:r>
                          <m:r>
                            <a:rPr lang="de-DE" i="1">
                              <a:latin typeface="Cambria Math"/>
                            </a:rPr>
                            <m:t>𝑑𝑒𝑟</m:t>
                          </m:r>
                          <m:r>
                            <a:rPr lang="de-DE" i="1">
                              <a:latin typeface="Cambria Math"/>
                            </a:rPr>
                            <m:t> </m:t>
                          </m:r>
                          <m:r>
                            <a:rPr lang="de-DE" i="1">
                              <a:latin typeface="Cambria Math"/>
                            </a:rPr>
                            <m:t>𝐺𝑅</m:t>
                          </m:r>
                          <m:r>
                            <a:rPr lang="de-DE" i="1">
                              <a:latin typeface="Cambria Math"/>
                            </a:rPr>
                            <m:t>Ü</m:t>
                          </m:r>
                          <m:r>
                            <a:rPr lang="de-DE" i="1">
                              <a:latin typeface="Cambria Math"/>
                            </a:rPr>
                            <m:t>𝑁</m:t>
                          </m:r>
                          <m:r>
                            <a:rPr lang="de-DE" i="1">
                              <a:latin typeface="Cambria Math"/>
                            </a:rPr>
                            <m:t>−</m:t>
                          </m:r>
                          <m:r>
                            <a:rPr lang="de-DE" i="1">
                              <a:latin typeface="Cambria Math"/>
                            </a:rPr>
                            <m:t>𝑂𝑏𝑗𝑒𝑘𝑡𝑒</m:t>
                          </m:r>
                          <m:r>
                            <a:rPr lang="de-DE" b="0" i="1" smtClean="0">
                              <a:latin typeface="Cambria Math"/>
                            </a:rPr>
                            <m:t> </m:t>
                          </m:r>
                          <m:r>
                            <a:rPr lang="de-DE" b="0" i="1" smtClean="0">
                              <a:latin typeface="Cambria Math"/>
                            </a:rPr>
                            <m:t>𝑖𝑛</m:t>
                          </m:r>
                          <m:r>
                            <a:rPr lang="de-DE" b="0" i="1" smtClean="0">
                              <a:latin typeface="Cambria Math"/>
                            </a:rPr>
                            <m:t> </m:t>
                          </m:r>
                          <m:r>
                            <a:rPr lang="de-DE" b="0" i="1" smtClean="0">
                              <a:latin typeface="Cambria Math"/>
                            </a:rPr>
                            <m:t>𝑑𝑒𝑟</m:t>
                          </m:r>
                          <m:r>
                            <a:rPr lang="de-DE" b="0" i="1" smtClean="0">
                              <a:latin typeface="Cambria Math"/>
                            </a:rPr>
                            <m:t> </m:t>
                          </m:r>
                          <m:r>
                            <a:rPr lang="de-DE" b="0" i="1" smtClean="0">
                              <a:latin typeface="Cambria Math"/>
                            </a:rPr>
                            <m:t>𝑁</m:t>
                          </m:r>
                          <m:r>
                            <a:rPr lang="de-DE" b="0" i="1" smtClean="0">
                              <a:latin typeface="Cambria Math"/>
                            </a:rPr>
                            <m:t>ä</m:t>
                          </m:r>
                          <m:r>
                            <a:rPr lang="de-DE" b="0" i="1" smtClean="0">
                              <a:latin typeface="Cambria Math"/>
                            </a:rPr>
                            <m:t>h𝑒</m:t>
                          </m:r>
                          <m:r>
                            <a:rPr lang="de-DE" b="0" i="1" smtClean="0">
                              <a:latin typeface="Cambria Math"/>
                            </a:rPr>
                            <m:t> </m:t>
                          </m:r>
                          <m:r>
                            <a:rPr lang="de-DE" b="0" i="1" smtClean="0">
                              <a:latin typeface="Cambria Math"/>
                            </a:rPr>
                            <m:t>𝑣𝑜𝑛</m:t>
                          </m:r>
                          <m:r>
                            <a:rPr lang="de-DE" b="0" i="1" smtClean="0">
                              <a:latin typeface="Cambria Math"/>
                            </a:rPr>
                            <m:t> </m:t>
                          </m:r>
                          <m:r>
                            <a:rPr lang="de-DE" b="0" i="1" smtClean="0">
                              <a:latin typeface="Cambria Math"/>
                            </a:rPr>
                            <m:t>𝑋</m:t>
                          </m:r>
                        </m:num>
                        <m:den>
                          <m:r>
                            <a:rPr lang="de-DE" i="1">
                              <a:latin typeface="Cambria Math"/>
                            </a:rPr>
                            <m:t>𝐴𝑛𝑧𝑎h𝑙</m:t>
                          </m:r>
                          <m:r>
                            <a:rPr lang="de-DE" i="1">
                              <a:latin typeface="Cambria Math"/>
                            </a:rPr>
                            <m:t> </m:t>
                          </m:r>
                          <m:r>
                            <a:rPr lang="de-DE" i="1">
                              <a:latin typeface="Cambria Math"/>
                            </a:rPr>
                            <m:t>𝑎𝑙𝑙𝑒𝑟</m:t>
                          </m:r>
                          <m:r>
                            <a:rPr lang="de-DE" i="1">
                              <a:latin typeface="Cambria Math"/>
                            </a:rPr>
                            <m:t> </m:t>
                          </m:r>
                          <m:r>
                            <a:rPr lang="de-DE" b="0" i="1" smtClean="0">
                              <a:latin typeface="Cambria Math"/>
                            </a:rPr>
                            <m:t>𝐺𝑅</m:t>
                          </m:r>
                          <m:r>
                            <a:rPr lang="de-DE" b="0" i="1" smtClean="0">
                              <a:latin typeface="Cambria Math"/>
                            </a:rPr>
                            <m:t>Ü</m:t>
                          </m:r>
                          <m:r>
                            <a:rPr lang="de-DE" b="0" i="1" smtClean="0">
                              <a:latin typeface="Cambria Math"/>
                            </a:rPr>
                            <m:t>𝑁</m:t>
                          </m:r>
                          <m:r>
                            <a:rPr lang="de-DE" b="0" i="1" smtClean="0">
                              <a:latin typeface="Cambria Math"/>
                            </a:rPr>
                            <m:t>−</m:t>
                          </m:r>
                          <m:r>
                            <a:rPr lang="de-DE" i="1">
                              <a:latin typeface="Cambria Math"/>
                            </a:rPr>
                            <m:t>𝑂𝑏𝑗𝑒𝑘𝑡𝑒</m:t>
                          </m:r>
                        </m:den>
                      </m:f>
                    </m:oMath>
                  </m:oMathPara>
                </a14:m>
                <a:endParaRPr lang="de-DE" smtClean="0"/>
              </a:p>
              <a:p>
                <a:r>
                  <a:rPr lang="de-DE" smtClean="0"/>
                  <a:t>Wahrscheinlichkeit von X für ROT:</a:t>
                </a:r>
              </a:p>
              <a:p>
                <a:pPr marL="457200" lvl="1" indent="0">
                  <a:buNone/>
                </a:pPr>
                <a14:m>
                  <m:oMathPara xmlns:m="http://schemas.openxmlformats.org/officeDocument/2006/math">
                    <m:oMathParaPr>
                      <m:jc m:val="centerGroup"/>
                    </m:oMathParaPr>
                    <m:oMath xmlns:m="http://schemas.openxmlformats.org/officeDocument/2006/math">
                      <m:f>
                        <m:fPr>
                          <m:ctrlPr>
                            <a:rPr lang="de-DE" i="1">
                              <a:latin typeface="Cambria Math" panose="02040503050406030204" pitchFamily="18" charset="0"/>
                            </a:rPr>
                          </m:ctrlPr>
                        </m:fPr>
                        <m:num>
                          <m:r>
                            <a:rPr lang="de-DE" i="1">
                              <a:latin typeface="Cambria Math"/>
                            </a:rPr>
                            <m:t>𝐴𝑛𝑧𝑎h𝑙</m:t>
                          </m:r>
                          <m:r>
                            <a:rPr lang="de-DE" i="1">
                              <a:latin typeface="Cambria Math"/>
                            </a:rPr>
                            <m:t> </m:t>
                          </m:r>
                          <m:r>
                            <a:rPr lang="de-DE" i="1">
                              <a:latin typeface="Cambria Math"/>
                            </a:rPr>
                            <m:t>𝑑𝑒𝑟</m:t>
                          </m:r>
                          <m:r>
                            <a:rPr lang="de-DE" i="1">
                              <a:latin typeface="Cambria Math"/>
                            </a:rPr>
                            <m:t> </m:t>
                          </m:r>
                          <m:r>
                            <a:rPr lang="de-DE" b="0" i="1" smtClean="0">
                              <a:latin typeface="Cambria Math"/>
                            </a:rPr>
                            <m:t>𝑅𝑂𝑇</m:t>
                          </m:r>
                          <m:r>
                            <a:rPr lang="de-DE" i="1">
                              <a:latin typeface="Cambria Math"/>
                            </a:rPr>
                            <m:t>−</m:t>
                          </m:r>
                          <m:r>
                            <a:rPr lang="de-DE" i="1">
                              <a:latin typeface="Cambria Math"/>
                            </a:rPr>
                            <m:t>𝑂𝑏𝑗𝑒𝑘𝑡𝑒</m:t>
                          </m:r>
                          <m:r>
                            <a:rPr lang="de-DE" i="1">
                              <a:latin typeface="Cambria Math"/>
                            </a:rPr>
                            <m:t> </m:t>
                          </m:r>
                          <m:r>
                            <a:rPr lang="de-DE" i="1">
                              <a:latin typeface="Cambria Math"/>
                            </a:rPr>
                            <m:t>𝑖𝑛</m:t>
                          </m:r>
                          <m:r>
                            <a:rPr lang="de-DE" i="1">
                              <a:latin typeface="Cambria Math"/>
                            </a:rPr>
                            <m:t> </m:t>
                          </m:r>
                          <m:r>
                            <a:rPr lang="de-DE" i="1">
                              <a:latin typeface="Cambria Math"/>
                            </a:rPr>
                            <m:t>𝑑𝑒𝑟</m:t>
                          </m:r>
                          <m:r>
                            <a:rPr lang="de-DE" i="1">
                              <a:latin typeface="Cambria Math"/>
                            </a:rPr>
                            <m:t> </m:t>
                          </m:r>
                          <m:r>
                            <a:rPr lang="de-DE" i="1">
                              <a:latin typeface="Cambria Math"/>
                            </a:rPr>
                            <m:t>𝑁</m:t>
                          </m:r>
                          <m:r>
                            <a:rPr lang="de-DE" i="1">
                              <a:latin typeface="Cambria Math"/>
                            </a:rPr>
                            <m:t>ä</m:t>
                          </m:r>
                          <m:r>
                            <a:rPr lang="de-DE" i="1">
                              <a:latin typeface="Cambria Math"/>
                            </a:rPr>
                            <m:t>h𝑒</m:t>
                          </m:r>
                          <m:r>
                            <a:rPr lang="de-DE" i="1">
                              <a:latin typeface="Cambria Math"/>
                            </a:rPr>
                            <m:t> </m:t>
                          </m:r>
                          <m:r>
                            <a:rPr lang="de-DE" i="1">
                              <a:latin typeface="Cambria Math"/>
                            </a:rPr>
                            <m:t>𝑣𝑜𝑛</m:t>
                          </m:r>
                          <m:r>
                            <a:rPr lang="de-DE" i="1">
                              <a:latin typeface="Cambria Math"/>
                            </a:rPr>
                            <m:t> </m:t>
                          </m:r>
                          <m:r>
                            <a:rPr lang="de-DE" i="1">
                              <a:latin typeface="Cambria Math"/>
                            </a:rPr>
                            <m:t>𝑋</m:t>
                          </m:r>
                        </m:num>
                        <m:den>
                          <m:r>
                            <a:rPr lang="de-DE" i="1">
                              <a:latin typeface="Cambria Math"/>
                            </a:rPr>
                            <m:t>𝐴𝑛𝑧𝑎h𝑙</m:t>
                          </m:r>
                          <m:r>
                            <a:rPr lang="de-DE" i="1">
                              <a:latin typeface="Cambria Math"/>
                            </a:rPr>
                            <m:t> </m:t>
                          </m:r>
                          <m:r>
                            <a:rPr lang="de-DE" i="1">
                              <a:latin typeface="Cambria Math"/>
                            </a:rPr>
                            <m:t>𝑎𝑙𝑙𝑒𝑟</m:t>
                          </m:r>
                          <m:r>
                            <a:rPr lang="de-DE" i="1">
                              <a:latin typeface="Cambria Math"/>
                            </a:rPr>
                            <m:t> </m:t>
                          </m:r>
                          <m:r>
                            <a:rPr lang="de-DE" b="0" i="1" smtClean="0">
                              <a:latin typeface="Cambria Math"/>
                            </a:rPr>
                            <m:t>𝑅𝑂𝑇</m:t>
                          </m:r>
                          <m:r>
                            <a:rPr lang="de-DE" i="1">
                              <a:latin typeface="Cambria Math"/>
                            </a:rPr>
                            <m:t>−</m:t>
                          </m:r>
                          <m:r>
                            <a:rPr lang="de-DE" i="1">
                              <a:latin typeface="Cambria Math"/>
                            </a:rPr>
                            <m:t>𝑂𝑏𝑗𝑒𝑘𝑡𝑒</m:t>
                          </m:r>
                        </m:den>
                      </m:f>
                    </m:oMath>
                  </m:oMathPara>
                </a14:m>
                <a:endParaRPr lang="de-DE" smtClean="0"/>
              </a:p>
              <a:p>
                <a:pPr lvl="1"/>
                <a:endParaRPr lang="de-DE" smtClean="0"/>
              </a:p>
              <a:p>
                <a:endParaRPr lang="de-DE"/>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1">
                <a:blip r:embed="rId3"/>
                <a:stretch>
                  <a:fillRect l="-593" t="-1887"/>
                </a:stretch>
              </a:blipFill>
            </p:spPr>
            <p:txBody>
              <a:bodyPr/>
              <a:lstStyle/>
              <a:p>
                <a:r>
                  <a:rPr lang="de-DE">
                    <a:noFill/>
                  </a:rPr>
                  <a:t> </a:t>
                </a:r>
              </a:p>
            </p:txBody>
          </p:sp>
        </mc:Fallback>
      </mc:AlternateContent>
      <p:pic>
        <p:nvPicPr>
          <p:cNvPr id="2050" name="Picture 2" descr="http://www.statsoft.com/textbook/graphics/NaiveBayesIntro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832" y="1718586"/>
            <a:ext cx="3096344" cy="15870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feld 4"/>
              <p:cNvSpPr txBox="1"/>
              <p:nvPr/>
            </p:nvSpPr>
            <p:spPr>
              <a:xfrm>
                <a:off x="8832304" y="4634217"/>
                <a:ext cx="49404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de-DE" i="1">
                              <a:latin typeface="Cambria Math" panose="02040503050406030204" pitchFamily="18" charset="0"/>
                            </a:rPr>
                          </m:ctrlPr>
                        </m:fPr>
                        <m:num>
                          <m:r>
                            <a:rPr lang="de-DE" i="1">
                              <a:latin typeface="Cambria Math"/>
                            </a:rPr>
                            <m:t>1</m:t>
                          </m:r>
                        </m:num>
                        <m:den>
                          <m:r>
                            <a:rPr lang="de-DE" i="1">
                              <a:latin typeface="Cambria Math"/>
                            </a:rPr>
                            <m:t>40</m:t>
                          </m:r>
                        </m:den>
                      </m:f>
                    </m:oMath>
                  </m:oMathPara>
                </a14:m>
                <a:endParaRPr lang="de-DE"/>
              </a:p>
            </p:txBody>
          </p:sp>
        </mc:Choice>
        <mc:Fallback xmlns="">
          <p:sp>
            <p:nvSpPr>
              <p:cNvPr id="5" name="Textfeld 4"/>
              <p:cNvSpPr txBox="1">
                <a:spLocks noRot="1" noChangeAspect="1" noMove="1" noResize="1" noEditPoints="1" noAdjustHandles="1" noChangeArrowheads="1" noChangeShapeType="1" noTextEdit="1"/>
              </p:cNvSpPr>
              <p:nvPr/>
            </p:nvSpPr>
            <p:spPr>
              <a:xfrm>
                <a:off x="8832304" y="4634217"/>
                <a:ext cx="494046" cy="612732"/>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feld 5"/>
              <p:cNvSpPr txBox="1"/>
              <p:nvPr/>
            </p:nvSpPr>
            <p:spPr>
              <a:xfrm>
                <a:off x="8853567" y="5445224"/>
                <a:ext cx="49404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de-DE" i="1">
                              <a:latin typeface="Cambria Math" panose="02040503050406030204" pitchFamily="18" charset="0"/>
                            </a:rPr>
                          </m:ctrlPr>
                        </m:fPr>
                        <m:num>
                          <m:r>
                            <a:rPr lang="de-DE" i="1">
                              <a:latin typeface="Cambria Math"/>
                            </a:rPr>
                            <m:t>3</m:t>
                          </m:r>
                        </m:num>
                        <m:den>
                          <m:r>
                            <a:rPr lang="de-DE" i="1">
                              <a:latin typeface="Cambria Math"/>
                            </a:rPr>
                            <m:t>20</m:t>
                          </m:r>
                        </m:den>
                      </m:f>
                    </m:oMath>
                  </m:oMathPara>
                </a14:m>
                <a:endParaRPr lang="de-DE"/>
              </a:p>
            </p:txBody>
          </p:sp>
        </mc:Choice>
        <mc:Fallback xmlns="">
          <p:sp>
            <p:nvSpPr>
              <p:cNvPr id="6" name="Textfeld 5"/>
              <p:cNvSpPr txBox="1">
                <a:spLocks noRot="1" noChangeAspect="1" noMove="1" noResize="1" noEditPoints="1" noAdjustHandles="1" noChangeArrowheads="1" noChangeShapeType="1" noTextEdit="1"/>
              </p:cNvSpPr>
              <p:nvPr/>
            </p:nvSpPr>
            <p:spPr>
              <a:xfrm>
                <a:off x="8853567" y="5445224"/>
                <a:ext cx="494046" cy="612732"/>
              </a:xfrm>
              <a:prstGeom prst="rect">
                <a:avLst/>
              </a:prstGeom>
              <a:blipFill>
                <a:blip r:embed="rId6"/>
                <a:stretch>
                  <a:fillRect/>
                </a:stretch>
              </a:blipFill>
            </p:spPr>
            <p:txBody>
              <a:bodyPr/>
              <a:lstStyle/>
              <a:p>
                <a:r>
                  <a:rPr lang="de-DE">
                    <a:noFill/>
                  </a:rPr>
                  <a:t> </a:t>
                </a:r>
              </a:p>
            </p:txBody>
          </p:sp>
        </mc:Fallback>
      </mc:AlternateContent>
      <p:sp>
        <p:nvSpPr>
          <p:cNvPr id="4" name="Foliennummernplatzhalter 3"/>
          <p:cNvSpPr>
            <a:spLocks noGrp="1"/>
          </p:cNvSpPr>
          <p:nvPr>
            <p:ph type="sldNum" sz="quarter" idx="12"/>
          </p:nvPr>
        </p:nvSpPr>
        <p:spPr/>
        <p:txBody>
          <a:bodyPr/>
          <a:lstStyle/>
          <a:p>
            <a:fld id="{BA021361-1B70-4E07-8C05-C76F785F19DA}" type="slidenum">
              <a:rPr lang="de-DE" smtClean="0"/>
              <a:t>73</a:t>
            </a:fld>
            <a:endParaRPr lang="de-DE"/>
          </a:p>
        </p:txBody>
      </p:sp>
    </p:spTree>
    <p:extLst>
      <p:ext uri="{BB962C8B-B14F-4D97-AF65-F5344CB8AC3E}">
        <p14:creationId xmlns:p14="http://schemas.microsoft.com/office/powerpoint/2010/main" val="283733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Supervised Learning: </a:t>
            </a:r>
            <a:br>
              <a:rPr lang="de-DE"/>
            </a:br>
            <a:r>
              <a:rPr lang="de-DE"/>
              <a:t>Naive Bayes Classifier</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pPr marL="0" indent="0">
                  <a:buNone/>
                </a:pPr>
                <a:r>
                  <a:rPr lang="de-DE" smtClean="0"/>
                  <a:t>Kombination der Wahrscheinlichkeiten:</a:t>
                </a:r>
              </a:p>
              <a:p>
                <a:pPr marL="400050" lvl="1" indent="0">
                  <a:buNone/>
                </a:pPr>
                <a:r>
                  <a:rPr lang="de-DE" i="1"/>
                  <a:t>Prio-Wahrscheinlichkeit für </a:t>
                </a:r>
                <a:r>
                  <a:rPr lang="de-DE" i="1" smtClean="0"/>
                  <a:t>GRÜN x </a:t>
                </a:r>
                <a:r>
                  <a:rPr lang="de-DE" i="1"/>
                  <a:t>Wahrscheinlichkeit von X für </a:t>
                </a:r>
                <a:r>
                  <a:rPr lang="de-DE" i="1" smtClean="0"/>
                  <a:t>GRÜN =</a:t>
                </a:r>
              </a:p>
              <a:p>
                <a:pPr marL="400050" lvl="1" indent="0">
                  <a:buNone/>
                </a:pPr>
                <a14:m>
                  <m:oMath xmlns:m="http://schemas.openxmlformats.org/officeDocument/2006/math">
                    <m:f>
                      <m:fPr>
                        <m:ctrlPr>
                          <a:rPr lang="de-DE" i="1" smtClean="0">
                            <a:latin typeface="Cambria Math" panose="02040503050406030204" pitchFamily="18" charset="0"/>
                          </a:rPr>
                        </m:ctrlPr>
                      </m:fPr>
                      <m:num>
                        <m:r>
                          <a:rPr lang="de-DE" b="0" i="1" smtClean="0">
                            <a:latin typeface="Cambria Math"/>
                          </a:rPr>
                          <m:t>40</m:t>
                        </m:r>
                      </m:num>
                      <m:den>
                        <m:r>
                          <a:rPr lang="de-DE" b="0" i="1" smtClean="0">
                            <a:latin typeface="Cambria Math"/>
                          </a:rPr>
                          <m:t>60</m:t>
                        </m:r>
                      </m:den>
                    </m:f>
                    <m:r>
                      <a:rPr lang="de-DE" i="1" smtClean="0">
                        <a:latin typeface="Cambria Math"/>
                      </a:rPr>
                      <m:t> </m:t>
                    </m:r>
                  </m:oMath>
                </a14:m>
                <a:r>
                  <a:rPr lang="de-DE" smtClean="0"/>
                  <a:t>x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a:rPr>
                          <m:t>1</m:t>
                        </m:r>
                      </m:num>
                      <m:den>
                        <m:r>
                          <a:rPr lang="de-DE" b="0" i="1" smtClean="0">
                            <a:latin typeface="Cambria Math"/>
                          </a:rPr>
                          <m:t>40</m:t>
                        </m:r>
                      </m:den>
                    </m:f>
                    <m:r>
                      <a:rPr lang="de-DE" i="1" smtClean="0">
                        <a:latin typeface="Cambria Math"/>
                      </a:rPr>
                      <m:t> </m:t>
                    </m:r>
                  </m:oMath>
                </a14:m>
                <a:r>
                  <a:rPr lang="de-DE" smtClean="0"/>
                  <a:t>=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a:rPr>
                          <m:t>1</m:t>
                        </m:r>
                      </m:num>
                      <m:den>
                        <m:r>
                          <a:rPr lang="de-DE" b="0" i="1" smtClean="0">
                            <a:latin typeface="Cambria Math"/>
                          </a:rPr>
                          <m:t>60</m:t>
                        </m:r>
                      </m:den>
                    </m:f>
                  </m:oMath>
                </a14:m>
                <a:endParaRPr lang="de-DE" smtClean="0"/>
              </a:p>
              <a:p>
                <a:pPr marL="400050" lvl="1" indent="0">
                  <a:buNone/>
                </a:pPr>
                <a:r>
                  <a:rPr lang="de-DE" i="1"/>
                  <a:t>Prio-Wahrscheinlichkeit für </a:t>
                </a:r>
                <a:r>
                  <a:rPr lang="de-DE" i="1" smtClean="0"/>
                  <a:t>ROT x </a:t>
                </a:r>
                <a:r>
                  <a:rPr lang="de-DE" i="1"/>
                  <a:t>Wahrscheinlichkeit von X für </a:t>
                </a:r>
                <a:r>
                  <a:rPr lang="de-DE" i="1" smtClean="0"/>
                  <a:t>ROT=</a:t>
                </a:r>
                <a:endParaRPr lang="de-DE" i="1"/>
              </a:p>
              <a:p>
                <a:pPr marL="400050" lvl="1" indent="0">
                  <a:buNone/>
                </a:pPr>
                <a14:m>
                  <m:oMath xmlns:m="http://schemas.openxmlformats.org/officeDocument/2006/math">
                    <m:f>
                      <m:fPr>
                        <m:ctrlPr>
                          <a:rPr lang="de-DE" i="1">
                            <a:latin typeface="Cambria Math" panose="02040503050406030204" pitchFamily="18" charset="0"/>
                          </a:rPr>
                        </m:ctrlPr>
                      </m:fPr>
                      <m:num>
                        <m:r>
                          <a:rPr lang="de-DE" b="0" i="1" smtClean="0">
                            <a:latin typeface="Cambria Math"/>
                          </a:rPr>
                          <m:t>2</m:t>
                        </m:r>
                        <m:r>
                          <a:rPr lang="de-DE" i="1">
                            <a:latin typeface="Cambria Math"/>
                          </a:rPr>
                          <m:t>0</m:t>
                        </m:r>
                      </m:num>
                      <m:den>
                        <m:r>
                          <a:rPr lang="de-DE" i="1">
                            <a:latin typeface="Cambria Math"/>
                          </a:rPr>
                          <m:t>60</m:t>
                        </m:r>
                      </m:den>
                    </m:f>
                    <m:r>
                      <a:rPr lang="de-DE" i="1">
                        <a:latin typeface="Cambria Math"/>
                      </a:rPr>
                      <m:t> </m:t>
                    </m:r>
                  </m:oMath>
                </a14:m>
                <a:r>
                  <a:rPr lang="de-DE"/>
                  <a:t>x </a:t>
                </a:r>
                <a14:m>
                  <m:oMath xmlns:m="http://schemas.openxmlformats.org/officeDocument/2006/math">
                    <m:f>
                      <m:fPr>
                        <m:ctrlPr>
                          <a:rPr lang="de-DE" i="1">
                            <a:latin typeface="Cambria Math" panose="02040503050406030204" pitchFamily="18" charset="0"/>
                          </a:rPr>
                        </m:ctrlPr>
                      </m:fPr>
                      <m:num>
                        <m:r>
                          <a:rPr lang="de-DE" b="0" i="1" smtClean="0">
                            <a:latin typeface="Cambria Math"/>
                          </a:rPr>
                          <m:t>3</m:t>
                        </m:r>
                      </m:num>
                      <m:den>
                        <m:r>
                          <a:rPr lang="de-DE" b="0" i="1" smtClean="0">
                            <a:latin typeface="Cambria Math"/>
                          </a:rPr>
                          <m:t>2</m:t>
                        </m:r>
                        <m:r>
                          <a:rPr lang="de-DE" i="1">
                            <a:latin typeface="Cambria Math"/>
                          </a:rPr>
                          <m:t>0</m:t>
                        </m:r>
                      </m:den>
                    </m:f>
                    <m:r>
                      <a:rPr lang="de-DE" i="1">
                        <a:latin typeface="Cambria Math"/>
                      </a:rPr>
                      <m:t> </m:t>
                    </m:r>
                  </m:oMath>
                </a14:m>
                <a:r>
                  <a:rPr lang="de-DE"/>
                  <a:t>= </a:t>
                </a:r>
                <a14:m>
                  <m:oMath xmlns:m="http://schemas.openxmlformats.org/officeDocument/2006/math">
                    <m:f>
                      <m:fPr>
                        <m:ctrlPr>
                          <a:rPr lang="de-DE" i="1">
                            <a:latin typeface="Cambria Math" panose="02040503050406030204" pitchFamily="18" charset="0"/>
                          </a:rPr>
                        </m:ctrlPr>
                      </m:fPr>
                      <m:num>
                        <m:r>
                          <a:rPr lang="de-DE" i="1">
                            <a:latin typeface="Cambria Math"/>
                          </a:rPr>
                          <m:t>1</m:t>
                        </m:r>
                      </m:num>
                      <m:den>
                        <m:r>
                          <a:rPr lang="de-DE" b="0" i="1" smtClean="0">
                            <a:latin typeface="Cambria Math"/>
                          </a:rPr>
                          <m:t>2</m:t>
                        </m:r>
                        <m:r>
                          <a:rPr lang="de-DE" i="1">
                            <a:latin typeface="Cambria Math"/>
                          </a:rPr>
                          <m:t>0</m:t>
                        </m:r>
                      </m:den>
                    </m:f>
                  </m:oMath>
                </a14:m>
                <a:endParaRPr lang="de-DE"/>
              </a:p>
              <a:p>
                <a:pPr marL="0" indent="0">
                  <a:buNone/>
                </a:pPr>
                <a:endParaRPr lang="de-DE" smtClean="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1">
                <a:blip r:embed="rId3"/>
                <a:stretch>
                  <a:fillRect l="-1852" t="-1752" r="-1481"/>
                </a:stretch>
              </a:blipFill>
            </p:spPr>
            <p:txBody>
              <a:bodyPr/>
              <a:lstStyle/>
              <a:p>
                <a:r>
                  <a:rPr lang="de-DE">
                    <a:noFill/>
                  </a:rPr>
                  <a:t> </a:t>
                </a:r>
              </a:p>
            </p:txBody>
          </p:sp>
        </mc:Fallback>
      </mc:AlternateContent>
      <p:sp>
        <p:nvSpPr>
          <p:cNvPr id="4" name="Foliennummernplatzhalter 3"/>
          <p:cNvSpPr>
            <a:spLocks noGrp="1"/>
          </p:cNvSpPr>
          <p:nvPr>
            <p:ph type="sldNum" sz="quarter" idx="12"/>
          </p:nvPr>
        </p:nvSpPr>
        <p:spPr/>
        <p:txBody>
          <a:bodyPr/>
          <a:lstStyle/>
          <a:p>
            <a:fld id="{BA021361-1B70-4E07-8C05-C76F785F19DA}" type="slidenum">
              <a:rPr lang="de-DE" smtClean="0"/>
              <a:t>74</a:t>
            </a:fld>
            <a:endParaRPr lang="de-DE"/>
          </a:p>
        </p:txBody>
      </p:sp>
    </p:spTree>
    <p:extLst>
      <p:ext uri="{BB962C8B-B14F-4D97-AF65-F5344CB8AC3E}">
        <p14:creationId xmlns:p14="http://schemas.microsoft.com/office/powerpoint/2010/main" val="6220799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Naive Bayes Classifier: Weitere Erklärung</a:t>
            </a:r>
            <a:endParaRPr lang="de-DE"/>
          </a:p>
        </p:txBody>
      </p:sp>
      <p:sp>
        <p:nvSpPr>
          <p:cNvPr id="5" name="Abgerundetes Rechteck 4"/>
          <p:cNvSpPr/>
          <p:nvPr/>
        </p:nvSpPr>
        <p:spPr>
          <a:xfrm>
            <a:off x="4943872" y="1700808"/>
            <a:ext cx="244827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P</a:t>
            </a:r>
            <a:br>
              <a:rPr lang="de-DE" b="1"/>
            </a:br>
            <a:r>
              <a:rPr lang="de-DE" b="1"/>
              <a:t>Person, die einen Computer kauft</a:t>
            </a:r>
          </a:p>
        </p:txBody>
      </p:sp>
      <p:sp>
        <p:nvSpPr>
          <p:cNvPr id="6" name="Abgerundetes Rechteck 5"/>
          <p:cNvSpPr/>
          <p:nvPr/>
        </p:nvSpPr>
        <p:spPr>
          <a:xfrm>
            <a:off x="2351584" y="3429000"/>
            <a:ext cx="144016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Student/in</a:t>
            </a:r>
          </a:p>
        </p:txBody>
      </p:sp>
      <p:sp>
        <p:nvSpPr>
          <p:cNvPr id="7" name="Abgerundetes Rechteck 6"/>
          <p:cNvSpPr/>
          <p:nvPr/>
        </p:nvSpPr>
        <p:spPr>
          <a:xfrm>
            <a:off x="4943872" y="3476480"/>
            <a:ext cx="1944216" cy="625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30-40 Jahre alt</a:t>
            </a:r>
          </a:p>
        </p:txBody>
      </p:sp>
      <p:sp>
        <p:nvSpPr>
          <p:cNvPr id="8" name="Abgerundetes Rechteck 7"/>
          <p:cNvSpPr/>
          <p:nvPr/>
        </p:nvSpPr>
        <p:spPr>
          <a:xfrm>
            <a:off x="8544272" y="3476480"/>
            <a:ext cx="1656184" cy="625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wohlhabend</a:t>
            </a:r>
          </a:p>
        </p:txBody>
      </p:sp>
      <p:cxnSp>
        <p:nvCxnSpPr>
          <p:cNvPr id="10" name="Gerade Verbindung mit Pfeil 9"/>
          <p:cNvCxnSpPr/>
          <p:nvPr/>
        </p:nvCxnSpPr>
        <p:spPr>
          <a:xfrm flipH="1">
            <a:off x="3287688" y="2492896"/>
            <a:ext cx="165618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5" idx="2"/>
          </p:cNvCxnSpPr>
          <p:nvPr/>
        </p:nvCxnSpPr>
        <p:spPr>
          <a:xfrm>
            <a:off x="6168008" y="2636912"/>
            <a:ext cx="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5" idx="3"/>
            <a:endCxn id="8" idx="0"/>
          </p:cNvCxnSpPr>
          <p:nvPr/>
        </p:nvCxnSpPr>
        <p:spPr>
          <a:xfrm>
            <a:off x="7392144" y="2168860"/>
            <a:ext cx="1980220" cy="130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2351584" y="4869160"/>
            <a:ext cx="6855466" cy="1477328"/>
          </a:xfrm>
          <a:prstGeom prst="rect">
            <a:avLst/>
          </a:prstGeom>
          <a:noFill/>
        </p:spPr>
        <p:txBody>
          <a:bodyPr wrap="none" rtlCol="0">
            <a:spAutoFit/>
          </a:bodyPr>
          <a:lstStyle/>
          <a:p>
            <a:r>
              <a:rPr lang="de-DE"/>
              <a:t>Wir wissen: </a:t>
            </a:r>
          </a:p>
          <a:p>
            <a:pPr marL="285750" indent="-285750">
              <a:buFont typeface="Arial" panose="020B0604020202020204" pitchFamily="34" charset="0"/>
              <a:buChar char="•"/>
            </a:pPr>
            <a:r>
              <a:rPr lang="de-DE"/>
              <a:t>Anteil der Personen, die einen Computer kaufen an der Bevölkerung</a:t>
            </a:r>
          </a:p>
          <a:p>
            <a:pPr marL="285750" indent="-285750">
              <a:buFont typeface="Arial" panose="020B0604020202020204" pitchFamily="34" charset="0"/>
              <a:buChar char="•"/>
            </a:pPr>
            <a:r>
              <a:rPr lang="de-DE"/>
              <a:t>Anteil der Studis an der Bevölkerung</a:t>
            </a:r>
          </a:p>
          <a:p>
            <a:pPr marL="285750" indent="-285750">
              <a:buFont typeface="Arial" panose="020B0604020202020204" pitchFamily="34" charset="0"/>
              <a:buChar char="•"/>
            </a:pPr>
            <a:r>
              <a:rPr lang="de-DE"/>
              <a:t>Anteil der Personen mittleren Alters an der Bevölkerung</a:t>
            </a:r>
          </a:p>
          <a:p>
            <a:pPr marL="285750" indent="-285750">
              <a:buFont typeface="Arial" panose="020B0604020202020204" pitchFamily="34" charset="0"/>
              <a:buChar char="•"/>
            </a:pPr>
            <a:r>
              <a:rPr lang="de-DE"/>
              <a:t>Anteil der wohlhabenden Bevölkerung</a:t>
            </a:r>
          </a:p>
        </p:txBody>
      </p:sp>
      <p:sp>
        <p:nvSpPr>
          <p:cNvPr id="3" name="Foliennummernplatzhalter 2"/>
          <p:cNvSpPr>
            <a:spLocks noGrp="1"/>
          </p:cNvSpPr>
          <p:nvPr>
            <p:ph type="sldNum" sz="quarter" idx="12"/>
          </p:nvPr>
        </p:nvSpPr>
        <p:spPr/>
        <p:txBody>
          <a:bodyPr/>
          <a:lstStyle/>
          <a:p>
            <a:fld id="{BA021361-1B70-4E07-8C05-C76F785F19DA}" type="slidenum">
              <a:rPr lang="de-DE" smtClean="0"/>
              <a:t>75</a:t>
            </a:fld>
            <a:endParaRPr lang="de-DE"/>
          </a:p>
        </p:txBody>
      </p:sp>
    </p:spTree>
    <p:extLst>
      <p:ext uri="{BB962C8B-B14F-4D97-AF65-F5344CB8AC3E}">
        <p14:creationId xmlns:p14="http://schemas.microsoft.com/office/powerpoint/2010/main" val="35527176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Naive Bayes Classifier: Weitere Erklärung</a:t>
            </a:r>
            <a:endParaRPr lang="de-DE"/>
          </a:p>
        </p:txBody>
      </p:sp>
      <p:sp>
        <p:nvSpPr>
          <p:cNvPr id="5" name="Abgerundetes Rechteck 4"/>
          <p:cNvSpPr/>
          <p:nvPr/>
        </p:nvSpPr>
        <p:spPr>
          <a:xfrm>
            <a:off x="4943872" y="1700808"/>
            <a:ext cx="244827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P</a:t>
            </a:r>
            <a:br>
              <a:rPr lang="de-DE" b="1"/>
            </a:br>
            <a:r>
              <a:rPr lang="de-DE" b="1"/>
              <a:t>Person, die einen Computer kauft</a:t>
            </a:r>
          </a:p>
        </p:txBody>
      </p:sp>
      <p:sp>
        <p:nvSpPr>
          <p:cNvPr id="6" name="Abgerundetes Rechteck 5"/>
          <p:cNvSpPr/>
          <p:nvPr/>
        </p:nvSpPr>
        <p:spPr>
          <a:xfrm>
            <a:off x="2351584" y="3429000"/>
            <a:ext cx="144016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Student/in</a:t>
            </a:r>
          </a:p>
        </p:txBody>
      </p:sp>
      <p:sp>
        <p:nvSpPr>
          <p:cNvPr id="7" name="Abgerundetes Rechteck 6"/>
          <p:cNvSpPr/>
          <p:nvPr/>
        </p:nvSpPr>
        <p:spPr>
          <a:xfrm>
            <a:off x="4943872" y="3476480"/>
            <a:ext cx="1944216" cy="625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30-40 Jahre alt</a:t>
            </a:r>
          </a:p>
        </p:txBody>
      </p:sp>
      <p:sp>
        <p:nvSpPr>
          <p:cNvPr id="8" name="Abgerundetes Rechteck 7"/>
          <p:cNvSpPr/>
          <p:nvPr/>
        </p:nvSpPr>
        <p:spPr>
          <a:xfrm>
            <a:off x="8544272" y="3476480"/>
            <a:ext cx="1656184" cy="625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wohlhabend</a:t>
            </a:r>
          </a:p>
        </p:txBody>
      </p:sp>
      <p:cxnSp>
        <p:nvCxnSpPr>
          <p:cNvPr id="10" name="Gerade Verbindung mit Pfeil 9"/>
          <p:cNvCxnSpPr/>
          <p:nvPr/>
        </p:nvCxnSpPr>
        <p:spPr>
          <a:xfrm flipH="1">
            <a:off x="3287688" y="2492896"/>
            <a:ext cx="165618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5" idx="2"/>
          </p:cNvCxnSpPr>
          <p:nvPr/>
        </p:nvCxnSpPr>
        <p:spPr>
          <a:xfrm>
            <a:off x="6168008" y="2636912"/>
            <a:ext cx="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5" idx="3"/>
            <a:endCxn id="8" idx="0"/>
          </p:cNvCxnSpPr>
          <p:nvPr/>
        </p:nvCxnSpPr>
        <p:spPr>
          <a:xfrm>
            <a:off x="7392144" y="2168860"/>
            <a:ext cx="1980220" cy="130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2351584" y="4653136"/>
            <a:ext cx="6626622" cy="1754326"/>
          </a:xfrm>
          <a:prstGeom prst="rect">
            <a:avLst/>
          </a:prstGeom>
          <a:noFill/>
        </p:spPr>
        <p:txBody>
          <a:bodyPr wrap="none" rtlCol="0">
            <a:spAutoFit/>
          </a:bodyPr>
          <a:lstStyle/>
          <a:p>
            <a:r>
              <a:rPr lang="de-DE"/>
              <a:t>Wir berechnen daraus: </a:t>
            </a:r>
          </a:p>
          <a:p>
            <a:pPr marL="285750" indent="-285750">
              <a:buFont typeface="Arial" panose="020B0604020202020204" pitchFamily="34" charset="0"/>
              <a:buChar char="•"/>
            </a:pPr>
            <a:r>
              <a:rPr lang="de-DE"/>
              <a:t>Anteil der Studis, die einen Computer kaufen</a:t>
            </a:r>
          </a:p>
          <a:p>
            <a:pPr marL="285750" indent="-285750">
              <a:buFont typeface="Arial" panose="020B0604020202020204" pitchFamily="34" charset="0"/>
              <a:buChar char="•"/>
            </a:pPr>
            <a:r>
              <a:rPr lang="de-DE"/>
              <a:t>Anteil der Personen mittleren Alters, die einen Computer kaufen</a:t>
            </a:r>
          </a:p>
          <a:p>
            <a:pPr marL="285750" indent="-285750">
              <a:buFont typeface="Arial" panose="020B0604020202020204" pitchFamily="34" charset="0"/>
              <a:buChar char="•"/>
            </a:pPr>
            <a:r>
              <a:rPr lang="de-DE"/>
              <a:t>Anteil der wohlhabenden Personen, die einen Computer kaufen</a:t>
            </a:r>
          </a:p>
          <a:p>
            <a:endParaRPr lang="de-DE"/>
          </a:p>
          <a:p>
            <a:r>
              <a:rPr lang="de-DE">
                <a:sym typeface="Wingdings" panose="05000000000000000000" pitchFamily="2" charset="2"/>
              </a:rPr>
              <a:t> </a:t>
            </a:r>
            <a:r>
              <a:rPr lang="de-DE"/>
              <a:t>Conditional Probability: Wahrscheinlichkeit unter einer Bedingung</a:t>
            </a:r>
          </a:p>
        </p:txBody>
      </p:sp>
      <p:sp>
        <p:nvSpPr>
          <p:cNvPr id="3" name="Foliennummernplatzhalter 2"/>
          <p:cNvSpPr>
            <a:spLocks noGrp="1"/>
          </p:cNvSpPr>
          <p:nvPr>
            <p:ph type="sldNum" sz="quarter" idx="12"/>
          </p:nvPr>
        </p:nvSpPr>
        <p:spPr/>
        <p:txBody>
          <a:bodyPr/>
          <a:lstStyle/>
          <a:p>
            <a:fld id="{BA021361-1B70-4E07-8C05-C76F785F19DA}" type="slidenum">
              <a:rPr lang="de-DE" smtClean="0"/>
              <a:t>76</a:t>
            </a:fld>
            <a:endParaRPr lang="de-DE"/>
          </a:p>
        </p:txBody>
      </p:sp>
    </p:spTree>
    <p:extLst>
      <p:ext uri="{BB962C8B-B14F-4D97-AF65-F5344CB8AC3E}">
        <p14:creationId xmlns:p14="http://schemas.microsoft.com/office/powerpoint/2010/main" val="3772367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Jemand kommt in das Geschäft: Will er einen Computer kaufen?</a:t>
            </a:r>
            <a:endParaRPr lang="de-DE"/>
          </a:p>
        </p:txBody>
      </p:sp>
      <p:sp>
        <p:nvSpPr>
          <p:cNvPr id="5" name="Abgerundetes Rechteck 4"/>
          <p:cNvSpPr/>
          <p:nvPr/>
        </p:nvSpPr>
        <p:spPr>
          <a:xfrm>
            <a:off x="4943872" y="1700808"/>
            <a:ext cx="244827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P</a:t>
            </a:r>
            <a:br>
              <a:rPr lang="de-DE" b="1"/>
            </a:br>
            <a:r>
              <a:rPr lang="de-DE" b="1"/>
              <a:t>Person, die einen Computer kauft</a:t>
            </a:r>
          </a:p>
        </p:txBody>
      </p:sp>
      <p:sp>
        <p:nvSpPr>
          <p:cNvPr id="6" name="Abgerundetes Rechteck 5"/>
          <p:cNvSpPr/>
          <p:nvPr/>
        </p:nvSpPr>
        <p:spPr>
          <a:xfrm>
            <a:off x="2351584" y="3429000"/>
            <a:ext cx="144016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Student/in</a:t>
            </a:r>
          </a:p>
        </p:txBody>
      </p:sp>
      <p:sp>
        <p:nvSpPr>
          <p:cNvPr id="7" name="Abgerundetes Rechteck 6"/>
          <p:cNvSpPr/>
          <p:nvPr/>
        </p:nvSpPr>
        <p:spPr>
          <a:xfrm>
            <a:off x="4943872" y="3476480"/>
            <a:ext cx="1944216" cy="6251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30-40 Jahre alt</a:t>
            </a:r>
          </a:p>
        </p:txBody>
      </p:sp>
      <p:sp>
        <p:nvSpPr>
          <p:cNvPr id="8" name="Abgerundetes Rechteck 7"/>
          <p:cNvSpPr/>
          <p:nvPr/>
        </p:nvSpPr>
        <p:spPr>
          <a:xfrm>
            <a:off x="8544272" y="3476480"/>
            <a:ext cx="1656184" cy="625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t>wohlhabend</a:t>
            </a:r>
          </a:p>
        </p:txBody>
      </p:sp>
      <mc:AlternateContent xmlns:mc="http://schemas.openxmlformats.org/markup-compatibility/2006" xmlns:a14="http://schemas.microsoft.com/office/drawing/2010/main">
        <mc:Choice Requires="a14">
          <p:sp>
            <p:nvSpPr>
              <p:cNvPr id="15" name="Textfeld 14"/>
              <p:cNvSpPr txBox="1"/>
              <p:nvPr/>
            </p:nvSpPr>
            <p:spPr>
              <a:xfrm>
                <a:off x="2351585" y="4653137"/>
                <a:ext cx="8136904" cy="1812035"/>
              </a:xfrm>
              <a:prstGeom prst="rect">
                <a:avLst/>
              </a:prstGeom>
              <a:noFill/>
            </p:spPr>
            <p:txBody>
              <a:bodyPr wrap="square" rtlCol="0">
                <a:spAutoFit/>
              </a:bodyPr>
              <a:lstStyle/>
              <a:p>
                <a:r>
                  <a:rPr lang="de-DE" dirty="0"/>
                  <a:t>Wir wissen, diese Person ist 30-40 Jahre alt: </a:t>
                </a:r>
              </a:p>
              <a:p>
                <a:pPr marL="285750" indent="-285750">
                  <a:buFont typeface="Arial" panose="020B0604020202020204" pitchFamily="34" charset="0"/>
                  <a:buChar char="•"/>
                </a:pPr>
                <a:r>
                  <a:rPr lang="de-DE" dirty="0"/>
                  <a:t>mit der Berechnung auf Daten können wir die Wahrscheinlichkeit sagen, unter der sie einen Computer kauft</a:t>
                </a:r>
              </a:p>
              <a:p>
                <a:endParaRPr lang="de-DE" dirty="0"/>
              </a:p>
              <a:p>
                <a:r>
                  <a:rPr lang="de-DE" sz="2800" dirty="0"/>
                  <a:t>PR(A|B) = </a:t>
                </a:r>
                <a14:m>
                  <m:oMath xmlns:m="http://schemas.openxmlformats.org/officeDocument/2006/math">
                    <m:f>
                      <m:fPr>
                        <m:ctrlPr>
                          <a:rPr lang="de-DE" sz="2800" i="1">
                            <a:latin typeface="Cambria Math" panose="02040503050406030204" pitchFamily="18" charset="0"/>
                          </a:rPr>
                        </m:ctrlPr>
                      </m:fPr>
                      <m:num>
                        <m:r>
                          <a:rPr lang="de-DE" sz="2800" i="1">
                            <a:latin typeface="Cambria Math"/>
                          </a:rPr>
                          <m:t>𝐴</m:t>
                        </m:r>
                      </m:num>
                      <m:den>
                        <m:r>
                          <a:rPr lang="de-DE" sz="2800" i="1">
                            <a:latin typeface="Cambria Math"/>
                          </a:rPr>
                          <m:t>𝐵</m:t>
                        </m:r>
                      </m:den>
                    </m:f>
                  </m:oMath>
                </a14:m>
                <a:r>
                  <a:rPr lang="de-DE" sz="2800" dirty="0"/>
                  <a:t>  x PR(B|A)</a:t>
                </a:r>
              </a:p>
            </p:txBody>
          </p:sp>
        </mc:Choice>
        <mc:Fallback xmlns="">
          <p:sp>
            <p:nvSpPr>
              <p:cNvPr id="15" name="Textfeld 14"/>
              <p:cNvSpPr txBox="1">
                <a:spLocks noRot="1" noChangeAspect="1" noMove="1" noResize="1" noEditPoints="1" noAdjustHandles="1" noChangeArrowheads="1" noChangeShapeType="1" noTextEdit="1"/>
              </p:cNvSpPr>
              <p:nvPr/>
            </p:nvSpPr>
            <p:spPr>
              <a:xfrm>
                <a:off x="2351585" y="4653137"/>
                <a:ext cx="8136904" cy="1812035"/>
              </a:xfrm>
              <a:prstGeom prst="rect">
                <a:avLst/>
              </a:prstGeom>
              <a:blipFill>
                <a:blip r:embed="rId3"/>
                <a:stretch>
                  <a:fillRect l="-1573" t="-1678" r="-674" b="-3691"/>
                </a:stretch>
              </a:blipFill>
            </p:spPr>
            <p:txBody>
              <a:bodyPr/>
              <a:lstStyle/>
              <a:p>
                <a:r>
                  <a:rPr lang="de-DE">
                    <a:noFill/>
                  </a:rPr>
                  <a:t> </a:t>
                </a:r>
              </a:p>
            </p:txBody>
          </p:sp>
        </mc:Fallback>
      </mc:AlternateContent>
      <p:cxnSp>
        <p:nvCxnSpPr>
          <p:cNvPr id="4" name="Gerade Verbindung mit Pfeil 3"/>
          <p:cNvCxnSpPr>
            <a:stCxn id="7" idx="0"/>
          </p:cNvCxnSpPr>
          <p:nvPr/>
        </p:nvCxnSpPr>
        <p:spPr>
          <a:xfrm flipV="1">
            <a:off x="5915980" y="2636912"/>
            <a:ext cx="0" cy="8395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5915980" y="2967336"/>
            <a:ext cx="327334" cy="461665"/>
          </a:xfrm>
          <a:prstGeom prst="rect">
            <a:avLst/>
          </a:prstGeom>
          <a:noFill/>
        </p:spPr>
        <p:txBody>
          <a:bodyPr wrap="none" rtlCol="0">
            <a:spAutoFit/>
          </a:bodyPr>
          <a:lstStyle/>
          <a:p>
            <a:r>
              <a:rPr lang="de-DE" sz="2400" b="1"/>
              <a:t>?</a:t>
            </a:r>
          </a:p>
        </p:txBody>
      </p:sp>
      <p:sp>
        <p:nvSpPr>
          <p:cNvPr id="3" name="Foliennummernplatzhalter 2"/>
          <p:cNvSpPr>
            <a:spLocks noGrp="1"/>
          </p:cNvSpPr>
          <p:nvPr>
            <p:ph type="sldNum" sz="quarter" idx="12"/>
          </p:nvPr>
        </p:nvSpPr>
        <p:spPr/>
        <p:txBody>
          <a:bodyPr/>
          <a:lstStyle/>
          <a:p>
            <a:fld id="{BA021361-1B70-4E07-8C05-C76F785F19DA}" type="slidenum">
              <a:rPr lang="de-DE" smtClean="0"/>
              <a:t>77</a:t>
            </a:fld>
            <a:endParaRPr lang="de-DE"/>
          </a:p>
        </p:txBody>
      </p:sp>
    </p:spTree>
    <p:extLst>
      <p:ext uri="{BB962C8B-B14F-4D97-AF65-F5344CB8AC3E}">
        <p14:creationId xmlns:p14="http://schemas.microsoft.com/office/powerpoint/2010/main" val="42813973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4000" dirty="0" err="1"/>
              <a:t>Andere</a:t>
            </a:r>
            <a:r>
              <a:rPr lang="en-US" sz="4000" dirty="0"/>
              <a:t> </a:t>
            </a:r>
            <a:r>
              <a:rPr lang="en-US" sz="4000" dirty="0" err="1"/>
              <a:t>Erklärung</a:t>
            </a:r>
            <a:r>
              <a:rPr lang="en-US" sz="4000" dirty="0"/>
              <a:t>: </a:t>
            </a:r>
            <a:r>
              <a:rPr lang="en-US" sz="1800" dirty="0"/>
              <a:t>http://www.academia.edu/5622548/Bayesian_Classification_with_Insect_examples</a:t>
            </a:r>
            <a:endParaRPr lang="en-US" sz="2800" dirty="0"/>
          </a:p>
        </p:txBody>
      </p:sp>
      <p:sp>
        <p:nvSpPr>
          <p:cNvPr id="3" name="Foliennummernplatzhalter 2"/>
          <p:cNvSpPr>
            <a:spLocks noGrp="1"/>
          </p:cNvSpPr>
          <p:nvPr>
            <p:ph type="sldNum" sz="quarter" idx="12"/>
          </p:nvPr>
        </p:nvSpPr>
        <p:spPr/>
        <p:txBody>
          <a:bodyPr/>
          <a:lstStyle/>
          <a:p>
            <a:fld id="{BA021361-1B70-4E07-8C05-C76F785F19DA}" type="slidenum">
              <a:rPr lang="de-DE" smtClean="0"/>
              <a:t>78</a:t>
            </a:fld>
            <a:endParaRPr lang="de-DE"/>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378" t="20001" r="18989" b="8635"/>
          <a:stretch/>
        </p:blipFill>
        <p:spPr bwMode="auto">
          <a:xfrm>
            <a:off x="1991544" y="1427518"/>
            <a:ext cx="8279476" cy="5220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0647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BA021361-1B70-4E07-8C05-C76F785F19DA}" type="slidenum">
              <a:rPr lang="de-DE" smtClean="0"/>
              <a:t>79</a:t>
            </a:fld>
            <a:endParaRPr lang="de-DE"/>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17" t="11363" r="17839" b="6251"/>
          <a:stretch/>
        </p:blipFill>
        <p:spPr bwMode="auto">
          <a:xfrm>
            <a:off x="1545597" y="332656"/>
            <a:ext cx="8944494" cy="6026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hteck 3"/>
          <p:cNvSpPr/>
          <p:nvPr/>
        </p:nvSpPr>
        <p:spPr>
          <a:xfrm>
            <a:off x="1847528" y="6422087"/>
            <a:ext cx="8136904" cy="307777"/>
          </a:xfrm>
          <a:prstGeom prst="rect">
            <a:avLst/>
          </a:prstGeom>
        </p:spPr>
        <p:txBody>
          <a:bodyPr wrap="square">
            <a:spAutoFit/>
          </a:bodyPr>
          <a:lstStyle/>
          <a:p>
            <a:r>
              <a:rPr lang="en-US" sz="1400" dirty="0"/>
              <a:t>http://www.academia.edu/5622548/Bayesian_Classification_with_Insect_examples</a:t>
            </a:r>
          </a:p>
        </p:txBody>
      </p:sp>
    </p:spTree>
    <p:extLst>
      <p:ext uri="{BB962C8B-B14F-4D97-AF65-F5344CB8AC3E}">
        <p14:creationId xmlns:p14="http://schemas.microsoft.com/office/powerpoint/2010/main" val="3913310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Beitrag in </a:t>
            </a:r>
            <a:r>
              <a:rPr lang="de-DE" smtClean="0"/>
              <a:t>einem Forum über Kameras</a:t>
            </a:r>
            <a:endParaRPr lang="de-DE"/>
          </a:p>
        </p:txBody>
      </p:sp>
      <p:sp>
        <p:nvSpPr>
          <p:cNvPr id="3" name="Inhaltsplatzhalter 2"/>
          <p:cNvSpPr>
            <a:spLocks noGrp="1"/>
          </p:cNvSpPr>
          <p:nvPr>
            <p:ph idx="1"/>
          </p:nvPr>
        </p:nvSpPr>
        <p:spPr>
          <a:xfrm>
            <a:off x="1919536" y="2060849"/>
            <a:ext cx="8229600" cy="4525963"/>
          </a:xfrm>
        </p:spPr>
        <p:txBody>
          <a:bodyPr/>
          <a:lstStyle/>
          <a:p>
            <a:pPr marL="0" indent="0" algn="r">
              <a:buNone/>
            </a:pPr>
            <a:r>
              <a:rPr lang="de-DE" smtClean="0"/>
              <a:t> Peter                                                           3.9.2012 </a:t>
            </a:r>
          </a:p>
          <a:p>
            <a:pPr marL="0" indent="0">
              <a:buNone/>
            </a:pPr>
            <a:r>
              <a:rPr lang="de-DE" i="1" smtClean="0"/>
              <a:t>Vor sechs Monaten habe ich die Kamera gekauft. Sie ist einfach super! Die Bildqualität ist überragend. Die Batterien halten ewig. Nur meine Frau denkt, dass die Kamera zu schwer ist. </a:t>
            </a:r>
            <a:endParaRPr lang="de-DE" i="1"/>
          </a:p>
        </p:txBody>
      </p:sp>
      <p:sp>
        <p:nvSpPr>
          <p:cNvPr id="24" name="Ellipse 23"/>
          <p:cNvSpPr/>
          <p:nvPr/>
        </p:nvSpPr>
        <p:spPr>
          <a:xfrm>
            <a:off x="2896988" y="5730328"/>
            <a:ext cx="1872208"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Meinender</a:t>
            </a:r>
          </a:p>
        </p:txBody>
      </p:sp>
      <p:cxnSp>
        <p:nvCxnSpPr>
          <p:cNvPr id="26" name="Gerade Verbindung mit Pfeil 25"/>
          <p:cNvCxnSpPr>
            <a:stCxn id="24" idx="0"/>
          </p:cNvCxnSpPr>
          <p:nvPr/>
        </p:nvCxnSpPr>
        <p:spPr>
          <a:xfrm flipH="1" flipV="1">
            <a:off x="3581064" y="2362835"/>
            <a:ext cx="252028" cy="33674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flipV="1">
            <a:off x="3833092" y="3734718"/>
            <a:ext cx="2909231" cy="1995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Foliennummernplatzhalter 3"/>
          <p:cNvSpPr>
            <a:spLocks noGrp="1"/>
          </p:cNvSpPr>
          <p:nvPr>
            <p:ph type="sldNum" sz="quarter" idx="12"/>
          </p:nvPr>
        </p:nvSpPr>
        <p:spPr/>
        <p:txBody>
          <a:bodyPr/>
          <a:lstStyle/>
          <a:p>
            <a:fld id="{5914B6E0-F293-4DB7-91CD-CA99CA1EC231}" type="slidenum">
              <a:rPr lang="de-DE" smtClean="0"/>
              <a:t>8</a:t>
            </a:fld>
            <a:endParaRPr lang="de-DE"/>
          </a:p>
        </p:txBody>
      </p:sp>
    </p:spTree>
    <p:extLst>
      <p:ext uri="{BB962C8B-B14F-4D97-AF65-F5344CB8AC3E}">
        <p14:creationId xmlns:p14="http://schemas.microsoft.com/office/powerpoint/2010/main" val="392698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BA021361-1B70-4E07-8C05-C76F785F19DA}" type="slidenum">
              <a:rPr lang="de-DE" smtClean="0"/>
              <a:t>80</a:t>
            </a:fld>
            <a:endParaRPr lang="de-DE"/>
          </a:p>
        </p:txBody>
      </p:sp>
      <p:sp>
        <p:nvSpPr>
          <p:cNvPr id="4" name="Rechteck 3"/>
          <p:cNvSpPr/>
          <p:nvPr/>
        </p:nvSpPr>
        <p:spPr>
          <a:xfrm>
            <a:off x="1847528" y="6422086"/>
            <a:ext cx="8136904" cy="369332"/>
          </a:xfrm>
          <a:prstGeom prst="rect">
            <a:avLst/>
          </a:prstGeom>
        </p:spPr>
        <p:txBody>
          <a:bodyPr wrap="square">
            <a:spAutoFit/>
          </a:bodyPr>
          <a:lstStyle/>
          <a:p>
            <a:r>
              <a:rPr lang="en-US" dirty="0"/>
              <a:t>http://www.academia.edu/5622548/Bayesian_Classification_with_Insect_examples</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17" t="11591" r="17710" b="6251"/>
          <a:stretch/>
        </p:blipFill>
        <p:spPr bwMode="auto">
          <a:xfrm>
            <a:off x="1524000" y="0"/>
            <a:ext cx="8961120" cy="6010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685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BA021361-1B70-4E07-8C05-C76F785F19DA}" type="slidenum">
              <a:rPr lang="de-DE" smtClean="0"/>
              <a:t>81</a:t>
            </a:fld>
            <a:endParaRPr lang="de-DE"/>
          </a:p>
        </p:txBody>
      </p:sp>
      <p:sp>
        <p:nvSpPr>
          <p:cNvPr id="3" name="Rechteck 2"/>
          <p:cNvSpPr/>
          <p:nvPr/>
        </p:nvSpPr>
        <p:spPr>
          <a:xfrm>
            <a:off x="1847528" y="6422086"/>
            <a:ext cx="8136904" cy="369332"/>
          </a:xfrm>
          <a:prstGeom prst="rect">
            <a:avLst/>
          </a:prstGeom>
        </p:spPr>
        <p:txBody>
          <a:bodyPr wrap="square">
            <a:spAutoFit/>
          </a:bodyPr>
          <a:lstStyle/>
          <a:p>
            <a:r>
              <a:rPr lang="en-US" dirty="0"/>
              <a:t>http://www.academia.edu/5622548/Bayesian_Classification_with_Insect_examples</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356" t="9318" r="17710" b="9684"/>
          <a:stretch/>
        </p:blipFill>
        <p:spPr bwMode="auto">
          <a:xfrm>
            <a:off x="2089266" y="188640"/>
            <a:ext cx="8578735" cy="592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15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BA021361-1B70-4E07-8C05-C76F785F19DA}" type="slidenum">
              <a:rPr lang="de-DE" smtClean="0"/>
              <a:t>82</a:t>
            </a:fld>
            <a:endParaRPr lang="de-DE"/>
          </a:p>
        </p:txBody>
      </p:sp>
      <p:sp>
        <p:nvSpPr>
          <p:cNvPr id="3" name="Rechteck 2"/>
          <p:cNvSpPr/>
          <p:nvPr/>
        </p:nvSpPr>
        <p:spPr>
          <a:xfrm>
            <a:off x="1847528" y="6422086"/>
            <a:ext cx="8136904" cy="369332"/>
          </a:xfrm>
          <a:prstGeom prst="rect">
            <a:avLst/>
          </a:prstGeom>
        </p:spPr>
        <p:txBody>
          <a:bodyPr wrap="square">
            <a:spAutoFit/>
          </a:bodyPr>
          <a:lstStyle/>
          <a:p>
            <a:r>
              <a:rPr lang="en-US" dirty="0"/>
              <a:t>http://www.academia.edu/5622548/Bayesian_Classification_with_Insect_examples</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250" t="9774" r="18605" b="6250"/>
          <a:stretch/>
        </p:blipFill>
        <p:spPr bwMode="auto">
          <a:xfrm>
            <a:off x="2063553" y="278980"/>
            <a:ext cx="8345979" cy="6143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7625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dirty="0" err="1" smtClean="0"/>
              <a:t>Naïve</a:t>
            </a:r>
            <a:r>
              <a:rPr lang="de-DE" dirty="0" smtClean="0"/>
              <a:t> </a:t>
            </a:r>
            <a:r>
              <a:rPr lang="de-DE" dirty="0" err="1" smtClean="0"/>
              <a:t>Bayes</a:t>
            </a:r>
            <a:r>
              <a:rPr lang="de-DE" dirty="0" smtClean="0"/>
              <a:t> und Sentiment: Training</a:t>
            </a:r>
            <a:endParaRPr lang="de-DE" dirty="0"/>
          </a:p>
        </p:txBody>
      </p:sp>
      <p:sp>
        <p:nvSpPr>
          <p:cNvPr id="4" name="Inhaltsplatzhalter 3"/>
          <p:cNvSpPr>
            <a:spLocks noGrp="1"/>
          </p:cNvSpPr>
          <p:nvPr>
            <p:ph idx="1"/>
          </p:nvPr>
        </p:nvSpPr>
        <p:spPr/>
        <p:txBody>
          <a:bodyPr>
            <a:normAutofit/>
          </a:bodyPr>
          <a:lstStyle/>
          <a:p>
            <a:r>
              <a:rPr lang="de-DE" dirty="0" smtClean="0"/>
              <a:t>Ziel: </a:t>
            </a:r>
          </a:p>
          <a:p>
            <a:pPr lvl="1"/>
            <a:r>
              <a:rPr lang="de-DE" dirty="0" smtClean="0"/>
              <a:t>Wahrscheinlichkeit von Wörtern, positiv oder negativ zu sein</a:t>
            </a:r>
          </a:p>
          <a:p>
            <a:r>
              <a:rPr lang="de-DE" dirty="0" smtClean="0"/>
              <a:t>Trainingsdaten:</a:t>
            </a:r>
          </a:p>
          <a:p>
            <a:pPr lvl="1"/>
            <a:r>
              <a:rPr lang="de-DE" dirty="0" smtClean="0"/>
              <a:t>750 positive Dokumente</a:t>
            </a:r>
          </a:p>
          <a:p>
            <a:pPr lvl="1"/>
            <a:r>
              <a:rPr lang="de-DE" dirty="0" smtClean="0"/>
              <a:t>750 negative Dokumente</a:t>
            </a:r>
          </a:p>
          <a:p>
            <a:r>
              <a:rPr lang="de-DE" dirty="0" smtClean="0"/>
              <a:t>für jedes Wort in den Dokumenten berechnen, wie oft es in negativen und positiven Dokumenten auftritt und damit die Wahrscheinlichkeit für das Wort berechnen, positiv oder negativ zu sein</a:t>
            </a:r>
          </a:p>
          <a:p>
            <a:r>
              <a:rPr lang="de-DE" dirty="0" smtClean="0">
                <a:sym typeface="Wingdings" panose="05000000000000000000" pitchFamily="2" charset="2"/>
              </a:rPr>
              <a:t> PR(</a:t>
            </a:r>
            <a:r>
              <a:rPr lang="de-DE" dirty="0" err="1" smtClean="0">
                <a:sym typeface="Wingdings" panose="05000000000000000000" pitchFamily="2" charset="2"/>
              </a:rPr>
              <a:t>word|positive</a:t>
            </a:r>
            <a:r>
              <a:rPr lang="de-DE" dirty="0" smtClean="0">
                <a:sym typeface="Wingdings" panose="05000000000000000000" pitchFamily="2" charset="2"/>
              </a:rPr>
              <a:t>)</a:t>
            </a:r>
            <a:endParaRPr lang="de-DE" dirty="0"/>
          </a:p>
        </p:txBody>
      </p:sp>
      <p:sp>
        <p:nvSpPr>
          <p:cNvPr id="2" name="Foliennummernplatzhalter 1"/>
          <p:cNvSpPr>
            <a:spLocks noGrp="1"/>
          </p:cNvSpPr>
          <p:nvPr>
            <p:ph type="sldNum" sz="quarter" idx="12"/>
          </p:nvPr>
        </p:nvSpPr>
        <p:spPr/>
        <p:txBody>
          <a:bodyPr/>
          <a:lstStyle/>
          <a:p>
            <a:fld id="{BA021361-1B70-4E07-8C05-C76F785F19DA}" type="slidenum">
              <a:rPr lang="de-DE" smtClean="0"/>
              <a:t>83</a:t>
            </a:fld>
            <a:endParaRPr lang="de-DE" dirty="0"/>
          </a:p>
        </p:txBody>
      </p:sp>
    </p:spTree>
    <p:extLst>
      <p:ext uri="{BB962C8B-B14F-4D97-AF65-F5344CB8AC3E}">
        <p14:creationId xmlns:p14="http://schemas.microsoft.com/office/powerpoint/2010/main" val="33226682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smtClean="0"/>
              <a:t>Naïve</a:t>
            </a:r>
            <a:r>
              <a:rPr lang="de-DE" dirty="0" smtClean="0"/>
              <a:t> </a:t>
            </a:r>
            <a:r>
              <a:rPr lang="de-DE" dirty="0" err="1" smtClean="0"/>
              <a:t>Bayes</a:t>
            </a:r>
            <a:r>
              <a:rPr lang="de-DE" dirty="0" smtClean="0"/>
              <a:t> und Sentiment: Testen</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de-DE" dirty="0" smtClean="0"/>
                  <a:t>Ziel: </a:t>
                </a:r>
              </a:p>
              <a:p>
                <a:pPr lvl="1"/>
                <a:r>
                  <a:rPr lang="de-DE" dirty="0" smtClean="0"/>
                  <a:t>für ein Dokument d herausfinden, mit welcher Wahrscheinlichkeit es positiv ist</a:t>
                </a:r>
              </a:p>
              <a:p>
                <a:r>
                  <a:rPr lang="de-DE" dirty="0" smtClean="0"/>
                  <a:t>PR(</a:t>
                </a:r>
                <a:r>
                  <a:rPr lang="de-DE" dirty="0" err="1" smtClean="0"/>
                  <a:t>pos|d</a:t>
                </a:r>
                <a:r>
                  <a:rPr lang="de-DE" dirty="0" smtClean="0"/>
                  <a:t>) </a:t>
                </a:r>
                <a:r>
                  <a:rPr lang="de-DE" dirty="0"/>
                  <a:t>= </a:t>
                </a:r>
                <a14:m>
                  <m:oMath xmlns:m="http://schemas.openxmlformats.org/officeDocument/2006/math">
                    <m:f>
                      <m:fPr>
                        <m:ctrlPr>
                          <a:rPr lang="de-DE" i="1">
                            <a:latin typeface="Cambria Math" panose="02040503050406030204" pitchFamily="18" charset="0"/>
                          </a:rPr>
                        </m:ctrlPr>
                      </m:fPr>
                      <m:num>
                        <m:r>
                          <a:rPr lang="de-DE" b="0" i="1" smtClean="0">
                            <a:latin typeface="Cambria Math"/>
                          </a:rPr>
                          <m:t>𝑝𝑜𝑠</m:t>
                        </m:r>
                      </m:num>
                      <m:den>
                        <m:r>
                          <a:rPr lang="de-DE" b="0" i="1" smtClean="0">
                            <a:latin typeface="Cambria Math"/>
                          </a:rPr>
                          <m:t>𝑑</m:t>
                        </m:r>
                      </m:den>
                    </m:f>
                  </m:oMath>
                </a14:m>
                <a:r>
                  <a:rPr lang="de-DE" dirty="0"/>
                  <a:t>  x </a:t>
                </a:r>
                <a:r>
                  <a:rPr lang="de-DE" dirty="0" smtClean="0"/>
                  <a:t>PR(</a:t>
                </a:r>
                <a:r>
                  <a:rPr lang="de-DE" dirty="0" err="1" smtClean="0"/>
                  <a:t>d|pos</a:t>
                </a:r>
                <a:r>
                  <a:rPr lang="de-DE" dirty="0" smtClean="0"/>
                  <a:t>)</a:t>
                </a:r>
                <a:endParaRPr lang="de-DE" dirty="0"/>
              </a:p>
              <a:p>
                <a:r>
                  <a:rPr lang="de-DE" dirty="0" smtClean="0"/>
                  <a:t>PR(</a:t>
                </a:r>
                <a:r>
                  <a:rPr lang="de-DE" dirty="0" err="1" smtClean="0"/>
                  <a:t>d|pos</a:t>
                </a:r>
                <a:r>
                  <a:rPr lang="de-DE" dirty="0" smtClean="0"/>
                  <a:t>) ist das Produkt von PR(</a:t>
                </a:r>
                <a:r>
                  <a:rPr lang="de-DE" dirty="0" err="1" smtClean="0"/>
                  <a:t>w|positive</a:t>
                </a:r>
                <a:r>
                  <a:rPr lang="de-DE" dirty="0" smtClean="0"/>
                  <a:t>) von allen Wörtern w im Dokument d (</a:t>
                </a:r>
                <a:r>
                  <a:rPr lang="de-DE" dirty="0" err="1" smtClean="0"/>
                  <a:t>training</a:t>
                </a:r>
                <a:r>
                  <a:rPr lang="de-DE" dirty="0" smtClean="0"/>
                  <a:t>)</a:t>
                </a:r>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1">
                <a:blip r:embed="rId3"/>
                <a:stretch>
                  <a:fillRect l="-1630" t="-1752" r="-667"/>
                </a:stretch>
              </a:blipFill>
            </p:spPr>
            <p:txBody>
              <a:bodyPr/>
              <a:lstStyle/>
              <a:p>
                <a:r>
                  <a:rPr lang="en-US">
                    <a:noFill/>
                  </a:rPr>
                  <a:t> </a:t>
                </a:r>
              </a:p>
            </p:txBody>
          </p:sp>
        </mc:Fallback>
      </mc:AlternateContent>
      <p:sp>
        <p:nvSpPr>
          <p:cNvPr id="4" name="Foliennummernplatzhalter 3"/>
          <p:cNvSpPr>
            <a:spLocks noGrp="1"/>
          </p:cNvSpPr>
          <p:nvPr>
            <p:ph type="sldNum" sz="quarter" idx="12"/>
          </p:nvPr>
        </p:nvSpPr>
        <p:spPr/>
        <p:txBody>
          <a:bodyPr/>
          <a:lstStyle/>
          <a:p>
            <a:fld id="{BA021361-1B70-4E07-8C05-C76F785F19DA}" type="slidenum">
              <a:rPr lang="de-DE" smtClean="0"/>
              <a:t>84</a:t>
            </a:fld>
            <a:endParaRPr lang="de-DE" dirty="0"/>
          </a:p>
        </p:txBody>
      </p:sp>
    </p:spTree>
    <p:extLst>
      <p:ext uri="{BB962C8B-B14F-4D97-AF65-F5344CB8AC3E}">
        <p14:creationId xmlns:p14="http://schemas.microsoft.com/office/powerpoint/2010/main" val="1587221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200" dirty="0"/>
              <a:t>Sentiment-Klassifikation im Satz: </a:t>
            </a:r>
            <a:r>
              <a:rPr lang="de-DE" sz="3200" dirty="0" err="1"/>
              <a:t>Supervised</a:t>
            </a:r>
            <a:r>
              <a:rPr lang="de-DE" sz="3200" dirty="0"/>
              <a:t> Learning, </a:t>
            </a:r>
            <a:r>
              <a:rPr lang="de-DE" sz="3200" dirty="0" err="1"/>
              <a:t>Probabilistisches</a:t>
            </a:r>
            <a:r>
              <a:rPr lang="de-DE" sz="3200" dirty="0"/>
              <a:t> Sprachmodell</a:t>
            </a:r>
          </a:p>
        </p:txBody>
      </p:sp>
      <p:sp>
        <p:nvSpPr>
          <p:cNvPr id="3" name="Inhaltsplatzhalter 2"/>
          <p:cNvSpPr>
            <a:spLocks noGrp="1"/>
          </p:cNvSpPr>
          <p:nvPr>
            <p:ph idx="1"/>
          </p:nvPr>
        </p:nvSpPr>
        <p:spPr/>
        <p:txBody>
          <a:bodyPr/>
          <a:lstStyle/>
          <a:p>
            <a:r>
              <a:rPr lang="de-DE" dirty="0" smtClean="0"/>
              <a:t>Trainingskorpus: positive Sätze</a:t>
            </a:r>
          </a:p>
          <a:p>
            <a:pPr lvl="1"/>
            <a:r>
              <a:rPr lang="de-DE" dirty="0" smtClean="0"/>
              <a:t>Das Handy ist super.</a:t>
            </a:r>
          </a:p>
          <a:p>
            <a:pPr lvl="1"/>
            <a:r>
              <a:rPr lang="de-DE" dirty="0" smtClean="0"/>
              <a:t>Ich habe es gekauft und muss sagen, das Handy ist toll.</a:t>
            </a:r>
          </a:p>
          <a:p>
            <a:r>
              <a:rPr lang="de-DE" dirty="0" smtClean="0"/>
              <a:t>Testsatz: </a:t>
            </a:r>
          </a:p>
          <a:p>
            <a:pPr lvl="1"/>
            <a:r>
              <a:rPr lang="de-DE" dirty="0" smtClean="0"/>
              <a:t>Das Handy ist toll.</a:t>
            </a:r>
          </a:p>
          <a:p>
            <a:r>
              <a:rPr lang="de-DE" dirty="0" smtClean="0"/>
              <a:t>Ziel: Wahrscheinlichkeit, dass auch der Testsatz ein positiver Satz ist.</a:t>
            </a:r>
            <a:endParaRPr lang="de-DE" dirty="0"/>
          </a:p>
        </p:txBody>
      </p:sp>
      <p:sp>
        <p:nvSpPr>
          <p:cNvPr id="4" name="Foliennummernplatzhalter 3"/>
          <p:cNvSpPr>
            <a:spLocks noGrp="1"/>
          </p:cNvSpPr>
          <p:nvPr>
            <p:ph type="sldNum" sz="quarter" idx="12"/>
          </p:nvPr>
        </p:nvSpPr>
        <p:spPr/>
        <p:txBody>
          <a:bodyPr/>
          <a:lstStyle/>
          <a:p>
            <a:fld id="{BA021361-1B70-4E07-8C05-C76F785F19DA}" type="slidenum">
              <a:rPr lang="de-DE" smtClean="0"/>
              <a:t>85</a:t>
            </a:fld>
            <a:endParaRPr lang="de-DE"/>
          </a:p>
        </p:txBody>
      </p:sp>
    </p:spTree>
    <p:extLst>
      <p:ext uri="{BB962C8B-B14F-4D97-AF65-F5344CB8AC3E}">
        <p14:creationId xmlns:p14="http://schemas.microsoft.com/office/powerpoint/2010/main" val="15410414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3200">
                <a:solidFill>
                  <a:prstClr val="black"/>
                </a:solidFill>
              </a:rPr>
              <a:t>Sentiment-Klassifikation im Satz: Supervised Learning, Probabilistisches Sprachmodell</a:t>
            </a:r>
            <a:endParaRPr lang="de-DE"/>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lnSpcReduction="10000"/>
              </a:bodyPr>
              <a:lstStyle/>
              <a:p>
                <a:r>
                  <a:rPr lang="de-DE" dirty="0" smtClean="0"/>
                  <a:t>Wahrscheinlichkeit des Auftretens von „toll“ im positiven Kontext:</a:t>
                </a:r>
              </a:p>
              <a:p>
                <a:pPr marL="457200" lvl="1" indent="0">
                  <a:buNone/>
                </a:pPr>
                <a:r>
                  <a:rPr lang="de-DE" dirty="0" smtClean="0"/>
                  <a:t>p(</a:t>
                </a:r>
                <a:r>
                  <a:rPr lang="de-DE" dirty="0" err="1" smtClean="0"/>
                  <a:t>w</a:t>
                </a:r>
                <a:r>
                  <a:rPr lang="de-DE" baseline="-25000" dirty="0" err="1" smtClean="0"/>
                  <a:t>i</a:t>
                </a:r>
                <a:r>
                  <a:rPr lang="de-DE" dirty="0" smtClean="0"/>
                  <a:t>) =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a:rPr>
                          <m:t>|</m:t>
                        </m:r>
                        <m:r>
                          <a:rPr lang="de-DE" b="0" i="1" smtClean="0">
                            <a:latin typeface="Cambria Math"/>
                          </a:rPr>
                          <m:t>𝑤𝑖</m:t>
                        </m:r>
                        <m:r>
                          <a:rPr lang="de-DE" b="0" i="1" smtClean="0">
                            <a:latin typeface="Cambria Math"/>
                          </a:rPr>
                          <m:t>|</m:t>
                        </m:r>
                      </m:num>
                      <m:den>
                        <m:nary>
                          <m:naryPr>
                            <m:chr m:val="∑"/>
                            <m:subHide m:val="on"/>
                            <m:supHide m:val="on"/>
                            <m:ctrlPr>
                              <a:rPr lang="de-DE" i="1" smtClean="0">
                                <a:latin typeface="Cambria Math" panose="02040503050406030204" pitchFamily="18" charset="0"/>
                              </a:rPr>
                            </m:ctrlPr>
                          </m:naryPr>
                          <m:sub/>
                          <m:sup/>
                          <m:e>
                            <m:r>
                              <a:rPr lang="de-DE" b="0" i="1" smtClean="0">
                                <a:latin typeface="Cambria Math"/>
                              </a:rPr>
                              <m:t>|</m:t>
                            </m:r>
                            <m:r>
                              <a:rPr lang="de-DE" b="0" i="1" smtClean="0">
                                <a:latin typeface="Cambria Math"/>
                              </a:rPr>
                              <m:t>𝑤𝑘</m:t>
                            </m:r>
                            <m:r>
                              <a:rPr lang="de-DE" b="0" i="1" smtClean="0">
                                <a:latin typeface="Cambria Math"/>
                              </a:rPr>
                              <m:t>|</m:t>
                            </m:r>
                          </m:e>
                        </m:nary>
                      </m:den>
                    </m:f>
                  </m:oMath>
                </a14:m>
                <a:endParaRPr lang="de-DE" dirty="0" smtClean="0"/>
              </a:p>
              <a:p>
                <a:pPr marL="457200" lvl="1" indent="0">
                  <a:buNone/>
                </a:pPr>
                <a:r>
                  <a:rPr lang="de-DE" dirty="0" smtClean="0"/>
                  <a:t>mit </a:t>
                </a:r>
              </a:p>
              <a:p>
                <a:pPr marL="457200" lvl="1" indent="0">
                  <a:buNone/>
                </a:pPr>
                <a:r>
                  <a:rPr lang="de-DE" dirty="0"/>
                  <a:t>	</a:t>
                </a:r>
                <a:r>
                  <a:rPr lang="de-DE" dirty="0" smtClean="0"/>
                  <a:t>|</a:t>
                </a:r>
                <a:r>
                  <a:rPr lang="de-DE" dirty="0" err="1" smtClean="0"/>
                  <a:t>w</a:t>
                </a:r>
                <a:r>
                  <a:rPr lang="de-DE" baseline="-25000" dirty="0" err="1" smtClean="0"/>
                  <a:t>i</a:t>
                </a:r>
                <a:r>
                  <a:rPr lang="de-DE" dirty="0" smtClean="0"/>
                  <a:t>| : Anzahl der Vorkommen von </a:t>
                </a:r>
                <a:r>
                  <a:rPr lang="de-DE" dirty="0" err="1" smtClean="0"/>
                  <a:t>w</a:t>
                </a:r>
                <a:r>
                  <a:rPr lang="de-DE" baseline="-25000" dirty="0" err="1" smtClean="0"/>
                  <a:t>i</a:t>
                </a:r>
                <a:endParaRPr lang="de-DE" baseline="-25000" dirty="0" smtClean="0"/>
              </a:p>
              <a:p>
                <a:pPr marL="457200" lvl="1" indent="0">
                  <a:buNone/>
                </a:pPr>
                <a:r>
                  <a:rPr lang="de-DE" baseline="-25000" dirty="0"/>
                  <a:t>	</a:t>
                </a:r>
                <a14:m>
                  <m:oMath xmlns:m="http://schemas.openxmlformats.org/officeDocument/2006/math">
                    <m:nary>
                      <m:naryPr>
                        <m:chr m:val="∑"/>
                        <m:subHide m:val="on"/>
                        <m:supHide m:val="on"/>
                        <m:ctrlPr>
                          <a:rPr lang="de-DE" i="1" smtClean="0">
                            <a:latin typeface="Cambria Math" panose="02040503050406030204" pitchFamily="18" charset="0"/>
                          </a:rPr>
                        </m:ctrlPr>
                      </m:naryPr>
                      <m:sub/>
                      <m:sup/>
                      <m:e>
                        <m:r>
                          <a:rPr lang="de-DE" i="1">
                            <a:latin typeface="Cambria Math"/>
                          </a:rPr>
                          <m:t>|</m:t>
                        </m:r>
                        <m:r>
                          <a:rPr lang="de-DE" i="1">
                            <a:latin typeface="Cambria Math"/>
                          </a:rPr>
                          <m:t>𝑤𝑘</m:t>
                        </m:r>
                        <m:r>
                          <a:rPr lang="de-DE" i="1">
                            <a:latin typeface="Cambria Math"/>
                          </a:rPr>
                          <m:t>|</m:t>
                        </m:r>
                      </m:e>
                    </m:nary>
                  </m:oMath>
                </a14:m>
                <a:r>
                  <a:rPr lang="de-DE" dirty="0" smtClean="0"/>
                  <a:t>: Summe aller Wortformen im Korpus</a:t>
                </a:r>
                <a:endParaRPr lang="de-DE" baseline="-25000" dirty="0" smtClean="0"/>
              </a:p>
              <a:p>
                <a:endParaRPr lang="de-DE" dirty="0" smtClean="0"/>
              </a:p>
              <a:p>
                <a:r>
                  <a:rPr lang="de-DE" dirty="0" smtClean="0"/>
                  <a:t>Also:</a:t>
                </a:r>
              </a:p>
              <a:p>
                <a:pPr marL="457200" lvl="1" indent="0">
                  <a:buNone/>
                </a:pPr>
                <a:r>
                  <a:rPr lang="de-DE" dirty="0" smtClean="0"/>
                  <a:t>p(</a:t>
                </a:r>
                <a:r>
                  <a:rPr lang="de-DE" i="1" dirty="0" smtClean="0"/>
                  <a:t>toll</a:t>
                </a:r>
                <a:r>
                  <a:rPr lang="de-DE" dirty="0" smtClean="0"/>
                  <a:t>) </a:t>
                </a:r>
                <a:r>
                  <a:rPr lang="de-DE" dirty="0"/>
                  <a:t>= </a:t>
                </a:r>
                <a14:m>
                  <m:oMath xmlns:m="http://schemas.openxmlformats.org/officeDocument/2006/math">
                    <m:f>
                      <m:fPr>
                        <m:ctrlPr>
                          <a:rPr lang="de-DE" i="1">
                            <a:latin typeface="Cambria Math" panose="02040503050406030204" pitchFamily="18" charset="0"/>
                          </a:rPr>
                        </m:ctrlPr>
                      </m:fPr>
                      <m:num>
                        <m:r>
                          <a:rPr lang="de-DE" b="0" i="1" smtClean="0">
                            <a:latin typeface="Cambria Math"/>
                          </a:rPr>
                          <m:t>1</m:t>
                        </m:r>
                      </m:num>
                      <m:den>
                        <m:r>
                          <a:rPr lang="de-DE" b="0" i="1" smtClean="0">
                            <a:latin typeface="Cambria Math"/>
                          </a:rPr>
                          <m:t>15</m:t>
                        </m:r>
                      </m:den>
                    </m:f>
                  </m:oMath>
                </a14:m>
                <a:endParaRPr lang="de-DE" dirty="0"/>
              </a:p>
              <a:p>
                <a:pPr lvl="1"/>
                <a:endParaRPr lang="de-DE" dirty="0"/>
              </a:p>
              <a:p>
                <a:pPr marL="457200" lvl="1" indent="0">
                  <a:buNone/>
                </a:pPr>
                <a:r>
                  <a:rPr lang="de-DE" baseline="-25000" dirty="0"/>
                  <a:t> </a:t>
                </a:r>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de-DE">
                    <a:noFill/>
                  </a:rPr>
                  <a:t> </a:t>
                </a:r>
              </a:p>
            </p:txBody>
          </p:sp>
        </mc:Fallback>
      </mc:AlternateContent>
      <p:sp>
        <p:nvSpPr>
          <p:cNvPr id="4" name="Rechteck 3"/>
          <p:cNvSpPr/>
          <p:nvPr/>
        </p:nvSpPr>
        <p:spPr>
          <a:xfrm>
            <a:off x="6069405" y="2204864"/>
            <a:ext cx="4572000" cy="923330"/>
          </a:xfrm>
          <a:prstGeom prst="rect">
            <a:avLst/>
          </a:prstGeom>
          <a:ln>
            <a:solidFill>
              <a:schemeClr val="accent1"/>
            </a:solidFill>
          </a:ln>
        </p:spPr>
        <p:txBody>
          <a:bodyPr>
            <a:spAutoFit/>
          </a:bodyPr>
          <a:lstStyle/>
          <a:p>
            <a:pPr lvl="1"/>
            <a:r>
              <a:rPr lang="de-DE" i="1"/>
              <a:t>Das Handy ist super.</a:t>
            </a:r>
          </a:p>
          <a:p>
            <a:pPr lvl="1"/>
            <a:r>
              <a:rPr lang="de-DE" i="1"/>
              <a:t>Ich habe es gekauft und muss sagen, das Handy ist toll.</a:t>
            </a:r>
          </a:p>
        </p:txBody>
      </p:sp>
      <p:sp>
        <p:nvSpPr>
          <p:cNvPr id="5" name="Foliennummernplatzhalter 4"/>
          <p:cNvSpPr>
            <a:spLocks noGrp="1"/>
          </p:cNvSpPr>
          <p:nvPr>
            <p:ph type="sldNum" sz="quarter" idx="12"/>
          </p:nvPr>
        </p:nvSpPr>
        <p:spPr/>
        <p:txBody>
          <a:bodyPr/>
          <a:lstStyle/>
          <a:p>
            <a:fld id="{BA021361-1B70-4E07-8C05-C76F785F19DA}" type="slidenum">
              <a:rPr lang="de-DE" smtClean="0"/>
              <a:t>86</a:t>
            </a:fld>
            <a:endParaRPr lang="de-DE"/>
          </a:p>
        </p:txBody>
      </p:sp>
    </p:spTree>
    <p:extLst>
      <p:ext uri="{BB962C8B-B14F-4D97-AF65-F5344CB8AC3E}">
        <p14:creationId xmlns:p14="http://schemas.microsoft.com/office/powerpoint/2010/main" val="174732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3200">
                <a:solidFill>
                  <a:prstClr val="black"/>
                </a:solidFill>
              </a:rPr>
              <a:t>Sentiment-Klassifikation im Satz: Supervised Learning, Probabilistisches Sprachmodell</a:t>
            </a:r>
            <a:endParaRPr lang="de-DE"/>
          </a:p>
        </p:txBody>
      </p:sp>
      <p:sp>
        <p:nvSpPr>
          <p:cNvPr id="3" name="Inhaltsplatzhalter 2"/>
          <p:cNvSpPr>
            <a:spLocks noGrp="1"/>
          </p:cNvSpPr>
          <p:nvPr>
            <p:ph idx="1"/>
          </p:nvPr>
        </p:nvSpPr>
        <p:spPr/>
        <p:txBody>
          <a:bodyPr/>
          <a:lstStyle/>
          <a:p>
            <a:r>
              <a:rPr lang="de-DE" smtClean="0"/>
              <a:t>aber eigentlich: abhängig von umgebenden Wörtern, Klassifikation ganzer Sätze</a:t>
            </a:r>
          </a:p>
          <a:p>
            <a:pPr marL="0" indent="0">
              <a:buNone/>
            </a:pPr>
            <a:r>
              <a:rPr lang="de-DE" smtClean="0">
                <a:sym typeface="Wingdings" pitchFamily="2" charset="2"/>
              </a:rPr>
              <a:t> Bi- und Trigramme!</a:t>
            </a:r>
          </a:p>
          <a:p>
            <a:r>
              <a:rPr lang="de-DE" smtClean="0">
                <a:sym typeface="Wingdings" pitchFamily="2" charset="2"/>
              </a:rPr>
              <a:t>Trick: Korpus um Satzanfangmarker ergänzen</a:t>
            </a:r>
          </a:p>
          <a:p>
            <a:pPr marL="457200" lvl="1" indent="0">
              <a:buNone/>
            </a:pPr>
            <a:r>
              <a:rPr lang="de-DE" i="1" smtClean="0"/>
              <a:t>S1 S2 Das </a:t>
            </a:r>
            <a:r>
              <a:rPr lang="de-DE" i="1"/>
              <a:t>Handy ist super.</a:t>
            </a:r>
          </a:p>
          <a:p>
            <a:pPr marL="457200" lvl="1" indent="0">
              <a:buNone/>
            </a:pPr>
            <a:r>
              <a:rPr lang="de-DE" i="1"/>
              <a:t>S1 S2 </a:t>
            </a:r>
            <a:r>
              <a:rPr lang="de-DE" i="1" smtClean="0"/>
              <a:t>Ich </a:t>
            </a:r>
            <a:r>
              <a:rPr lang="de-DE" i="1"/>
              <a:t>habe es gekauft und muss sagen, das Handy ist toll.</a:t>
            </a:r>
          </a:p>
          <a:p>
            <a:pPr lvl="1"/>
            <a:endParaRPr lang="de-DE"/>
          </a:p>
        </p:txBody>
      </p:sp>
      <p:sp>
        <p:nvSpPr>
          <p:cNvPr id="4" name="Foliennummernplatzhalter 3"/>
          <p:cNvSpPr>
            <a:spLocks noGrp="1"/>
          </p:cNvSpPr>
          <p:nvPr>
            <p:ph type="sldNum" sz="quarter" idx="12"/>
          </p:nvPr>
        </p:nvSpPr>
        <p:spPr/>
        <p:txBody>
          <a:bodyPr/>
          <a:lstStyle/>
          <a:p>
            <a:fld id="{BA021361-1B70-4E07-8C05-C76F785F19DA}" type="slidenum">
              <a:rPr lang="de-DE" smtClean="0"/>
              <a:t>87</a:t>
            </a:fld>
            <a:endParaRPr lang="de-DE"/>
          </a:p>
        </p:txBody>
      </p:sp>
    </p:spTree>
    <p:extLst>
      <p:ext uri="{BB962C8B-B14F-4D97-AF65-F5344CB8AC3E}">
        <p14:creationId xmlns:p14="http://schemas.microsoft.com/office/powerpoint/2010/main" val="926309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3200">
                <a:solidFill>
                  <a:prstClr val="black"/>
                </a:solidFill>
              </a:rPr>
              <a:t>Sentiment-Klassifikation im Satz: Supervised Learning, Probabilistisches Sprachmodell</a:t>
            </a:r>
            <a:endParaRPr lang="de-DE"/>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pPr marL="0" indent="0">
                  <a:buNone/>
                </a:pPr>
                <a:r>
                  <a:rPr lang="de-DE" smtClean="0"/>
                  <a:t>Satzgewicht: G (</a:t>
                </a:r>
                <a:r>
                  <a:rPr lang="de-DE" i="1" smtClean="0"/>
                  <a:t>Das Handy ist toll</a:t>
                </a:r>
                <a:r>
                  <a:rPr lang="de-DE" smtClean="0"/>
                  <a:t>) </a:t>
                </a:r>
              </a:p>
              <a:p>
                <a:pPr marL="0" indent="0">
                  <a:buNone/>
                </a:pPr>
                <a:r>
                  <a:rPr lang="de-DE" smtClean="0"/>
                  <a:t>= p(S1) ∙ p(S1|S2) ∙ p(das|S1,S2) ∙ p(handy|S2,das) ∙ p(ist|das,handy) ∙ p(toll|handy,ist) </a:t>
                </a:r>
              </a:p>
              <a:p>
                <a:pPr marL="0" indent="0">
                  <a:buNone/>
                </a:pPr>
                <a:r>
                  <a:rPr lang="de-DE" smtClean="0"/>
                  <a:t>=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a:rPr>
                          <m:t>|</m:t>
                        </m:r>
                        <m:r>
                          <a:rPr lang="de-DE" b="0" i="1" smtClean="0">
                            <a:latin typeface="Cambria Math"/>
                          </a:rPr>
                          <m:t>𝑆</m:t>
                        </m:r>
                        <m:r>
                          <a:rPr lang="de-DE" b="0" i="1" smtClean="0">
                            <a:latin typeface="Cambria Math"/>
                          </a:rPr>
                          <m:t>1|</m:t>
                        </m:r>
                      </m:num>
                      <m:den>
                        <m:d>
                          <m:dPr>
                            <m:begChr m:val="|"/>
                            <m:endChr m:val="|"/>
                            <m:ctrlPr>
                              <a:rPr lang="de-DE" b="0" i="1" smtClean="0">
                                <a:latin typeface="Cambria Math" panose="02040503050406030204" pitchFamily="18" charset="0"/>
                              </a:rPr>
                            </m:ctrlPr>
                          </m:dPr>
                          <m:e>
                            <m:r>
                              <a:rPr lang="de-DE" b="0" i="1" smtClean="0">
                                <a:latin typeface="Cambria Math"/>
                              </a:rPr>
                              <m:t>𝑆</m:t>
                            </m:r>
                            <m:r>
                              <a:rPr lang="de-DE" b="0" i="1" smtClean="0">
                                <a:latin typeface="Cambria Math"/>
                              </a:rPr>
                              <m:t>1</m:t>
                            </m:r>
                          </m:e>
                        </m:d>
                        <m:r>
                          <a:rPr lang="de-DE" b="0" i="1" smtClean="0">
                            <a:latin typeface="Cambria Math"/>
                          </a:rPr>
                          <m:t>+</m:t>
                        </m:r>
                        <m:d>
                          <m:dPr>
                            <m:begChr m:val="|"/>
                            <m:endChr m:val="|"/>
                            <m:ctrlPr>
                              <a:rPr lang="de-DE" b="0" i="1" smtClean="0">
                                <a:latin typeface="Cambria Math" panose="02040503050406030204" pitchFamily="18" charset="0"/>
                              </a:rPr>
                            </m:ctrlPr>
                          </m:dPr>
                          <m:e>
                            <m:r>
                              <a:rPr lang="de-DE" b="0" i="1" smtClean="0">
                                <a:latin typeface="Cambria Math"/>
                              </a:rPr>
                              <m:t>𝑆</m:t>
                            </m:r>
                            <m:r>
                              <a:rPr lang="de-DE" b="0" i="1" smtClean="0">
                                <a:latin typeface="Cambria Math"/>
                              </a:rPr>
                              <m:t>2</m:t>
                            </m:r>
                          </m:e>
                        </m:d>
                        <m:r>
                          <a:rPr lang="de-DE" b="0" i="1" smtClean="0">
                            <a:latin typeface="Cambria Math"/>
                          </a:rPr>
                          <m:t>+ </m:t>
                        </m:r>
                        <m:nary>
                          <m:naryPr>
                            <m:chr m:val="∑"/>
                            <m:subHide m:val="on"/>
                            <m:supHide m:val="on"/>
                            <m:ctrlPr>
                              <a:rPr lang="de-DE" b="0" i="1" smtClean="0">
                                <a:latin typeface="Cambria Math" panose="02040503050406030204" pitchFamily="18" charset="0"/>
                              </a:rPr>
                            </m:ctrlPr>
                          </m:naryPr>
                          <m:sub/>
                          <m:sup/>
                          <m:e>
                            <m:r>
                              <a:rPr lang="de-DE" b="0" i="1" smtClean="0">
                                <a:latin typeface="Cambria Math"/>
                              </a:rPr>
                              <m:t>|</m:t>
                            </m:r>
                            <m:r>
                              <a:rPr lang="de-DE" b="0" i="1" smtClean="0">
                                <a:latin typeface="Cambria Math"/>
                              </a:rPr>
                              <m:t>𝑤𝑘</m:t>
                            </m:r>
                            <m:r>
                              <a:rPr lang="de-DE" b="0" i="1" smtClean="0">
                                <a:latin typeface="Cambria Math"/>
                              </a:rPr>
                              <m:t>|</m:t>
                            </m:r>
                          </m:e>
                        </m:nary>
                      </m:den>
                    </m:f>
                  </m:oMath>
                </a14:m>
                <a:r>
                  <a:rPr lang="de-DE" smtClean="0"/>
                  <a:t> ∙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a:rPr>
                          <m:t>|</m:t>
                        </m:r>
                        <m:r>
                          <a:rPr lang="de-DE" b="0" i="1" smtClean="0">
                            <a:latin typeface="Cambria Math"/>
                          </a:rPr>
                          <m:t>𝑆</m:t>
                        </m:r>
                        <m:r>
                          <a:rPr lang="de-DE" b="0" i="1" smtClean="0">
                            <a:latin typeface="Cambria Math"/>
                          </a:rPr>
                          <m:t>1,</m:t>
                        </m:r>
                        <m:r>
                          <a:rPr lang="de-DE" b="0" i="1" smtClean="0">
                            <a:latin typeface="Cambria Math"/>
                          </a:rPr>
                          <m:t>𝑆</m:t>
                        </m:r>
                        <m:r>
                          <a:rPr lang="de-DE" b="0" i="1" smtClean="0">
                            <a:latin typeface="Cambria Math"/>
                          </a:rPr>
                          <m:t>2|</m:t>
                        </m:r>
                      </m:num>
                      <m:den>
                        <m:r>
                          <a:rPr lang="de-DE" b="0" i="1" smtClean="0">
                            <a:latin typeface="Cambria Math"/>
                          </a:rPr>
                          <m:t>|</m:t>
                        </m:r>
                        <m:r>
                          <a:rPr lang="de-DE" b="0" i="1" smtClean="0">
                            <a:latin typeface="Cambria Math"/>
                          </a:rPr>
                          <m:t>𝑆</m:t>
                        </m:r>
                        <m:r>
                          <a:rPr lang="de-DE" b="0" i="1" smtClean="0">
                            <a:latin typeface="Cambria Math"/>
                          </a:rPr>
                          <m:t>1|</m:t>
                        </m:r>
                      </m:den>
                    </m:f>
                  </m:oMath>
                </a14:m>
                <a:r>
                  <a:rPr lang="de-DE" smtClean="0"/>
                  <a:t> ∙ </a:t>
                </a:r>
                <a14:m>
                  <m:oMath xmlns:m="http://schemas.openxmlformats.org/officeDocument/2006/math">
                    <m:f>
                      <m:fPr>
                        <m:ctrlPr>
                          <a:rPr lang="de-DE" i="1">
                            <a:latin typeface="Cambria Math" panose="02040503050406030204" pitchFamily="18" charset="0"/>
                          </a:rPr>
                        </m:ctrlPr>
                      </m:fPr>
                      <m:num>
                        <m:r>
                          <a:rPr lang="de-DE" i="1">
                            <a:latin typeface="Cambria Math"/>
                          </a:rPr>
                          <m:t>|</m:t>
                        </m:r>
                        <m:r>
                          <a:rPr lang="de-DE" i="1">
                            <a:latin typeface="Cambria Math"/>
                          </a:rPr>
                          <m:t>𝑆</m:t>
                        </m:r>
                        <m:r>
                          <a:rPr lang="de-DE" i="1">
                            <a:latin typeface="Cambria Math"/>
                          </a:rPr>
                          <m:t>1,</m:t>
                        </m:r>
                        <m:r>
                          <a:rPr lang="de-DE" i="1">
                            <a:latin typeface="Cambria Math"/>
                          </a:rPr>
                          <m:t>𝑆</m:t>
                        </m:r>
                        <m:r>
                          <a:rPr lang="de-DE" i="1">
                            <a:latin typeface="Cambria Math"/>
                          </a:rPr>
                          <m:t>2,</m:t>
                        </m:r>
                        <m:r>
                          <a:rPr lang="de-DE" b="0" i="1" smtClean="0">
                            <a:latin typeface="Cambria Math"/>
                          </a:rPr>
                          <m:t>𝑑𝑎𝑠</m:t>
                        </m:r>
                        <m:r>
                          <a:rPr lang="de-DE" i="1">
                            <a:latin typeface="Cambria Math"/>
                          </a:rPr>
                          <m:t>|</m:t>
                        </m:r>
                      </m:num>
                      <m:den>
                        <m:r>
                          <a:rPr lang="de-DE" i="1">
                            <a:latin typeface="Cambria Math"/>
                          </a:rPr>
                          <m:t>|</m:t>
                        </m:r>
                        <m:r>
                          <a:rPr lang="de-DE" i="1">
                            <a:latin typeface="Cambria Math"/>
                          </a:rPr>
                          <m:t>𝑆</m:t>
                        </m:r>
                        <m:r>
                          <a:rPr lang="de-DE" i="1">
                            <a:latin typeface="Cambria Math"/>
                          </a:rPr>
                          <m:t>1,</m:t>
                        </m:r>
                        <m:r>
                          <a:rPr lang="de-DE" b="0" i="1" smtClean="0">
                            <a:latin typeface="Cambria Math"/>
                          </a:rPr>
                          <m:t>𝑆</m:t>
                        </m:r>
                        <m:r>
                          <a:rPr lang="de-DE" b="0" i="1" smtClean="0">
                            <a:latin typeface="Cambria Math"/>
                          </a:rPr>
                          <m:t>2|</m:t>
                        </m:r>
                      </m:den>
                    </m:f>
                  </m:oMath>
                </a14:m>
                <a:r>
                  <a:rPr lang="de-DE" smtClean="0"/>
                  <a:t> ∙</a:t>
                </a:r>
                <a:r>
                  <a:rPr lang="de-DE"/>
                  <a:t> </a:t>
                </a:r>
                <a:r>
                  <a:rPr lang="de-DE" smtClean="0"/>
                  <a:t/>
                </a:r>
                <a:br>
                  <a:rPr lang="de-DE" smtClean="0"/>
                </a:br>
                <a:r>
                  <a:rPr lang="de-DE" smtClean="0"/>
                  <a:t/>
                </a:r>
                <a:br>
                  <a:rPr lang="de-DE" smtClean="0"/>
                </a:br>
                <a14:m>
                  <m:oMath xmlns:m="http://schemas.openxmlformats.org/officeDocument/2006/math">
                    <m:f>
                      <m:fPr>
                        <m:ctrlPr>
                          <a:rPr lang="de-DE" i="1">
                            <a:latin typeface="Cambria Math" panose="02040503050406030204" pitchFamily="18" charset="0"/>
                          </a:rPr>
                        </m:ctrlPr>
                      </m:fPr>
                      <m:num>
                        <m:r>
                          <a:rPr lang="de-DE" i="1">
                            <a:latin typeface="Cambria Math"/>
                          </a:rPr>
                          <m:t>|</m:t>
                        </m:r>
                        <m:r>
                          <a:rPr lang="de-DE" i="1">
                            <a:latin typeface="Cambria Math"/>
                          </a:rPr>
                          <m:t>𝑆</m:t>
                        </m:r>
                        <m:r>
                          <a:rPr lang="de-DE" i="1">
                            <a:latin typeface="Cambria Math"/>
                          </a:rPr>
                          <m:t>2,</m:t>
                        </m:r>
                        <m:r>
                          <a:rPr lang="de-DE" i="1">
                            <a:latin typeface="Cambria Math"/>
                          </a:rPr>
                          <m:t>𝑑𝑎𝑠</m:t>
                        </m:r>
                        <m:r>
                          <a:rPr lang="de-DE" b="0" i="1" smtClean="0">
                            <a:latin typeface="Cambria Math"/>
                          </a:rPr>
                          <m:t>,</m:t>
                        </m:r>
                        <m:r>
                          <a:rPr lang="de-DE" b="0" i="1" smtClean="0">
                            <a:latin typeface="Cambria Math"/>
                          </a:rPr>
                          <m:t>h𝑎𝑛𝑑𝑦</m:t>
                        </m:r>
                        <m:r>
                          <a:rPr lang="de-DE" i="1">
                            <a:latin typeface="Cambria Math"/>
                          </a:rPr>
                          <m:t>|</m:t>
                        </m:r>
                      </m:num>
                      <m:den>
                        <m:r>
                          <a:rPr lang="de-DE" i="1">
                            <a:latin typeface="Cambria Math"/>
                          </a:rPr>
                          <m:t>|</m:t>
                        </m:r>
                        <m:r>
                          <a:rPr lang="de-DE" i="1">
                            <a:latin typeface="Cambria Math"/>
                          </a:rPr>
                          <m:t>𝑆</m:t>
                        </m:r>
                        <m:r>
                          <a:rPr lang="de-DE" i="1">
                            <a:latin typeface="Cambria Math"/>
                          </a:rPr>
                          <m:t>2,</m:t>
                        </m:r>
                        <m:r>
                          <a:rPr lang="de-DE" b="0" i="1" smtClean="0">
                            <a:latin typeface="Cambria Math"/>
                          </a:rPr>
                          <m:t>𝑑𝑎𝑠</m:t>
                        </m:r>
                        <m:r>
                          <a:rPr lang="de-DE" i="1">
                            <a:latin typeface="Cambria Math"/>
                          </a:rPr>
                          <m:t>|</m:t>
                        </m:r>
                      </m:den>
                    </m:f>
                  </m:oMath>
                </a14:m>
                <a:r>
                  <a:rPr lang="de-DE" smtClean="0"/>
                  <a:t>  ∙ </a:t>
                </a:r>
                <a14:m>
                  <m:oMath xmlns:m="http://schemas.openxmlformats.org/officeDocument/2006/math">
                    <m:f>
                      <m:fPr>
                        <m:ctrlPr>
                          <a:rPr lang="de-DE" i="1">
                            <a:latin typeface="Cambria Math" panose="02040503050406030204" pitchFamily="18" charset="0"/>
                          </a:rPr>
                        </m:ctrlPr>
                      </m:fPr>
                      <m:num>
                        <m:r>
                          <a:rPr lang="de-DE" i="1">
                            <a:latin typeface="Cambria Math"/>
                          </a:rPr>
                          <m:t>|</m:t>
                        </m:r>
                        <m:r>
                          <a:rPr lang="de-DE" i="1">
                            <a:latin typeface="Cambria Math"/>
                          </a:rPr>
                          <m:t>𝑑𝑎𝑠</m:t>
                        </m:r>
                        <m:r>
                          <a:rPr lang="de-DE" i="1">
                            <a:latin typeface="Cambria Math"/>
                          </a:rPr>
                          <m:t>,</m:t>
                        </m:r>
                        <m:r>
                          <a:rPr lang="de-DE" i="1">
                            <a:latin typeface="Cambria Math"/>
                          </a:rPr>
                          <m:t>h𝑎𝑛𝑑𝑦</m:t>
                        </m:r>
                        <m:r>
                          <a:rPr lang="de-DE" b="0" i="1" smtClean="0">
                            <a:latin typeface="Cambria Math"/>
                          </a:rPr>
                          <m:t>,</m:t>
                        </m:r>
                        <m:r>
                          <a:rPr lang="de-DE" b="0" i="1" smtClean="0">
                            <a:latin typeface="Cambria Math"/>
                          </a:rPr>
                          <m:t>𝑖𝑠𝑡</m:t>
                        </m:r>
                        <m:r>
                          <a:rPr lang="de-DE" i="1">
                            <a:latin typeface="Cambria Math"/>
                          </a:rPr>
                          <m:t>|</m:t>
                        </m:r>
                      </m:num>
                      <m:den>
                        <m:r>
                          <a:rPr lang="de-DE" i="1">
                            <a:latin typeface="Cambria Math"/>
                          </a:rPr>
                          <m:t>|</m:t>
                        </m:r>
                        <m:r>
                          <a:rPr lang="de-DE" i="1">
                            <a:latin typeface="Cambria Math"/>
                          </a:rPr>
                          <m:t>𝑑𝑎𝑠</m:t>
                        </m:r>
                        <m:r>
                          <a:rPr lang="de-DE" b="0" i="1" smtClean="0">
                            <a:latin typeface="Cambria Math"/>
                          </a:rPr>
                          <m:t>,</m:t>
                        </m:r>
                        <m:r>
                          <a:rPr lang="de-DE" b="0" i="1" smtClean="0">
                            <a:latin typeface="Cambria Math"/>
                          </a:rPr>
                          <m:t>h𝑎𝑛𝑑𝑦</m:t>
                        </m:r>
                        <m:r>
                          <a:rPr lang="de-DE" i="1">
                            <a:latin typeface="Cambria Math"/>
                          </a:rPr>
                          <m:t>|</m:t>
                        </m:r>
                      </m:den>
                    </m:f>
                  </m:oMath>
                </a14:m>
                <a:r>
                  <a:rPr lang="de-DE" smtClean="0"/>
                  <a:t> ∙</a:t>
                </a:r>
                <a:r>
                  <a:rPr lang="de-DE"/>
                  <a:t> </a:t>
                </a:r>
                <a14:m>
                  <m:oMath xmlns:m="http://schemas.openxmlformats.org/officeDocument/2006/math">
                    <m:f>
                      <m:fPr>
                        <m:ctrlPr>
                          <a:rPr lang="de-DE" i="1">
                            <a:latin typeface="Cambria Math" panose="02040503050406030204" pitchFamily="18" charset="0"/>
                          </a:rPr>
                        </m:ctrlPr>
                      </m:fPr>
                      <m:num>
                        <m:r>
                          <a:rPr lang="de-DE" i="1">
                            <a:latin typeface="Cambria Math"/>
                          </a:rPr>
                          <m:t>|</m:t>
                        </m:r>
                        <m:r>
                          <a:rPr lang="de-DE" i="1">
                            <a:latin typeface="Cambria Math"/>
                          </a:rPr>
                          <m:t>h𝑎𝑛𝑑𝑦</m:t>
                        </m:r>
                        <m:r>
                          <a:rPr lang="de-DE" i="1">
                            <a:latin typeface="Cambria Math"/>
                          </a:rPr>
                          <m:t>,</m:t>
                        </m:r>
                        <m:r>
                          <a:rPr lang="de-DE" i="1">
                            <a:latin typeface="Cambria Math"/>
                          </a:rPr>
                          <m:t>𝑖𝑠𝑡</m:t>
                        </m:r>
                        <m:r>
                          <a:rPr lang="de-DE" b="0" i="1" smtClean="0">
                            <a:latin typeface="Cambria Math"/>
                          </a:rPr>
                          <m:t>,</m:t>
                        </m:r>
                        <m:r>
                          <a:rPr lang="de-DE" b="0" i="1" smtClean="0">
                            <a:latin typeface="Cambria Math"/>
                          </a:rPr>
                          <m:t>𝑡𝑜𝑙𝑙</m:t>
                        </m:r>
                        <m:r>
                          <a:rPr lang="de-DE" i="1">
                            <a:latin typeface="Cambria Math"/>
                          </a:rPr>
                          <m:t>|</m:t>
                        </m:r>
                      </m:num>
                      <m:den>
                        <m:r>
                          <a:rPr lang="de-DE" i="1">
                            <a:latin typeface="Cambria Math"/>
                          </a:rPr>
                          <m:t>|</m:t>
                        </m:r>
                        <m:r>
                          <a:rPr lang="de-DE" i="1">
                            <a:latin typeface="Cambria Math"/>
                          </a:rPr>
                          <m:t>h𝑎𝑛𝑑𝑦</m:t>
                        </m:r>
                        <m:r>
                          <a:rPr lang="de-DE" b="0" i="1" smtClean="0">
                            <a:latin typeface="Cambria Math"/>
                          </a:rPr>
                          <m:t>,</m:t>
                        </m:r>
                        <m:r>
                          <a:rPr lang="de-DE" b="0" i="1" smtClean="0">
                            <a:latin typeface="Cambria Math"/>
                          </a:rPr>
                          <m:t>𝑖𝑠𝑡</m:t>
                        </m:r>
                        <m:r>
                          <a:rPr lang="de-DE" i="1">
                            <a:latin typeface="Cambria Math"/>
                          </a:rPr>
                          <m:t>|</m:t>
                        </m:r>
                      </m:den>
                    </m:f>
                  </m:oMath>
                </a14:m>
                <a:r>
                  <a:rPr lang="de-DE" smtClean="0"/>
                  <a:t> </a:t>
                </a:r>
              </a:p>
              <a:p>
                <a:pPr marL="0" indent="0">
                  <a:buNone/>
                </a:pPr>
                <a:endParaRPr lang="de-DE"/>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1">
                <a:blip r:embed="rId2"/>
                <a:stretch>
                  <a:fillRect l="-1852" t="-1752"/>
                </a:stretch>
              </a:blipFill>
            </p:spPr>
            <p:txBody>
              <a:bodyPr/>
              <a:lstStyle/>
              <a:p>
                <a:r>
                  <a:rPr lang="de-DE">
                    <a:noFill/>
                  </a:rPr>
                  <a:t> </a:t>
                </a:r>
              </a:p>
            </p:txBody>
          </p:sp>
        </mc:Fallback>
      </mc:AlternateContent>
      <p:sp>
        <p:nvSpPr>
          <p:cNvPr id="4" name="Foliennummernplatzhalter 3"/>
          <p:cNvSpPr>
            <a:spLocks noGrp="1"/>
          </p:cNvSpPr>
          <p:nvPr>
            <p:ph type="sldNum" sz="quarter" idx="12"/>
          </p:nvPr>
        </p:nvSpPr>
        <p:spPr/>
        <p:txBody>
          <a:bodyPr/>
          <a:lstStyle/>
          <a:p>
            <a:fld id="{BA021361-1B70-4E07-8C05-C76F785F19DA}" type="slidenum">
              <a:rPr lang="de-DE" smtClean="0"/>
              <a:t>88</a:t>
            </a:fld>
            <a:endParaRPr lang="de-DE"/>
          </a:p>
        </p:txBody>
      </p:sp>
    </p:spTree>
    <p:extLst>
      <p:ext uri="{BB962C8B-B14F-4D97-AF65-F5344CB8AC3E}">
        <p14:creationId xmlns:p14="http://schemas.microsoft.com/office/powerpoint/2010/main" val="42532227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3200">
                <a:solidFill>
                  <a:prstClr val="black"/>
                </a:solidFill>
              </a:rPr>
              <a:t>Sentiment-Klassifikation im Satz: Supervised Learning, Probabilistisches Sprachmodell</a:t>
            </a:r>
            <a:endParaRPr lang="de-DE"/>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pPr marL="0" indent="0">
                  <a:buNone/>
                </a:pPr>
                <a14:m>
                  <m:oMath xmlns:m="http://schemas.openxmlformats.org/officeDocument/2006/math">
                    <m:f>
                      <m:fPr>
                        <m:ctrlPr>
                          <a:rPr lang="de-DE" i="1" smtClean="0">
                            <a:latin typeface="Cambria Math" panose="02040503050406030204" pitchFamily="18" charset="0"/>
                          </a:rPr>
                        </m:ctrlPr>
                      </m:fPr>
                      <m:num>
                        <m:r>
                          <a:rPr lang="de-DE" i="1">
                            <a:latin typeface="Cambria Math"/>
                          </a:rPr>
                          <m:t>|</m:t>
                        </m:r>
                        <m:r>
                          <a:rPr lang="de-DE" i="1">
                            <a:latin typeface="Cambria Math"/>
                          </a:rPr>
                          <m:t>𝑆</m:t>
                        </m:r>
                        <m:r>
                          <a:rPr lang="de-DE" i="1">
                            <a:latin typeface="Cambria Math"/>
                          </a:rPr>
                          <m:t>1|</m:t>
                        </m:r>
                      </m:num>
                      <m:den>
                        <m:d>
                          <m:dPr>
                            <m:begChr m:val="|"/>
                            <m:endChr m:val="|"/>
                            <m:ctrlPr>
                              <a:rPr lang="de-DE" i="1">
                                <a:latin typeface="Cambria Math" panose="02040503050406030204" pitchFamily="18" charset="0"/>
                              </a:rPr>
                            </m:ctrlPr>
                          </m:dPr>
                          <m:e>
                            <m:r>
                              <a:rPr lang="de-DE" i="1">
                                <a:latin typeface="Cambria Math"/>
                              </a:rPr>
                              <m:t>𝑆</m:t>
                            </m:r>
                            <m:r>
                              <a:rPr lang="de-DE" i="1">
                                <a:latin typeface="Cambria Math"/>
                              </a:rPr>
                              <m:t>1</m:t>
                            </m:r>
                          </m:e>
                        </m:d>
                        <m:r>
                          <a:rPr lang="de-DE" i="1">
                            <a:latin typeface="Cambria Math"/>
                          </a:rPr>
                          <m:t>+</m:t>
                        </m:r>
                        <m:d>
                          <m:dPr>
                            <m:begChr m:val="|"/>
                            <m:endChr m:val="|"/>
                            <m:ctrlPr>
                              <a:rPr lang="de-DE" i="1">
                                <a:latin typeface="Cambria Math" panose="02040503050406030204" pitchFamily="18" charset="0"/>
                              </a:rPr>
                            </m:ctrlPr>
                          </m:dPr>
                          <m:e>
                            <m:r>
                              <a:rPr lang="de-DE" i="1">
                                <a:latin typeface="Cambria Math"/>
                              </a:rPr>
                              <m:t>𝑆</m:t>
                            </m:r>
                            <m:r>
                              <a:rPr lang="de-DE" i="1">
                                <a:latin typeface="Cambria Math"/>
                              </a:rPr>
                              <m:t>2</m:t>
                            </m:r>
                          </m:e>
                        </m:d>
                        <m:r>
                          <a:rPr lang="de-DE" i="1">
                            <a:latin typeface="Cambria Math"/>
                          </a:rPr>
                          <m:t>+ </m:t>
                        </m:r>
                        <m:nary>
                          <m:naryPr>
                            <m:chr m:val="∑"/>
                            <m:subHide m:val="on"/>
                            <m:supHide m:val="on"/>
                            <m:ctrlPr>
                              <a:rPr lang="de-DE" i="1">
                                <a:latin typeface="Cambria Math" panose="02040503050406030204" pitchFamily="18" charset="0"/>
                              </a:rPr>
                            </m:ctrlPr>
                          </m:naryPr>
                          <m:sub/>
                          <m:sup/>
                          <m:e>
                            <m:r>
                              <a:rPr lang="de-DE" i="1">
                                <a:latin typeface="Cambria Math"/>
                              </a:rPr>
                              <m:t>|</m:t>
                            </m:r>
                            <m:r>
                              <a:rPr lang="de-DE" i="1">
                                <a:latin typeface="Cambria Math"/>
                              </a:rPr>
                              <m:t>𝑤𝑘</m:t>
                            </m:r>
                            <m:r>
                              <a:rPr lang="de-DE" i="1">
                                <a:latin typeface="Cambria Math"/>
                              </a:rPr>
                              <m:t>|</m:t>
                            </m:r>
                          </m:e>
                        </m:nary>
                      </m:den>
                    </m:f>
                  </m:oMath>
                </a14:m>
                <a:r>
                  <a:rPr lang="de-DE"/>
                  <a:t> ∙ </a:t>
                </a:r>
                <a14:m>
                  <m:oMath xmlns:m="http://schemas.openxmlformats.org/officeDocument/2006/math">
                    <m:f>
                      <m:fPr>
                        <m:ctrlPr>
                          <a:rPr lang="de-DE" i="1">
                            <a:latin typeface="Cambria Math" panose="02040503050406030204" pitchFamily="18" charset="0"/>
                          </a:rPr>
                        </m:ctrlPr>
                      </m:fPr>
                      <m:num>
                        <m:r>
                          <a:rPr lang="de-DE" i="1">
                            <a:latin typeface="Cambria Math"/>
                          </a:rPr>
                          <m:t>|</m:t>
                        </m:r>
                        <m:r>
                          <a:rPr lang="de-DE" i="1">
                            <a:latin typeface="Cambria Math"/>
                          </a:rPr>
                          <m:t>𝑆</m:t>
                        </m:r>
                        <m:r>
                          <a:rPr lang="de-DE" i="1">
                            <a:latin typeface="Cambria Math"/>
                          </a:rPr>
                          <m:t>1,</m:t>
                        </m:r>
                        <m:r>
                          <a:rPr lang="de-DE" i="1">
                            <a:latin typeface="Cambria Math"/>
                          </a:rPr>
                          <m:t>𝑆</m:t>
                        </m:r>
                        <m:r>
                          <a:rPr lang="de-DE" i="1">
                            <a:latin typeface="Cambria Math"/>
                          </a:rPr>
                          <m:t>2|</m:t>
                        </m:r>
                      </m:num>
                      <m:den>
                        <m:r>
                          <a:rPr lang="de-DE" i="1">
                            <a:latin typeface="Cambria Math"/>
                          </a:rPr>
                          <m:t>|</m:t>
                        </m:r>
                        <m:r>
                          <a:rPr lang="de-DE" i="1">
                            <a:latin typeface="Cambria Math"/>
                          </a:rPr>
                          <m:t>𝑆</m:t>
                        </m:r>
                        <m:r>
                          <a:rPr lang="de-DE" i="1">
                            <a:latin typeface="Cambria Math"/>
                          </a:rPr>
                          <m:t>1|</m:t>
                        </m:r>
                      </m:den>
                    </m:f>
                  </m:oMath>
                </a14:m>
                <a:r>
                  <a:rPr lang="de-DE"/>
                  <a:t> ∙ </a:t>
                </a:r>
                <a14:m>
                  <m:oMath xmlns:m="http://schemas.openxmlformats.org/officeDocument/2006/math">
                    <m:f>
                      <m:fPr>
                        <m:ctrlPr>
                          <a:rPr lang="de-DE" i="1">
                            <a:latin typeface="Cambria Math" panose="02040503050406030204" pitchFamily="18" charset="0"/>
                          </a:rPr>
                        </m:ctrlPr>
                      </m:fPr>
                      <m:num>
                        <m:r>
                          <a:rPr lang="de-DE" i="1">
                            <a:latin typeface="Cambria Math"/>
                          </a:rPr>
                          <m:t>|</m:t>
                        </m:r>
                        <m:r>
                          <a:rPr lang="de-DE" i="1">
                            <a:latin typeface="Cambria Math"/>
                          </a:rPr>
                          <m:t>𝑆</m:t>
                        </m:r>
                        <m:r>
                          <a:rPr lang="de-DE" i="1">
                            <a:latin typeface="Cambria Math"/>
                          </a:rPr>
                          <m:t>1,</m:t>
                        </m:r>
                        <m:r>
                          <a:rPr lang="de-DE" i="1">
                            <a:latin typeface="Cambria Math"/>
                          </a:rPr>
                          <m:t>𝑆</m:t>
                        </m:r>
                        <m:r>
                          <a:rPr lang="de-DE" i="1">
                            <a:latin typeface="Cambria Math"/>
                          </a:rPr>
                          <m:t>2,</m:t>
                        </m:r>
                        <m:r>
                          <a:rPr lang="de-DE" i="1">
                            <a:latin typeface="Cambria Math"/>
                          </a:rPr>
                          <m:t>𝑑𝑎𝑠</m:t>
                        </m:r>
                        <m:r>
                          <a:rPr lang="de-DE" i="1">
                            <a:latin typeface="Cambria Math"/>
                          </a:rPr>
                          <m:t>|</m:t>
                        </m:r>
                      </m:num>
                      <m:den>
                        <m:r>
                          <a:rPr lang="de-DE" i="1">
                            <a:latin typeface="Cambria Math"/>
                          </a:rPr>
                          <m:t>|</m:t>
                        </m:r>
                        <m:r>
                          <a:rPr lang="de-DE" i="1">
                            <a:latin typeface="Cambria Math"/>
                          </a:rPr>
                          <m:t>𝑆</m:t>
                        </m:r>
                        <m:r>
                          <a:rPr lang="de-DE" i="1">
                            <a:latin typeface="Cambria Math"/>
                          </a:rPr>
                          <m:t>1,</m:t>
                        </m:r>
                        <m:r>
                          <a:rPr lang="de-DE" i="1">
                            <a:latin typeface="Cambria Math"/>
                          </a:rPr>
                          <m:t>𝑆</m:t>
                        </m:r>
                        <m:r>
                          <a:rPr lang="de-DE" i="1">
                            <a:latin typeface="Cambria Math"/>
                          </a:rPr>
                          <m:t>2|</m:t>
                        </m:r>
                      </m:den>
                    </m:f>
                  </m:oMath>
                </a14:m>
                <a:r>
                  <a:rPr lang="de-DE"/>
                  <a:t> ∙ </a:t>
                </a:r>
                <a:r>
                  <a:rPr lang="de-DE" smtClean="0"/>
                  <a:t/>
                </a:r>
                <a:br>
                  <a:rPr lang="de-DE" smtClean="0"/>
                </a:br>
                <a:r>
                  <a:rPr lang="de-DE" smtClean="0"/>
                  <a:t/>
                </a:r>
                <a:br>
                  <a:rPr lang="de-DE" smtClean="0"/>
                </a:br>
                <a14:m>
                  <m:oMath xmlns:m="http://schemas.openxmlformats.org/officeDocument/2006/math">
                    <m:f>
                      <m:fPr>
                        <m:ctrlPr>
                          <a:rPr lang="de-DE" i="1">
                            <a:latin typeface="Cambria Math" panose="02040503050406030204" pitchFamily="18" charset="0"/>
                          </a:rPr>
                        </m:ctrlPr>
                      </m:fPr>
                      <m:num>
                        <m:r>
                          <a:rPr lang="de-DE" i="1">
                            <a:latin typeface="Cambria Math"/>
                          </a:rPr>
                          <m:t>|</m:t>
                        </m:r>
                        <m:r>
                          <a:rPr lang="de-DE" i="1">
                            <a:latin typeface="Cambria Math"/>
                          </a:rPr>
                          <m:t>𝑆</m:t>
                        </m:r>
                        <m:r>
                          <a:rPr lang="de-DE" i="1">
                            <a:latin typeface="Cambria Math"/>
                          </a:rPr>
                          <m:t>2,</m:t>
                        </m:r>
                        <m:r>
                          <a:rPr lang="de-DE" i="1">
                            <a:latin typeface="Cambria Math"/>
                          </a:rPr>
                          <m:t>𝑑𝑎𝑠</m:t>
                        </m:r>
                        <m:r>
                          <a:rPr lang="de-DE" i="1">
                            <a:latin typeface="Cambria Math"/>
                          </a:rPr>
                          <m:t>,</m:t>
                        </m:r>
                        <m:r>
                          <a:rPr lang="de-DE" i="1">
                            <a:latin typeface="Cambria Math"/>
                          </a:rPr>
                          <m:t>h𝑎𝑛𝑑𝑦</m:t>
                        </m:r>
                        <m:r>
                          <a:rPr lang="de-DE" i="1">
                            <a:latin typeface="Cambria Math"/>
                          </a:rPr>
                          <m:t>|</m:t>
                        </m:r>
                      </m:num>
                      <m:den>
                        <m:r>
                          <a:rPr lang="de-DE" i="1">
                            <a:latin typeface="Cambria Math"/>
                          </a:rPr>
                          <m:t>|</m:t>
                        </m:r>
                        <m:r>
                          <a:rPr lang="de-DE" i="1">
                            <a:latin typeface="Cambria Math"/>
                          </a:rPr>
                          <m:t>𝑆</m:t>
                        </m:r>
                        <m:r>
                          <a:rPr lang="de-DE" i="1">
                            <a:latin typeface="Cambria Math"/>
                          </a:rPr>
                          <m:t>2,</m:t>
                        </m:r>
                        <m:r>
                          <a:rPr lang="de-DE" i="1">
                            <a:latin typeface="Cambria Math"/>
                          </a:rPr>
                          <m:t>𝑑𝑎𝑠</m:t>
                        </m:r>
                        <m:r>
                          <a:rPr lang="de-DE" i="1">
                            <a:latin typeface="Cambria Math"/>
                          </a:rPr>
                          <m:t>|</m:t>
                        </m:r>
                      </m:den>
                    </m:f>
                  </m:oMath>
                </a14:m>
                <a:r>
                  <a:rPr lang="de-DE"/>
                  <a:t>  ∙ </a:t>
                </a:r>
                <a14:m>
                  <m:oMath xmlns:m="http://schemas.openxmlformats.org/officeDocument/2006/math">
                    <m:f>
                      <m:fPr>
                        <m:ctrlPr>
                          <a:rPr lang="de-DE" i="1">
                            <a:latin typeface="Cambria Math" panose="02040503050406030204" pitchFamily="18" charset="0"/>
                          </a:rPr>
                        </m:ctrlPr>
                      </m:fPr>
                      <m:num>
                        <m:r>
                          <a:rPr lang="de-DE" i="1">
                            <a:latin typeface="Cambria Math"/>
                          </a:rPr>
                          <m:t>|</m:t>
                        </m:r>
                        <m:r>
                          <a:rPr lang="de-DE" i="1">
                            <a:latin typeface="Cambria Math"/>
                          </a:rPr>
                          <m:t>𝑑𝑎𝑠</m:t>
                        </m:r>
                        <m:r>
                          <a:rPr lang="de-DE" i="1">
                            <a:latin typeface="Cambria Math"/>
                          </a:rPr>
                          <m:t>,</m:t>
                        </m:r>
                        <m:r>
                          <a:rPr lang="de-DE" i="1">
                            <a:latin typeface="Cambria Math"/>
                          </a:rPr>
                          <m:t>h𝑎𝑛𝑑𝑦</m:t>
                        </m:r>
                        <m:r>
                          <a:rPr lang="de-DE" i="1">
                            <a:latin typeface="Cambria Math"/>
                          </a:rPr>
                          <m:t>,</m:t>
                        </m:r>
                        <m:r>
                          <a:rPr lang="de-DE" i="1">
                            <a:latin typeface="Cambria Math"/>
                          </a:rPr>
                          <m:t>𝑖𝑠𝑡</m:t>
                        </m:r>
                        <m:r>
                          <a:rPr lang="de-DE" i="1">
                            <a:latin typeface="Cambria Math"/>
                          </a:rPr>
                          <m:t>|</m:t>
                        </m:r>
                      </m:num>
                      <m:den>
                        <m:r>
                          <a:rPr lang="de-DE" i="1">
                            <a:latin typeface="Cambria Math"/>
                          </a:rPr>
                          <m:t>|</m:t>
                        </m:r>
                        <m:r>
                          <a:rPr lang="de-DE" i="1">
                            <a:latin typeface="Cambria Math"/>
                          </a:rPr>
                          <m:t>𝑑𝑎𝑠</m:t>
                        </m:r>
                        <m:r>
                          <a:rPr lang="de-DE" i="1">
                            <a:latin typeface="Cambria Math"/>
                          </a:rPr>
                          <m:t>,</m:t>
                        </m:r>
                        <m:r>
                          <a:rPr lang="de-DE" i="1">
                            <a:latin typeface="Cambria Math"/>
                          </a:rPr>
                          <m:t>h𝑎𝑛𝑑𝑦</m:t>
                        </m:r>
                        <m:r>
                          <a:rPr lang="de-DE" i="1">
                            <a:latin typeface="Cambria Math"/>
                          </a:rPr>
                          <m:t>|</m:t>
                        </m:r>
                      </m:den>
                    </m:f>
                  </m:oMath>
                </a14:m>
                <a:r>
                  <a:rPr lang="de-DE"/>
                  <a:t> ∙ </a:t>
                </a:r>
                <a14:m>
                  <m:oMath xmlns:m="http://schemas.openxmlformats.org/officeDocument/2006/math">
                    <m:f>
                      <m:fPr>
                        <m:ctrlPr>
                          <a:rPr lang="de-DE" i="1">
                            <a:latin typeface="Cambria Math" panose="02040503050406030204" pitchFamily="18" charset="0"/>
                          </a:rPr>
                        </m:ctrlPr>
                      </m:fPr>
                      <m:num>
                        <m:r>
                          <a:rPr lang="de-DE" i="1">
                            <a:latin typeface="Cambria Math"/>
                          </a:rPr>
                          <m:t>|</m:t>
                        </m:r>
                        <m:r>
                          <a:rPr lang="de-DE" i="1">
                            <a:latin typeface="Cambria Math"/>
                          </a:rPr>
                          <m:t>h𝑎𝑛𝑑𝑦</m:t>
                        </m:r>
                        <m:r>
                          <a:rPr lang="de-DE" i="1">
                            <a:latin typeface="Cambria Math"/>
                          </a:rPr>
                          <m:t>,</m:t>
                        </m:r>
                        <m:r>
                          <a:rPr lang="de-DE" i="1">
                            <a:latin typeface="Cambria Math"/>
                          </a:rPr>
                          <m:t>𝑖𝑠𝑡</m:t>
                        </m:r>
                        <m:r>
                          <a:rPr lang="de-DE" i="1">
                            <a:latin typeface="Cambria Math"/>
                          </a:rPr>
                          <m:t>,</m:t>
                        </m:r>
                        <m:r>
                          <a:rPr lang="de-DE" i="1">
                            <a:latin typeface="Cambria Math"/>
                          </a:rPr>
                          <m:t>𝑡𝑜𝑙𝑙</m:t>
                        </m:r>
                        <m:r>
                          <a:rPr lang="de-DE" i="1">
                            <a:latin typeface="Cambria Math"/>
                          </a:rPr>
                          <m:t>|</m:t>
                        </m:r>
                      </m:num>
                      <m:den>
                        <m:r>
                          <a:rPr lang="de-DE" i="1">
                            <a:latin typeface="Cambria Math"/>
                          </a:rPr>
                          <m:t>|</m:t>
                        </m:r>
                        <m:r>
                          <a:rPr lang="de-DE" i="1">
                            <a:latin typeface="Cambria Math"/>
                          </a:rPr>
                          <m:t>h𝑎𝑛𝑑𝑦</m:t>
                        </m:r>
                        <m:r>
                          <a:rPr lang="de-DE" i="1">
                            <a:latin typeface="Cambria Math"/>
                          </a:rPr>
                          <m:t>,</m:t>
                        </m:r>
                        <m:r>
                          <a:rPr lang="de-DE" i="1">
                            <a:latin typeface="Cambria Math"/>
                          </a:rPr>
                          <m:t>𝑖𝑠𝑡</m:t>
                        </m:r>
                        <m:r>
                          <a:rPr lang="de-DE" i="1">
                            <a:latin typeface="Cambria Math"/>
                          </a:rPr>
                          <m:t>|</m:t>
                        </m:r>
                      </m:den>
                    </m:f>
                  </m:oMath>
                </a14:m>
                <a:endParaRPr lang="de-DE" smtClean="0"/>
              </a:p>
              <a:p>
                <a:pPr marL="0" indent="0">
                  <a:buNone/>
                </a:pPr>
                <a:r>
                  <a:rPr lang="de-DE" smtClean="0"/>
                  <a:t>=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a:rPr>
                          <m:t>2</m:t>
                        </m:r>
                      </m:num>
                      <m:den>
                        <m:r>
                          <a:rPr lang="de-DE" b="0" i="1" smtClean="0">
                            <a:latin typeface="Cambria Math"/>
                          </a:rPr>
                          <m:t>19</m:t>
                        </m:r>
                      </m:den>
                    </m:f>
                  </m:oMath>
                </a14:m>
                <a:r>
                  <a:rPr lang="de-DE" smtClean="0"/>
                  <a:t> </a:t>
                </a:r>
                <a:r>
                  <a:rPr lang="de-DE"/>
                  <a:t>∙ </a:t>
                </a:r>
                <a14:m>
                  <m:oMath xmlns:m="http://schemas.openxmlformats.org/officeDocument/2006/math">
                    <m:f>
                      <m:fPr>
                        <m:ctrlPr>
                          <a:rPr lang="de-DE" i="1">
                            <a:latin typeface="Cambria Math" panose="02040503050406030204" pitchFamily="18" charset="0"/>
                          </a:rPr>
                        </m:ctrlPr>
                      </m:fPr>
                      <m:num>
                        <m:r>
                          <a:rPr lang="de-DE" i="1">
                            <a:latin typeface="Cambria Math"/>
                          </a:rPr>
                          <m:t>2</m:t>
                        </m:r>
                      </m:num>
                      <m:den>
                        <m:r>
                          <a:rPr lang="de-DE" b="0" i="1" smtClean="0">
                            <a:latin typeface="Cambria Math"/>
                          </a:rPr>
                          <m:t>2</m:t>
                        </m:r>
                      </m:den>
                    </m:f>
                  </m:oMath>
                </a14:m>
                <a:r>
                  <a:rPr lang="de-DE"/>
                  <a:t> ∙ </a:t>
                </a:r>
                <a14:m>
                  <m:oMath xmlns:m="http://schemas.openxmlformats.org/officeDocument/2006/math">
                    <m:f>
                      <m:fPr>
                        <m:ctrlPr>
                          <a:rPr lang="de-DE" i="1">
                            <a:latin typeface="Cambria Math" panose="02040503050406030204" pitchFamily="18" charset="0"/>
                          </a:rPr>
                        </m:ctrlPr>
                      </m:fPr>
                      <m:num>
                        <m:r>
                          <a:rPr lang="de-DE" b="0" i="1" smtClean="0">
                            <a:latin typeface="Cambria Math"/>
                          </a:rPr>
                          <m:t>1</m:t>
                        </m:r>
                      </m:num>
                      <m:den>
                        <m:r>
                          <a:rPr lang="de-DE" b="0" i="1" smtClean="0">
                            <a:latin typeface="Cambria Math"/>
                          </a:rPr>
                          <m:t>2</m:t>
                        </m:r>
                      </m:den>
                    </m:f>
                  </m:oMath>
                </a14:m>
                <a:r>
                  <a:rPr lang="de-DE"/>
                  <a:t> ∙ </a:t>
                </a:r>
                <a14:m>
                  <m:oMath xmlns:m="http://schemas.openxmlformats.org/officeDocument/2006/math">
                    <m:f>
                      <m:fPr>
                        <m:ctrlPr>
                          <a:rPr lang="de-DE" i="1">
                            <a:latin typeface="Cambria Math" panose="02040503050406030204" pitchFamily="18" charset="0"/>
                          </a:rPr>
                        </m:ctrlPr>
                      </m:fPr>
                      <m:num>
                        <m:r>
                          <a:rPr lang="de-DE" b="0" i="1" smtClean="0">
                            <a:latin typeface="Cambria Math"/>
                          </a:rPr>
                          <m:t>1</m:t>
                        </m:r>
                      </m:num>
                      <m:den>
                        <m:r>
                          <a:rPr lang="de-DE" i="1">
                            <a:latin typeface="Cambria Math"/>
                          </a:rPr>
                          <m:t>1</m:t>
                        </m:r>
                      </m:den>
                    </m:f>
                  </m:oMath>
                </a14:m>
                <a:r>
                  <a:rPr lang="de-DE"/>
                  <a:t> ∙ </a:t>
                </a:r>
                <a14:m>
                  <m:oMath xmlns:m="http://schemas.openxmlformats.org/officeDocument/2006/math">
                    <m:f>
                      <m:fPr>
                        <m:ctrlPr>
                          <a:rPr lang="de-DE" i="1">
                            <a:latin typeface="Cambria Math" panose="02040503050406030204" pitchFamily="18" charset="0"/>
                          </a:rPr>
                        </m:ctrlPr>
                      </m:fPr>
                      <m:num>
                        <m:r>
                          <a:rPr lang="de-DE" i="1">
                            <a:latin typeface="Cambria Math"/>
                          </a:rPr>
                          <m:t>2</m:t>
                        </m:r>
                      </m:num>
                      <m:den>
                        <m:r>
                          <a:rPr lang="de-DE" b="0" i="1" smtClean="0">
                            <a:latin typeface="Cambria Math"/>
                          </a:rPr>
                          <m:t>2</m:t>
                        </m:r>
                      </m:den>
                    </m:f>
                  </m:oMath>
                </a14:m>
                <a:r>
                  <a:rPr lang="de-DE"/>
                  <a:t> ∙ </a:t>
                </a:r>
                <a14:m>
                  <m:oMath xmlns:m="http://schemas.openxmlformats.org/officeDocument/2006/math">
                    <m:f>
                      <m:fPr>
                        <m:ctrlPr>
                          <a:rPr lang="de-DE" i="1">
                            <a:latin typeface="Cambria Math" panose="02040503050406030204" pitchFamily="18" charset="0"/>
                          </a:rPr>
                        </m:ctrlPr>
                      </m:fPr>
                      <m:num>
                        <m:r>
                          <a:rPr lang="de-DE" b="0" i="1" smtClean="0">
                            <a:latin typeface="Cambria Math"/>
                          </a:rPr>
                          <m:t>1</m:t>
                        </m:r>
                      </m:num>
                      <m:den>
                        <m:r>
                          <a:rPr lang="de-DE" b="0" i="1" smtClean="0">
                            <a:latin typeface="Cambria Math"/>
                          </a:rPr>
                          <m:t>2</m:t>
                        </m:r>
                      </m:den>
                    </m:f>
                  </m:oMath>
                </a14:m>
                <a:r>
                  <a:rPr lang="de-DE"/>
                  <a:t> </a:t>
                </a:r>
              </a:p>
              <a:p>
                <a:pPr marL="0" indent="0">
                  <a:buNone/>
                </a:pPr>
                <a:r>
                  <a:rPr lang="de-DE" smtClean="0"/>
                  <a:t>= </a:t>
                </a:r>
                <a14:m>
                  <m:oMath xmlns:m="http://schemas.openxmlformats.org/officeDocument/2006/math">
                    <m:f>
                      <m:fPr>
                        <m:ctrlPr>
                          <a:rPr lang="de-DE" i="1" smtClean="0">
                            <a:latin typeface="Cambria Math" panose="02040503050406030204" pitchFamily="18" charset="0"/>
                          </a:rPr>
                        </m:ctrlPr>
                      </m:fPr>
                      <m:num>
                        <m:r>
                          <a:rPr lang="de-DE" b="0" i="1" smtClean="0">
                            <a:latin typeface="Cambria Math"/>
                          </a:rPr>
                          <m:t>1</m:t>
                        </m:r>
                      </m:num>
                      <m:den>
                        <m:r>
                          <a:rPr lang="de-DE" b="0" i="1" smtClean="0">
                            <a:latin typeface="Cambria Math"/>
                          </a:rPr>
                          <m:t>38</m:t>
                        </m:r>
                      </m:den>
                    </m:f>
                  </m:oMath>
                </a14:m>
                <a:endParaRPr lang="de-DE"/>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1">
                <a:blip r:embed="rId3"/>
                <a:stretch>
                  <a:fillRect l="-1852"/>
                </a:stretch>
              </a:blipFill>
            </p:spPr>
            <p:txBody>
              <a:bodyPr/>
              <a:lstStyle/>
              <a:p>
                <a:r>
                  <a:rPr lang="de-DE">
                    <a:noFill/>
                  </a:rPr>
                  <a:t> </a:t>
                </a:r>
              </a:p>
            </p:txBody>
          </p:sp>
        </mc:Fallback>
      </mc:AlternateContent>
      <p:sp>
        <p:nvSpPr>
          <p:cNvPr id="4" name="Rechteck 3"/>
          <p:cNvSpPr/>
          <p:nvPr/>
        </p:nvSpPr>
        <p:spPr>
          <a:xfrm>
            <a:off x="5375920" y="4725144"/>
            <a:ext cx="4572000" cy="923330"/>
          </a:xfrm>
          <a:prstGeom prst="rect">
            <a:avLst/>
          </a:prstGeom>
          <a:ln>
            <a:solidFill>
              <a:schemeClr val="accent1"/>
            </a:solidFill>
          </a:ln>
        </p:spPr>
        <p:txBody>
          <a:bodyPr>
            <a:spAutoFit/>
          </a:bodyPr>
          <a:lstStyle/>
          <a:p>
            <a:pPr lvl="1"/>
            <a:r>
              <a:rPr lang="de-DE" i="1"/>
              <a:t>S1 S2 Das Handy ist super.</a:t>
            </a:r>
          </a:p>
          <a:p>
            <a:pPr lvl="1"/>
            <a:r>
              <a:rPr lang="de-DE" i="1"/>
              <a:t>S1 S2 Ich habe es gekauft und muss sagen, das Handy ist toll.</a:t>
            </a:r>
          </a:p>
        </p:txBody>
      </p:sp>
      <p:sp>
        <p:nvSpPr>
          <p:cNvPr id="5" name="Foliennummernplatzhalter 4"/>
          <p:cNvSpPr>
            <a:spLocks noGrp="1"/>
          </p:cNvSpPr>
          <p:nvPr>
            <p:ph type="sldNum" sz="quarter" idx="12"/>
          </p:nvPr>
        </p:nvSpPr>
        <p:spPr/>
        <p:txBody>
          <a:bodyPr/>
          <a:lstStyle/>
          <a:p>
            <a:fld id="{BA021361-1B70-4E07-8C05-C76F785F19DA}" type="slidenum">
              <a:rPr lang="de-DE" smtClean="0"/>
              <a:t>89</a:t>
            </a:fld>
            <a:endParaRPr lang="de-DE"/>
          </a:p>
        </p:txBody>
      </p:sp>
    </p:spTree>
    <p:extLst>
      <p:ext uri="{BB962C8B-B14F-4D97-AF65-F5344CB8AC3E}">
        <p14:creationId xmlns:p14="http://schemas.microsoft.com/office/powerpoint/2010/main" val="313279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Beitrag in </a:t>
            </a:r>
            <a:r>
              <a:rPr lang="de-DE" smtClean="0"/>
              <a:t>einem Forum über Kameras</a:t>
            </a:r>
            <a:endParaRPr lang="de-DE"/>
          </a:p>
        </p:txBody>
      </p:sp>
      <p:sp>
        <p:nvSpPr>
          <p:cNvPr id="3" name="Inhaltsplatzhalter 2"/>
          <p:cNvSpPr>
            <a:spLocks noGrp="1"/>
          </p:cNvSpPr>
          <p:nvPr>
            <p:ph idx="1"/>
          </p:nvPr>
        </p:nvSpPr>
        <p:spPr>
          <a:xfrm>
            <a:off x="1919536" y="2060849"/>
            <a:ext cx="8229600" cy="4525963"/>
          </a:xfrm>
        </p:spPr>
        <p:txBody>
          <a:bodyPr/>
          <a:lstStyle/>
          <a:p>
            <a:pPr marL="0" indent="0" algn="r">
              <a:buNone/>
            </a:pPr>
            <a:r>
              <a:rPr lang="de-DE" smtClean="0"/>
              <a:t> Peter                                                           3.9.2012 </a:t>
            </a:r>
          </a:p>
          <a:p>
            <a:pPr marL="0" indent="0">
              <a:buNone/>
            </a:pPr>
            <a:r>
              <a:rPr lang="de-DE" i="1" smtClean="0"/>
              <a:t>Vor sechs Monaten habe ich die Kamera gekauft. Sie ist einfach super! Die Bildqualität ist überragend. Die Batterien halten ewig. Nur meine Frau denkt, dass die Kamera zu schwer ist. </a:t>
            </a:r>
            <a:endParaRPr lang="de-DE" i="1"/>
          </a:p>
        </p:txBody>
      </p:sp>
      <p:sp>
        <p:nvSpPr>
          <p:cNvPr id="29" name="Ellipse 28"/>
          <p:cNvSpPr/>
          <p:nvPr/>
        </p:nvSpPr>
        <p:spPr>
          <a:xfrm>
            <a:off x="7248128" y="1156534"/>
            <a:ext cx="1346448"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Datum</a:t>
            </a:r>
          </a:p>
        </p:txBody>
      </p:sp>
      <p:cxnSp>
        <p:nvCxnSpPr>
          <p:cNvPr id="31" name="Gerade Verbindung mit Pfeil 30"/>
          <p:cNvCxnSpPr>
            <a:stCxn id="29" idx="6"/>
          </p:cNvCxnSpPr>
          <p:nvPr/>
        </p:nvCxnSpPr>
        <p:spPr>
          <a:xfrm>
            <a:off x="8594576" y="1613734"/>
            <a:ext cx="743508"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Foliennummernplatzhalter 3"/>
          <p:cNvSpPr>
            <a:spLocks noGrp="1"/>
          </p:cNvSpPr>
          <p:nvPr>
            <p:ph type="sldNum" sz="quarter" idx="12"/>
          </p:nvPr>
        </p:nvSpPr>
        <p:spPr/>
        <p:txBody>
          <a:bodyPr/>
          <a:lstStyle/>
          <a:p>
            <a:fld id="{5914B6E0-F293-4DB7-91CD-CA99CA1EC231}" type="slidenum">
              <a:rPr lang="de-DE" smtClean="0"/>
              <a:t>9</a:t>
            </a:fld>
            <a:endParaRPr lang="de-DE"/>
          </a:p>
        </p:txBody>
      </p:sp>
    </p:spTree>
    <p:extLst>
      <p:ext uri="{BB962C8B-B14F-4D97-AF65-F5344CB8AC3E}">
        <p14:creationId xmlns:p14="http://schemas.microsoft.com/office/powerpoint/2010/main" val="173500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Supervised Learning: Weitere Algorithmen</a:t>
            </a:r>
            <a:endParaRPr lang="de-DE"/>
          </a:p>
        </p:txBody>
      </p:sp>
      <p:sp>
        <p:nvSpPr>
          <p:cNvPr id="3" name="Inhaltsplatzhalter 2"/>
          <p:cNvSpPr>
            <a:spLocks noGrp="1"/>
          </p:cNvSpPr>
          <p:nvPr>
            <p:ph idx="1"/>
          </p:nvPr>
        </p:nvSpPr>
        <p:spPr/>
        <p:txBody>
          <a:bodyPr/>
          <a:lstStyle/>
          <a:p>
            <a:r>
              <a:rPr lang="de-DE" smtClean="0"/>
              <a:t>Maximum Entropy</a:t>
            </a:r>
          </a:p>
          <a:p>
            <a:r>
              <a:rPr lang="de-DE" smtClean="0"/>
              <a:t>Support Vector Machines</a:t>
            </a:r>
          </a:p>
          <a:p>
            <a:r>
              <a:rPr lang="de-DE" smtClean="0"/>
              <a:t>Logic Regression Model</a:t>
            </a:r>
          </a:p>
          <a:p>
            <a:pPr lvl="1"/>
            <a:endParaRPr lang="de-DE"/>
          </a:p>
        </p:txBody>
      </p:sp>
      <p:sp>
        <p:nvSpPr>
          <p:cNvPr id="4" name="Foliennummernplatzhalter 3"/>
          <p:cNvSpPr>
            <a:spLocks noGrp="1"/>
          </p:cNvSpPr>
          <p:nvPr>
            <p:ph type="sldNum" sz="quarter" idx="12"/>
          </p:nvPr>
        </p:nvSpPr>
        <p:spPr/>
        <p:txBody>
          <a:bodyPr/>
          <a:lstStyle/>
          <a:p>
            <a:fld id="{BA021361-1B70-4E07-8C05-C76F785F19DA}" type="slidenum">
              <a:rPr lang="de-DE" smtClean="0"/>
              <a:t>90</a:t>
            </a:fld>
            <a:endParaRPr lang="de-DE"/>
          </a:p>
        </p:txBody>
      </p:sp>
    </p:spTree>
    <p:extLst>
      <p:ext uri="{BB962C8B-B14F-4D97-AF65-F5344CB8AC3E}">
        <p14:creationId xmlns:p14="http://schemas.microsoft.com/office/powerpoint/2010/main" val="13007254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Lernverfahren für Dokumentklassifikation</a:t>
            </a:r>
            <a:endParaRPr lang="de-DE" dirty="0"/>
          </a:p>
        </p:txBody>
      </p:sp>
      <p:sp>
        <p:nvSpPr>
          <p:cNvPr id="3" name="Inhaltsplatzhalter 2"/>
          <p:cNvSpPr>
            <a:spLocks noGrp="1"/>
          </p:cNvSpPr>
          <p:nvPr>
            <p:ph idx="1"/>
          </p:nvPr>
        </p:nvSpPr>
        <p:spPr/>
        <p:txBody>
          <a:bodyPr>
            <a:normAutofit fontScale="62500" lnSpcReduction="20000"/>
          </a:bodyPr>
          <a:lstStyle/>
          <a:p>
            <a:r>
              <a:rPr lang="de-DE" sz="5900" dirty="0"/>
              <a:t>Klassifikation auf der Basis von Sentiment-Wörtern und –Konstruktionen</a:t>
            </a:r>
          </a:p>
          <a:p>
            <a:r>
              <a:rPr lang="de-DE" dirty="0" smtClean="0"/>
              <a:t>Dieses Buch ist ein </a:t>
            </a:r>
            <a:r>
              <a:rPr lang="de-DE" dirty="0" smtClean="0">
                <a:solidFill>
                  <a:srgbClr val="FF0000"/>
                </a:solidFill>
              </a:rPr>
              <a:t>Juwel</a:t>
            </a:r>
            <a:r>
              <a:rPr lang="de-DE" dirty="0" smtClean="0"/>
              <a:t>. Selten hat mich eine Geschichte so </a:t>
            </a:r>
            <a:r>
              <a:rPr lang="de-DE" dirty="0" smtClean="0">
                <a:solidFill>
                  <a:srgbClr val="FF0000"/>
                </a:solidFill>
              </a:rPr>
              <a:t>emotional berührt </a:t>
            </a:r>
            <a:r>
              <a:rPr lang="de-DE" dirty="0" smtClean="0"/>
              <a:t>und mitgenommen. Es beinhaltet alles, was einen </a:t>
            </a:r>
            <a:r>
              <a:rPr lang="de-DE" dirty="0" smtClean="0">
                <a:solidFill>
                  <a:srgbClr val="FF0000"/>
                </a:solidFill>
              </a:rPr>
              <a:t>großen Roman </a:t>
            </a:r>
            <a:r>
              <a:rPr lang="de-DE" dirty="0" smtClean="0"/>
              <a:t>ausmacht. </a:t>
            </a:r>
            <a:r>
              <a:rPr lang="de-DE" dirty="0" smtClean="0">
                <a:solidFill>
                  <a:srgbClr val="FF0000"/>
                </a:solidFill>
              </a:rPr>
              <a:t>Unvergessliche Charaktere</a:t>
            </a:r>
            <a:r>
              <a:rPr lang="de-DE" dirty="0" smtClean="0"/>
              <a:t>, die einem so nahe kommen, als würde man sie persönlich seit langem kennen, eine faszinierende und wunderbar </a:t>
            </a:r>
            <a:r>
              <a:rPr lang="de-DE" dirty="0" smtClean="0">
                <a:solidFill>
                  <a:srgbClr val="FF0000"/>
                </a:solidFill>
              </a:rPr>
              <a:t>gefühlvoll</a:t>
            </a:r>
            <a:r>
              <a:rPr lang="de-DE" dirty="0" smtClean="0"/>
              <a:t> umgesetzte Geschichte, die trotzdem von einer </a:t>
            </a:r>
            <a:r>
              <a:rPr lang="de-DE" dirty="0" smtClean="0">
                <a:solidFill>
                  <a:srgbClr val="FF0000"/>
                </a:solidFill>
              </a:rPr>
              <a:t>Spannung</a:t>
            </a:r>
            <a:r>
              <a:rPr lang="de-DE" dirty="0" smtClean="0"/>
              <a:t> getragen wird, dass ich das Buch nicht mehr weglegen konnte. Tatsächlich hat mich dieses Buch um meinen Schlaf gebracht, denn ich habe ununterbrochen gelesen. Und das passiert mir nur sehr </a:t>
            </a:r>
            <a:r>
              <a:rPr lang="de-DE" dirty="0" err="1" smtClean="0"/>
              <a:t>sehr</a:t>
            </a:r>
            <a:r>
              <a:rPr lang="de-DE" dirty="0" smtClean="0"/>
              <a:t> selten.</a:t>
            </a:r>
            <a:br>
              <a:rPr lang="de-DE" dirty="0" smtClean="0"/>
            </a:br>
            <a:r>
              <a:rPr lang="de-DE" dirty="0" smtClean="0"/>
              <a:t>Ich habe die Geschichte als Elisabeth miterlebt und dann als deren Tochter Deborah. Ich bin mit Ihnen von München nach Berlin, von Zürich bis nach Wien und Krakau gereist. Ich habe mit ihnen geliebt, gelitten und gehasst und ich habe gelacht und sogar geweint. Auch Marlene, Deborahs Freundin, kam mir unheimlich nahe. Ihr Mut und ihre Tatkraft haben mich </a:t>
            </a:r>
            <a:r>
              <a:rPr lang="de-DE" dirty="0" smtClean="0">
                <a:solidFill>
                  <a:srgbClr val="FF0000"/>
                </a:solidFill>
              </a:rPr>
              <a:t>beeindruckt</a:t>
            </a:r>
            <a:r>
              <a:rPr lang="de-DE" dirty="0" smtClean="0"/>
              <a:t>. Und es gibt einige </a:t>
            </a:r>
            <a:r>
              <a:rPr lang="de-DE" dirty="0" smtClean="0">
                <a:solidFill>
                  <a:srgbClr val="FF0000"/>
                </a:solidFill>
              </a:rPr>
              <a:t>herrlich</a:t>
            </a:r>
            <a:r>
              <a:rPr lang="de-DE" dirty="0" smtClean="0"/>
              <a:t> </a:t>
            </a:r>
            <a:r>
              <a:rPr lang="de-DE" dirty="0" smtClean="0">
                <a:solidFill>
                  <a:srgbClr val="FF0000"/>
                </a:solidFill>
              </a:rPr>
              <a:t>tragikomische</a:t>
            </a:r>
            <a:r>
              <a:rPr lang="de-DE" dirty="0" smtClean="0"/>
              <a:t> Situationen in diesem Buch, wie zum Beispiel die Begebenheit mit dem alten General, die mit das Beste und Lustigste sind, das mir je untergekommen ist.</a:t>
            </a:r>
            <a:br>
              <a:rPr lang="de-DE" dirty="0" smtClean="0"/>
            </a:br>
            <a:r>
              <a:rPr lang="de-DE" dirty="0" smtClean="0">
                <a:solidFill>
                  <a:srgbClr val="FF0000"/>
                </a:solidFill>
              </a:rPr>
              <a:t>Beeindruckt</a:t>
            </a:r>
            <a:r>
              <a:rPr lang="de-DE" dirty="0" smtClean="0"/>
              <a:t> hat mich auch die historisch genaue Rahmenhandlung, die mir noch etwas Neues vermitteln konnte. Doch noch mehr hat mich der </a:t>
            </a:r>
            <a:r>
              <a:rPr lang="de-DE" dirty="0" smtClean="0">
                <a:solidFill>
                  <a:srgbClr val="FF0000"/>
                </a:solidFill>
              </a:rPr>
              <a:t>ausdruckstarke</a:t>
            </a:r>
            <a:r>
              <a:rPr lang="de-DE" dirty="0" smtClean="0"/>
              <a:t> Schreibstil </a:t>
            </a:r>
            <a:r>
              <a:rPr lang="de-DE" dirty="0" smtClean="0">
                <a:solidFill>
                  <a:srgbClr val="FF0000"/>
                </a:solidFill>
              </a:rPr>
              <a:t>überrascht</a:t>
            </a:r>
            <a:r>
              <a:rPr lang="de-DE" dirty="0" smtClean="0"/>
              <a:t>. Manche Passagen sind von einer solchen </a:t>
            </a:r>
            <a:r>
              <a:rPr lang="de-DE" dirty="0" smtClean="0">
                <a:solidFill>
                  <a:srgbClr val="FF0000"/>
                </a:solidFill>
              </a:rPr>
              <a:t>Tiefe</a:t>
            </a:r>
            <a:r>
              <a:rPr lang="de-DE" dirty="0" smtClean="0"/>
              <a:t> und trotzdem so voll einfacher </a:t>
            </a:r>
            <a:r>
              <a:rPr lang="de-DE" dirty="0" smtClean="0">
                <a:solidFill>
                  <a:srgbClr val="FF0000"/>
                </a:solidFill>
              </a:rPr>
              <a:t>Wahrheit</a:t>
            </a:r>
            <a:r>
              <a:rPr lang="de-DE" dirty="0" smtClean="0"/>
              <a:t>, dass sie mich sprachlos zurückließen, ich sie mehrmals gelesen und dabei genickt habe und ich mir anschließend Notizen gemacht habe. Das passierte mir zuletzt bei Kehls Vermessung der Welt.</a:t>
            </a:r>
            <a:endParaRPr lang="de-DE" dirty="0"/>
          </a:p>
        </p:txBody>
      </p:sp>
      <p:sp>
        <p:nvSpPr>
          <p:cNvPr id="4" name="Foliennummernplatzhalter 3"/>
          <p:cNvSpPr>
            <a:spLocks noGrp="1"/>
          </p:cNvSpPr>
          <p:nvPr>
            <p:ph type="sldNum" sz="quarter" idx="12"/>
          </p:nvPr>
        </p:nvSpPr>
        <p:spPr/>
        <p:txBody>
          <a:bodyPr/>
          <a:lstStyle/>
          <a:p>
            <a:fld id="{0E827C75-366A-41D5-ADDB-D5C0ACC7127F}" type="slidenum">
              <a:rPr lang="de-DE" smtClean="0"/>
              <a:t>91</a:t>
            </a:fld>
            <a:endParaRPr lang="de-DE"/>
          </a:p>
        </p:txBody>
      </p:sp>
    </p:spTree>
    <p:extLst>
      <p:ext uri="{BB962C8B-B14F-4D97-AF65-F5344CB8AC3E}">
        <p14:creationId xmlns:p14="http://schemas.microsoft.com/office/powerpoint/2010/main" val="4937623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Unsupervised Learning: Regeln</a:t>
            </a:r>
            <a:endParaRPr lang="de-DE"/>
          </a:p>
        </p:txBody>
      </p:sp>
      <p:sp>
        <p:nvSpPr>
          <p:cNvPr id="3" name="Inhaltsplatzhalter 2"/>
          <p:cNvSpPr>
            <a:spLocks noGrp="1"/>
          </p:cNvSpPr>
          <p:nvPr>
            <p:ph idx="1"/>
          </p:nvPr>
        </p:nvSpPr>
        <p:spPr/>
        <p:txBody>
          <a:bodyPr>
            <a:normAutofit lnSpcReduction="10000"/>
          </a:bodyPr>
          <a:lstStyle/>
          <a:p>
            <a:r>
              <a:rPr lang="de-DE" dirty="0" smtClean="0"/>
              <a:t>Klassifikation mit Hilfe von syntaktischen Konstrukten</a:t>
            </a:r>
          </a:p>
          <a:p>
            <a:r>
              <a:rPr lang="de-DE" dirty="0" smtClean="0"/>
              <a:t>basiert auf POS-Information</a:t>
            </a:r>
          </a:p>
          <a:p>
            <a:r>
              <a:rPr lang="de-DE" dirty="0" smtClean="0"/>
              <a:t>z.B.: Extrahiere 2 hintereinander stehende Wörter, wenn das 1. Wort ein ADJ ist und das 2. Wort ein N ist.</a:t>
            </a:r>
          </a:p>
          <a:p>
            <a:pPr lvl="1"/>
            <a:r>
              <a:rPr lang="de-DE" i="1" dirty="0" smtClean="0"/>
              <a:t>Das ist ein </a:t>
            </a:r>
            <a:r>
              <a:rPr lang="de-DE" i="1" u="sng" dirty="0" smtClean="0"/>
              <a:t>tolles Auto</a:t>
            </a:r>
            <a:r>
              <a:rPr lang="de-DE" i="1" dirty="0" smtClean="0"/>
              <a:t>!</a:t>
            </a:r>
          </a:p>
          <a:p>
            <a:r>
              <a:rPr lang="de-DE" dirty="0" smtClean="0"/>
              <a:t>z.B.: Extraktion </a:t>
            </a:r>
            <a:r>
              <a:rPr lang="de-DE" dirty="0"/>
              <a:t>von ADV-ADJ-N-Phrasen</a:t>
            </a:r>
          </a:p>
          <a:p>
            <a:pPr lvl="1"/>
            <a:r>
              <a:rPr lang="de-DE" i="1" dirty="0"/>
              <a:t>sehr schönes </a:t>
            </a:r>
            <a:r>
              <a:rPr lang="de-DE" i="1" dirty="0" smtClean="0"/>
              <a:t>Auto</a:t>
            </a:r>
          </a:p>
          <a:p>
            <a:r>
              <a:rPr lang="de-DE" dirty="0" smtClean="0"/>
              <a:t>z.B. Bag </a:t>
            </a:r>
            <a:r>
              <a:rPr lang="de-DE" dirty="0" err="1"/>
              <a:t>of</a:t>
            </a:r>
            <a:r>
              <a:rPr lang="de-DE" dirty="0"/>
              <a:t> </a:t>
            </a:r>
            <a:r>
              <a:rPr lang="de-DE" dirty="0" err="1"/>
              <a:t>Opinions</a:t>
            </a:r>
            <a:r>
              <a:rPr lang="de-DE" dirty="0"/>
              <a:t>:</a:t>
            </a:r>
          </a:p>
          <a:p>
            <a:pPr lvl="1"/>
            <a:r>
              <a:rPr lang="de-DE" dirty="0"/>
              <a:t>Negation, </a:t>
            </a:r>
            <a:r>
              <a:rPr lang="de-DE" dirty="0" err="1"/>
              <a:t>Modifikator</a:t>
            </a:r>
            <a:r>
              <a:rPr lang="de-DE" dirty="0"/>
              <a:t>, Sentiment-Wort</a:t>
            </a:r>
          </a:p>
          <a:p>
            <a:pPr lvl="1"/>
            <a:r>
              <a:rPr lang="de-DE" i="1" dirty="0"/>
              <a:t>nicht sehr gut</a:t>
            </a:r>
          </a:p>
          <a:p>
            <a:pPr lvl="1"/>
            <a:endParaRPr lang="de-DE" i="1" dirty="0"/>
          </a:p>
          <a:p>
            <a:endParaRPr lang="de-DE" i="1" dirty="0"/>
          </a:p>
        </p:txBody>
      </p:sp>
      <p:sp>
        <p:nvSpPr>
          <p:cNvPr id="4" name="Foliennummernplatzhalter 3"/>
          <p:cNvSpPr>
            <a:spLocks noGrp="1"/>
          </p:cNvSpPr>
          <p:nvPr>
            <p:ph type="sldNum" sz="quarter" idx="12"/>
          </p:nvPr>
        </p:nvSpPr>
        <p:spPr/>
        <p:txBody>
          <a:bodyPr/>
          <a:lstStyle/>
          <a:p>
            <a:fld id="{BA021361-1B70-4E07-8C05-C76F785F19DA}" type="slidenum">
              <a:rPr lang="de-DE" smtClean="0"/>
              <a:t>92</a:t>
            </a:fld>
            <a:endParaRPr lang="de-DE"/>
          </a:p>
        </p:txBody>
      </p:sp>
    </p:spTree>
    <p:extLst>
      <p:ext uri="{BB962C8B-B14F-4D97-AF65-F5344CB8AC3E}">
        <p14:creationId xmlns:p14="http://schemas.microsoft.com/office/powerpoint/2010/main" val="8658113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noProof="0" dirty="0" smtClean="0"/>
              <a:t>Cross-Domain Sentiment-Klassifikation</a:t>
            </a:r>
            <a:endParaRPr lang="de-DE" noProof="0" dirty="0"/>
          </a:p>
        </p:txBody>
      </p:sp>
      <p:sp>
        <p:nvSpPr>
          <p:cNvPr id="3" name="Inhaltsplatzhalter 2"/>
          <p:cNvSpPr>
            <a:spLocks noGrp="1"/>
          </p:cNvSpPr>
          <p:nvPr>
            <p:ph idx="1"/>
          </p:nvPr>
        </p:nvSpPr>
        <p:spPr/>
        <p:txBody>
          <a:bodyPr>
            <a:normAutofit/>
          </a:bodyPr>
          <a:lstStyle/>
          <a:p>
            <a:r>
              <a:rPr lang="de-DE" dirty="0" err="1"/>
              <a:t>P</a:t>
            </a:r>
            <a:r>
              <a:rPr lang="de-DE" noProof="0" dirty="0" err="1" smtClean="0"/>
              <a:t>roblem</a:t>
            </a:r>
            <a:r>
              <a:rPr lang="de-DE" noProof="0" dirty="0" smtClean="0"/>
              <a:t>: Sentiment-Klassifikation ist abhängig von Domänen </a:t>
            </a:r>
          </a:p>
          <a:p>
            <a:r>
              <a:rPr lang="de-DE" noProof="0" dirty="0" smtClean="0"/>
              <a:t>z.B.: schnell – das Auto ist schnell – der Akku des Handys ist schnell leer</a:t>
            </a:r>
          </a:p>
          <a:p>
            <a:r>
              <a:rPr lang="de-DE" noProof="0" dirty="0" smtClean="0"/>
              <a:t>Eine Strategie:</a:t>
            </a:r>
          </a:p>
          <a:p>
            <a:pPr lvl="1"/>
            <a:r>
              <a:rPr lang="de-DE" noProof="0" dirty="0" smtClean="0"/>
              <a:t>Training auf zwei Domänen mit annotierten Daten, um die domänen-unabhängigen Sentiment-Wörter zu finden</a:t>
            </a:r>
          </a:p>
          <a:p>
            <a:pPr lvl="1"/>
            <a:r>
              <a:rPr lang="de-DE" noProof="0" dirty="0" smtClean="0"/>
              <a:t>domänen-unabhängigen Sentiment-Wörter in einer neuen Domäne mit den domänen-abhängigen Sentiment-Wörtern verbinden durch Kookkurrenzen</a:t>
            </a:r>
          </a:p>
        </p:txBody>
      </p:sp>
      <p:sp>
        <p:nvSpPr>
          <p:cNvPr id="4" name="Foliennummernplatzhalter 3"/>
          <p:cNvSpPr>
            <a:spLocks noGrp="1"/>
          </p:cNvSpPr>
          <p:nvPr>
            <p:ph type="sldNum" sz="quarter" idx="12"/>
          </p:nvPr>
        </p:nvSpPr>
        <p:spPr/>
        <p:txBody>
          <a:bodyPr/>
          <a:lstStyle/>
          <a:p>
            <a:fld id="{0E827C75-366A-41D5-ADDB-D5C0ACC7127F}" type="slidenum">
              <a:rPr lang="de-DE" smtClean="0"/>
              <a:t>93</a:t>
            </a:fld>
            <a:endParaRPr lang="de-DE"/>
          </a:p>
        </p:txBody>
      </p:sp>
    </p:spTree>
    <p:extLst>
      <p:ext uri="{BB962C8B-B14F-4D97-AF65-F5344CB8AC3E}">
        <p14:creationId xmlns:p14="http://schemas.microsoft.com/office/powerpoint/2010/main" val="11754516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Basis</a:t>
            </a:r>
            <a:endParaRPr lang="de-DE" dirty="0"/>
          </a:p>
        </p:txBody>
      </p:sp>
      <p:sp>
        <p:nvSpPr>
          <p:cNvPr id="6" name="Inhaltsplatzhalter 5"/>
          <p:cNvSpPr>
            <a:spLocks noGrp="1"/>
          </p:cNvSpPr>
          <p:nvPr>
            <p:ph idx="1"/>
          </p:nvPr>
        </p:nvSpPr>
        <p:spPr/>
        <p:txBody>
          <a:bodyPr>
            <a:normAutofit fontScale="92500" lnSpcReduction="10000"/>
          </a:bodyPr>
          <a:lstStyle/>
          <a:p>
            <a:r>
              <a:rPr lang="de-DE" dirty="0" smtClean="0"/>
              <a:t>Um auf annotierten Daten ML anwenden zu können, muss man zunächst entscheiden, was die Features sind, die dem ML gefüttert werden</a:t>
            </a:r>
          </a:p>
          <a:p>
            <a:r>
              <a:rPr lang="de-DE" dirty="0" smtClean="0"/>
              <a:t>Z.B. im </a:t>
            </a:r>
            <a:r>
              <a:rPr lang="de-DE" dirty="0" err="1" smtClean="0"/>
              <a:t>Germeval</a:t>
            </a:r>
            <a:r>
              <a:rPr lang="de-DE" dirty="0" smtClean="0"/>
              <a:t> 2017-Korpus:</a:t>
            </a:r>
          </a:p>
          <a:p>
            <a:pPr marL="457200" lvl="1" indent="0">
              <a:buNone/>
            </a:pPr>
            <a:r>
              <a:rPr lang="de-DE" sz="2000" dirty="0">
                <a:solidFill>
                  <a:srgbClr val="002060"/>
                </a:solidFill>
              </a:rPr>
              <a:t>&lt;</a:t>
            </a:r>
            <a:r>
              <a:rPr lang="de-DE" sz="2000" dirty="0" err="1">
                <a:solidFill>
                  <a:srgbClr val="002060"/>
                </a:solidFill>
              </a:rPr>
              <a:t>Document</a:t>
            </a:r>
            <a:r>
              <a:rPr lang="de-DE" sz="2000" dirty="0">
                <a:solidFill>
                  <a:srgbClr val="002060"/>
                </a:solidFill>
              </a:rPr>
              <a:t> </a:t>
            </a:r>
            <a:r>
              <a:rPr lang="de-DE" sz="2000" dirty="0" err="1">
                <a:solidFill>
                  <a:srgbClr val="FF0000"/>
                </a:solidFill>
              </a:rPr>
              <a:t>id</a:t>
            </a:r>
            <a:r>
              <a:rPr lang="de-DE" sz="2000" dirty="0">
                <a:solidFill>
                  <a:srgbClr val="FF0000"/>
                </a:solidFill>
              </a:rPr>
              <a:t>=</a:t>
            </a:r>
            <a:r>
              <a:rPr lang="de-DE" sz="2000" dirty="0">
                <a:solidFill>
                  <a:srgbClr val="002060"/>
                </a:solidFill>
              </a:rPr>
              <a:t>"http://twitter.com/DOMKEYTV/</a:t>
            </a:r>
            <a:r>
              <a:rPr lang="de-DE" sz="2000" dirty="0" err="1">
                <a:solidFill>
                  <a:srgbClr val="002060"/>
                </a:solidFill>
              </a:rPr>
              <a:t>statuses</a:t>
            </a:r>
            <a:r>
              <a:rPr lang="de-DE" sz="2000" dirty="0">
                <a:solidFill>
                  <a:srgbClr val="002060"/>
                </a:solidFill>
              </a:rPr>
              <a:t>/733302306079379456</a:t>
            </a:r>
            <a:r>
              <a:rPr lang="de-DE" sz="2000" dirty="0" smtClean="0">
                <a:solidFill>
                  <a:srgbClr val="002060"/>
                </a:solidFill>
              </a:rPr>
              <a:t>"&gt;</a:t>
            </a:r>
          </a:p>
          <a:p>
            <a:pPr marL="457200" lvl="1" indent="0">
              <a:buNone/>
            </a:pPr>
            <a:r>
              <a:rPr lang="de-DE" sz="2000" dirty="0" smtClean="0">
                <a:solidFill>
                  <a:srgbClr val="002060"/>
                </a:solidFill>
              </a:rPr>
              <a:t>       </a:t>
            </a:r>
            <a:r>
              <a:rPr lang="de-DE" sz="2000" dirty="0">
                <a:solidFill>
                  <a:srgbClr val="002060"/>
                </a:solidFill>
              </a:rPr>
              <a:t>&lt;</a:t>
            </a:r>
            <a:r>
              <a:rPr lang="de-DE" sz="2000" dirty="0" err="1">
                <a:solidFill>
                  <a:srgbClr val="002060"/>
                </a:solidFill>
              </a:rPr>
              <a:t>Opinions</a:t>
            </a:r>
            <a:r>
              <a:rPr lang="de-DE" sz="2000" dirty="0">
                <a:solidFill>
                  <a:srgbClr val="002060"/>
                </a:solidFill>
              </a:rPr>
              <a:t>&gt;            </a:t>
            </a:r>
            <a:endParaRPr lang="de-DE" sz="2000" dirty="0" smtClean="0">
              <a:solidFill>
                <a:srgbClr val="002060"/>
              </a:solidFill>
            </a:endParaRPr>
          </a:p>
          <a:p>
            <a:pPr marL="457200" lvl="1" indent="0">
              <a:buNone/>
            </a:pPr>
            <a:r>
              <a:rPr lang="de-DE" sz="2000" dirty="0" smtClean="0">
                <a:solidFill>
                  <a:srgbClr val="002060"/>
                </a:solidFill>
              </a:rPr>
              <a:t>          &lt;</a:t>
            </a:r>
            <a:r>
              <a:rPr lang="de-DE" sz="2000" dirty="0">
                <a:solidFill>
                  <a:srgbClr val="002060"/>
                </a:solidFill>
              </a:rPr>
              <a:t>Opinion </a:t>
            </a:r>
            <a:r>
              <a:rPr lang="de-DE" sz="2000" dirty="0" err="1">
                <a:solidFill>
                  <a:srgbClr val="FF0000"/>
                </a:solidFill>
              </a:rPr>
              <a:t>category</a:t>
            </a:r>
            <a:r>
              <a:rPr lang="de-DE" sz="2000" dirty="0">
                <a:solidFill>
                  <a:srgbClr val="FF0000"/>
                </a:solidFill>
              </a:rPr>
              <a:t>=</a:t>
            </a:r>
            <a:r>
              <a:rPr lang="de-DE" sz="2000" dirty="0">
                <a:solidFill>
                  <a:srgbClr val="002060"/>
                </a:solidFill>
              </a:rPr>
              <a:t>"</a:t>
            </a:r>
            <a:r>
              <a:rPr lang="de-DE" sz="2000" dirty="0" err="1">
                <a:solidFill>
                  <a:srgbClr val="002060"/>
                </a:solidFill>
              </a:rPr>
              <a:t>Zugfahrt#Pünktlichkeit</a:t>
            </a:r>
            <a:r>
              <a:rPr lang="de-DE" sz="2000" dirty="0">
                <a:solidFill>
                  <a:srgbClr val="002060"/>
                </a:solidFill>
              </a:rPr>
              <a:t>" </a:t>
            </a:r>
            <a:r>
              <a:rPr lang="de-DE" sz="2000" dirty="0" smtClean="0">
                <a:solidFill>
                  <a:srgbClr val="002060"/>
                </a:solidFill>
              </a:rPr>
              <a:t/>
            </a:r>
            <a:br>
              <a:rPr lang="de-DE" sz="2000" dirty="0" smtClean="0">
                <a:solidFill>
                  <a:srgbClr val="002060"/>
                </a:solidFill>
              </a:rPr>
            </a:br>
            <a:r>
              <a:rPr lang="de-DE" sz="2000" dirty="0" smtClean="0">
                <a:solidFill>
                  <a:srgbClr val="002060"/>
                </a:solidFill>
              </a:rPr>
              <a:t>                </a:t>
            </a:r>
            <a:r>
              <a:rPr lang="de-DE" sz="2000" dirty="0" err="1" smtClean="0">
                <a:solidFill>
                  <a:srgbClr val="FF0000"/>
                </a:solidFill>
              </a:rPr>
              <a:t>from</a:t>
            </a:r>
            <a:r>
              <a:rPr lang="de-DE" sz="2000" dirty="0">
                <a:solidFill>
                  <a:srgbClr val="FF0000"/>
                </a:solidFill>
              </a:rPr>
              <a:t>=</a:t>
            </a:r>
            <a:r>
              <a:rPr lang="de-DE" sz="2000" dirty="0">
                <a:solidFill>
                  <a:srgbClr val="002060"/>
                </a:solidFill>
              </a:rPr>
              <a:t>"46" </a:t>
            </a:r>
            <a:r>
              <a:rPr lang="de-DE" sz="2000" dirty="0" err="1">
                <a:solidFill>
                  <a:srgbClr val="FF0000"/>
                </a:solidFill>
              </a:rPr>
              <a:t>to</a:t>
            </a:r>
            <a:r>
              <a:rPr lang="de-DE" sz="2000" dirty="0">
                <a:solidFill>
                  <a:srgbClr val="FF0000"/>
                </a:solidFill>
              </a:rPr>
              <a:t>=</a:t>
            </a:r>
            <a:r>
              <a:rPr lang="de-DE" sz="2000" dirty="0">
                <a:solidFill>
                  <a:srgbClr val="002060"/>
                </a:solidFill>
              </a:rPr>
              <a:t>"55" </a:t>
            </a:r>
            <a:r>
              <a:rPr lang="de-DE" sz="2000" dirty="0" err="1">
                <a:solidFill>
                  <a:srgbClr val="FF0000"/>
                </a:solidFill>
              </a:rPr>
              <a:t>target</a:t>
            </a:r>
            <a:r>
              <a:rPr lang="de-DE" sz="2000" dirty="0">
                <a:solidFill>
                  <a:srgbClr val="002060"/>
                </a:solidFill>
              </a:rPr>
              <a:t>="pünktlich" </a:t>
            </a:r>
            <a:r>
              <a:rPr lang="de-DE" sz="2000" dirty="0" err="1">
                <a:solidFill>
                  <a:srgbClr val="FF0000"/>
                </a:solidFill>
              </a:rPr>
              <a:t>polarity</a:t>
            </a:r>
            <a:r>
              <a:rPr lang="de-DE" sz="2000" dirty="0">
                <a:solidFill>
                  <a:srgbClr val="FF0000"/>
                </a:solidFill>
              </a:rPr>
              <a:t>=</a:t>
            </a:r>
            <a:r>
              <a:rPr lang="de-DE" sz="2000" dirty="0">
                <a:solidFill>
                  <a:srgbClr val="002060"/>
                </a:solidFill>
              </a:rPr>
              <a:t>"negative"/&gt;        </a:t>
            </a:r>
            <a:endParaRPr lang="de-DE" sz="2000" dirty="0" smtClean="0">
              <a:solidFill>
                <a:srgbClr val="002060"/>
              </a:solidFill>
            </a:endParaRPr>
          </a:p>
          <a:p>
            <a:pPr marL="457200" lvl="1" indent="0">
              <a:buNone/>
            </a:pPr>
            <a:r>
              <a:rPr lang="de-DE" sz="2000" dirty="0">
                <a:solidFill>
                  <a:srgbClr val="002060"/>
                </a:solidFill>
              </a:rPr>
              <a:t> </a:t>
            </a:r>
            <a:r>
              <a:rPr lang="de-DE" sz="2000" dirty="0" smtClean="0">
                <a:solidFill>
                  <a:srgbClr val="002060"/>
                </a:solidFill>
              </a:rPr>
              <a:t>     &lt;/</a:t>
            </a:r>
            <a:r>
              <a:rPr lang="de-DE" sz="2000" dirty="0" err="1">
                <a:solidFill>
                  <a:srgbClr val="002060"/>
                </a:solidFill>
              </a:rPr>
              <a:t>Opinions</a:t>
            </a:r>
            <a:r>
              <a:rPr lang="de-DE" sz="2000" dirty="0">
                <a:solidFill>
                  <a:srgbClr val="002060"/>
                </a:solidFill>
              </a:rPr>
              <a:t>&gt;        </a:t>
            </a:r>
            <a:endParaRPr lang="de-DE" sz="2000" dirty="0" smtClean="0">
              <a:solidFill>
                <a:srgbClr val="002060"/>
              </a:solidFill>
            </a:endParaRPr>
          </a:p>
          <a:p>
            <a:pPr marL="457200" lvl="1" indent="0">
              <a:buNone/>
            </a:pPr>
            <a:r>
              <a:rPr lang="de-DE" sz="2000" dirty="0">
                <a:solidFill>
                  <a:srgbClr val="002060"/>
                </a:solidFill>
              </a:rPr>
              <a:t> </a:t>
            </a:r>
            <a:r>
              <a:rPr lang="de-DE" sz="2000" dirty="0" smtClean="0">
                <a:solidFill>
                  <a:srgbClr val="002060"/>
                </a:solidFill>
              </a:rPr>
              <a:t>    &lt;</a:t>
            </a:r>
            <a:r>
              <a:rPr lang="de-DE" sz="2000" dirty="0" err="1">
                <a:solidFill>
                  <a:srgbClr val="002060"/>
                </a:solidFill>
              </a:rPr>
              <a:t>relevance</a:t>
            </a:r>
            <a:r>
              <a:rPr lang="de-DE" sz="2000" dirty="0">
                <a:solidFill>
                  <a:srgbClr val="002060"/>
                </a:solidFill>
              </a:rPr>
              <a:t>&gt;</a:t>
            </a:r>
            <a:r>
              <a:rPr lang="de-DE" sz="2000" dirty="0" err="1"/>
              <a:t>true</a:t>
            </a:r>
            <a:r>
              <a:rPr lang="de-DE" sz="2000" dirty="0">
                <a:solidFill>
                  <a:srgbClr val="002060"/>
                </a:solidFill>
              </a:rPr>
              <a:t>&lt;/</a:t>
            </a:r>
            <a:r>
              <a:rPr lang="de-DE" sz="2000" dirty="0" err="1">
                <a:solidFill>
                  <a:srgbClr val="002060"/>
                </a:solidFill>
              </a:rPr>
              <a:t>relevance</a:t>
            </a:r>
            <a:r>
              <a:rPr lang="de-DE" sz="2000" dirty="0">
                <a:solidFill>
                  <a:srgbClr val="002060"/>
                </a:solidFill>
              </a:rPr>
              <a:t>&gt;        </a:t>
            </a:r>
            <a:endParaRPr lang="de-DE" sz="2000" dirty="0" smtClean="0">
              <a:solidFill>
                <a:srgbClr val="002060"/>
              </a:solidFill>
            </a:endParaRPr>
          </a:p>
          <a:p>
            <a:pPr marL="457200" lvl="1" indent="0">
              <a:buNone/>
            </a:pPr>
            <a:r>
              <a:rPr lang="de-DE" sz="2000" dirty="0">
                <a:solidFill>
                  <a:srgbClr val="002060"/>
                </a:solidFill>
              </a:rPr>
              <a:t> </a:t>
            </a:r>
            <a:r>
              <a:rPr lang="de-DE" sz="2000" dirty="0" smtClean="0">
                <a:solidFill>
                  <a:srgbClr val="002060"/>
                </a:solidFill>
              </a:rPr>
              <a:t>    &lt;</a:t>
            </a:r>
            <a:r>
              <a:rPr lang="de-DE" sz="2000" dirty="0" err="1">
                <a:solidFill>
                  <a:srgbClr val="002060"/>
                </a:solidFill>
              </a:rPr>
              <a:t>sentiment</a:t>
            </a:r>
            <a:r>
              <a:rPr lang="de-DE" sz="2000" dirty="0">
                <a:solidFill>
                  <a:srgbClr val="002060"/>
                </a:solidFill>
              </a:rPr>
              <a:t>&gt;</a:t>
            </a:r>
            <a:r>
              <a:rPr lang="de-DE" sz="2000" dirty="0"/>
              <a:t>negative</a:t>
            </a:r>
            <a:r>
              <a:rPr lang="de-DE" sz="2000" dirty="0">
                <a:solidFill>
                  <a:srgbClr val="002060"/>
                </a:solidFill>
              </a:rPr>
              <a:t>&lt;/</a:t>
            </a:r>
            <a:r>
              <a:rPr lang="de-DE" sz="2000" dirty="0" err="1">
                <a:solidFill>
                  <a:srgbClr val="002060"/>
                </a:solidFill>
              </a:rPr>
              <a:t>sentiment</a:t>
            </a:r>
            <a:r>
              <a:rPr lang="de-DE" sz="2000" dirty="0">
                <a:solidFill>
                  <a:srgbClr val="002060"/>
                </a:solidFill>
              </a:rPr>
              <a:t>&gt;        </a:t>
            </a:r>
            <a:endParaRPr lang="de-DE" sz="2000" dirty="0" smtClean="0">
              <a:solidFill>
                <a:srgbClr val="002060"/>
              </a:solidFill>
            </a:endParaRPr>
          </a:p>
          <a:p>
            <a:pPr marL="457200" lvl="1" indent="0">
              <a:buNone/>
            </a:pPr>
            <a:r>
              <a:rPr lang="de-DE" sz="2000" dirty="0">
                <a:solidFill>
                  <a:srgbClr val="002060"/>
                </a:solidFill>
              </a:rPr>
              <a:t> </a:t>
            </a:r>
            <a:r>
              <a:rPr lang="de-DE" sz="2000" dirty="0" smtClean="0">
                <a:solidFill>
                  <a:srgbClr val="002060"/>
                </a:solidFill>
              </a:rPr>
              <a:t>   &lt;</a:t>
            </a:r>
            <a:r>
              <a:rPr lang="de-DE" sz="2000" dirty="0" err="1">
                <a:solidFill>
                  <a:srgbClr val="002060"/>
                </a:solidFill>
              </a:rPr>
              <a:t>text</a:t>
            </a:r>
            <a:r>
              <a:rPr lang="de-DE" sz="2000" dirty="0">
                <a:solidFill>
                  <a:srgbClr val="002060"/>
                </a:solidFill>
              </a:rPr>
              <a:t>&gt;</a:t>
            </a:r>
            <a:r>
              <a:rPr lang="de-DE" sz="2000" dirty="0"/>
              <a:t>Wäre ja mal ein Wunder wenn die deutsche Bahn pünktlich fährt</a:t>
            </a:r>
            <a:r>
              <a:rPr lang="de-DE" sz="2000" dirty="0">
                <a:solidFill>
                  <a:srgbClr val="002060"/>
                </a:solidFill>
              </a:rPr>
              <a:t>&lt;/</a:t>
            </a:r>
            <a:r>
              <a:rPr lang="de-DE" sz="2000" dirty="0" err="1">
                <a:solidFill>
                  <a:srgbClr val="002060"/>
                </a:solidFill>
              </a:rPr>
              <a:t>text</a:t>
            </a:r>
            <a:r>
              <a:rPr lang="de-DE" sz="2000" dirty="0" smtClean="0">
                <a:solidFill>
                  <a:srgbClr val="002060"/>
                </a:solidFill>
              </a:rPr>
              <a:t>&gt;</a:t>
            </a:r>
          </a:p>
          <a:p>
            <a:pPr marL="457200" lvl="1" indent="0">
              <a:buNone/>
            </a:pPr>
            <a:r>
              <a:rPr lang="de-DE" sz="2000" dirty="0" smtClean="0">
                <a:solidFill>
                  <a:srgbClr val="002060"/>
                </a:solidFill>
              </a:rPr>
              <a:t>&lt;/</a:t>
            </a:r>
            <a:r>
              <a:rPr lang="de-DE" sz="2000" dirty="0" err="1">
                <a:solidFill>
                  <a:srgbClr val="002060"/>
                </a:solidFill>
              </a:rPr>
              <a:t>Document</a:t>
            </a:r>
            <a:r>
              <a:rPr lang="de-DE" sz="2000" dirty="0" smtClean="0">
                <a:solidFill>
                  <a:srgbClr val="002060"/>
                </a:solidFill>
              </a:rPr>
              <a:t>&gt;</a:t>
            </a:r>
            <a:endParaRPr lang="de-DE" sz="2000" dirty="0">
              <a:solidFill>
                <a:srgbClr val="002060"/>
              </a:solidFill>
            </a:endParaRPr>
          </a:p>
          <a:p>
            <a:r>
              <a:rPr lang="de-DE" sz="2400" dirty="0" smtClean="0"/>
              <a:t>Welche Information ist für die Dokumentklassifikation relevant?</a:t>
            </a:r>
            <a:endParaRPr lang="de-DE" sz="2400" dirty="0"/>
          </a:p>
        </p:txBody>
      </p:sp>
      <p:sp>
        <p:nvSpPr>
          <p:cNvPr id="4" name="Foliennummernplatzhalter 3"/>
          <p:cNvSpPr>
            <a:spLocks noGrp="1"/>
          </p:cNvSpPr>
          <p:nvPr>
            <p:ph type="sldNum" sz="quarter" idx="12"/>
          </p:nvPr>
        </p:nvSpPr>
        <p:spPr/>
        <p:txBody>
          <a:bodyPr/>
          <a:lstStyle/>
          <a:p>
            <a:fld id="{990AD7F9-ADAE-46E7-AC5A-255D27BB8C59}" type="slidenum">
              <a:rPr lang="de-DE" smtClean="0"/>
              <a:t>94</a:t>
            </a:fld>
            <a:endParaRPr lang="de-DE" dirty="0"/>
          </a:p>
        </p:txBody>
      </p:sp>
    </p:spTree>
    <p:extLst>
      <p:ext uri="{BB962C8B-B14F-4D97-AF65-F5344CB8AC3E}">
        <p14:creationId xmlns:p14="http://schemas.microsoft.com/office/powerpoint/2010/main" val="1068948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erweitern: Texteigenschaften hinzufügen</a:t>
            </a:r>
            <a:endParaRPr lang="de-DE" dirty="0"/>
          </a:p>
        </p:txBody>
      </p:sp>
      <p:sp>
        <p:nvSpPr>
          <p:cNvPr id="3" name="Inhaltsplatzhalter 2"/>
          <p:cNvSpPr>
            <a:spLocks noGrp="1"/>
          </p:cNvSpPr>
          <p:nvPr>
            <p:ph idx="1"/>
          </p:nvPr>
        </p:nvSpPr>
        <p:spPr/>
        <p:txBody>
          <a:bodyPr/>
          <a:lstStyle/>
          <a:p>
            <a:r>
              <a:rPr lang="de-DE" dirty="0" smtClean="0"/>
              <a:t>Lemmata</a:t>
            </a:r>
          </a:p>
          <a:p>
            <a:r>
              <a:rPr lang="de-DE" dirty="0" smtClean="0"/>
              <a:t>Zahl der Negationen</a:t>
            </a:r>
          </a:p>
          <a:p>
            <a:r>
              <a:rPr lang="de-DE" dirty="0" smtClean="0"/>
              <a:t>Zahl der Wörter, die auch im Sentiment-Wörterbuch sind (und deren Polarität)</a:t>
            </a:r>
          </a:p>
          <a:p>
            <a:r>
              <a:rPr lang="de-DE" dirty="0" smtClean="0"/>
              <a:t>Weitere?</a:t>
            </a:r>
          </a:p>
          <a:p>
            <a:r>
              <a:rPr lang="de-DE" dirty="0" smtClean="0"/>
              <a:t>Für ML notwendig: Zahlenwerte</a:t>
            </a:r>
            <a:endParaRPr lang="de-DE" dirty="0"/>
          </a:p>
        </p:txBody>
      </p:sp>
      <p:sp>
        <p:nvSpPr>
          <p:cNvPr id="4" name="Foliennummernplatzhalter 3"/>
          <p:cNvSpPr>
            <a:spLocks noGrp="1"/>
          </p:cNvSpPr>
          <p:nvPr>
            <p:ph type="sldNum" sz="quarter" idx="12"/>
          </p:nvPr>
        </p:nvSpPr>
        <p:spPr/>
        <p:txBody>
          <a:bodyPr/>
          <a:lstStyle/>
          <a:p>
            <a:fld id="{990AD7F9-ADAE-46E7-AC5A-255D27BB8C59}" type="slidenum">
              <a:rPr lang="de-DE" smtClean="0"/>
              <a:t>95</a:t>
            </a:fld>
            <a:endParaRPr lang="de-DE"/>
          </a:p>
        </p:txBody>
      </p:sp>
    </p:spTree>
    <p:extLst>
      <p:ext uri="{BB962C8B-B14F-4D97-AF65-F5344CB8AC3E}">
        <p14:creationId xmlns:p14="http://schemas.microsoft.com/office/powerpoint/2010/main" val="24912225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vorbereiten</a:t>
            </a:r>
            <a:endParaRPr lang="de-DE" dirty="0"/>
          </a:p>
        </p:txBody>
      </p:sp>
      <p:sp>
        <p:nvSpPr>
          <p:cNvPr id="3" name="Inhaltsplatzhalter 2"/>
          <p:cNvSpPr>
            <a:spLocks noGrp="1"/>
          </p:cNvSpPr>
          <p:nvPr>
            <p:ph idx="1"/>
          </p:nvPr>
        </p:nvSpPr>
        <p:spPr/>
        <p:txBody>
          <a:bodyPr/>
          <a:lstStyle/>
          <a:p>
            <a:r>
              <a:rPr lang="de-DE" dirty="0" smtClean="0"/>
              <a:t>Nicht-numerische Werte in Zahlen konvertieren</a:t>
            </a:r>
          </a:p>
          <a:p>
            <a:pPr lvl="1"/>
            <a:r>
              <a:rPr lang="de-DE" dirty="0" smtClean="0"/>
              <a:t>Z.B. positiv – neutral – negativ in 1 – 0 – -1</a:t>
            </a:r>
          </a:p>
          <a:p>
            <a:pPr lvl="1"/>
            <a:endParaRPr lang="de-DE" dirty="0"/>
          </a:p>
          <a:p>
            <a:r>
              <a:rPr lang="de-DE" dirty="0" smtClean="0"/>
              <a:t>Fehlende Werte ergänzen </a:t>
            </a:r>
          </a:p>
          <a:p>
            <a:pPr lvl="1"/>
            <a:r>
              <a:rPr lang="de-DE" dirty="0" smtClean="0"/>
              <a:t>(z.B. durch den häufigsten Wert oder den Mittelwert)</a:t>
            </a:r>
          </a:p>
          <a:p>
            <a:r>
              <a:rPr lang="de-DE" dirty="0" smtClean="0"/>
              <a:t>Fehlerhafte Einträge löschen</a:t>
            </a:r>
          </a:p>
          <a:p>
            <a:r>
              <a:rPr lang="de-DE" dirty="0" smtClean="0"/>
              <a:t>Umgang mit Sonderzeichen?</a:t>
            </a:r>
          </a:p>
        </p:txBody>
      </p:sp>
      <p:sp>
        <p:nvSpPr>
          <p:cNvPr id="4" name="Foliennummernplatzhalter 3"/>
          <p:cNvSpPr>
            <a:spLocks noGrp="1"/>
          </p:cNvSpPr>
          <p:nvPr>
            <p:ph type="sldNum" sz="quarter" idx="12"/>
          </p:nvPr>
        </p:nvSpPr>
        <p:spPr/>
        <p:txBody>
          <a:bodyPr/>
          <a:lstStyle/>
          <a:p>
            <a:fld id="{990AD7F9-ADAE-46E7-AC5A-255D27BB8C59}" type="slidenum">
              <a:rPr lang="de-DE" smtClean="0"/>
              <a:t>96</a:t>
            </a:fld>
            <a:endParaRPr lang="de-DE"/>
          </a:p>
        </p:txBody>
      </p:sp>
    </p:spTree>
    <p:extLst>
      <p:ext uri="{BB962C8B-B14F-4D97-AF65-F5344CB8AC3E}">
        <p14:creationId xmlns:p14="http://schemas.microsoft.com/office/powerpoint/2010/main" val="26849013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 Datensatz aufstellen</a:t>
            </a:r>
            <a:endParaRPr lang="de-DE" dirty="0"/>
          </a:p>
        </p:txBody>
      </p:sp>
      <p:sp>
        <p:nvSpPr>
          <p:cNvPr id="3" name="Inhaltsplatzhalter 2"/>
          <p:cNvSpPr>
            <a:spLocks noGrp="1"/>
          </p:cNvSpPr>
          <p:nvPr>
            <p:ph idx="1"/>
          </p:nvPr>
        </p:nvSpPr>
        <p:spPr/>
        <p:txBody>
          <a:bodyPr>
            <a:normAutofit/>
          </a:bodyPr>
          <a:lstStyle/>
          <a:p>
            <a:r>
              <a:rPr lang="de-DE" dirty="0" smtClean="0"/>
              <a:t>Schreiben Sie ein Programm, das aus dem GermEval-2017-Datensatz eine Tabelle (</a:t>
            </a:r>
            <a:r>
              <a:rPr lang="de-DE" dirty="0" err="1" smtClean="0"/>
              <a:t>csv</a:t>
            </a:r>
            <a:r>
              <a:rPr lang="de-DE" dirty="0" smtClean="0"/>
              <a:t>) der relevanten Dokumente generiert, mit folgenden Spalten:</a:t>
            </a:r>
          </a:p>
          <a:p>
            <a:pPr lvl="1"/>
            <a:r>
              <a:rPr lang="de-DE" dirty="0" smtClean="0"/>
              <a:t>Text</a:t>
            </a:r>
          </a:p>
          <a:p>
            <a:pPr lvl="1"/>
            <a:r>
              <a:rPr lang="de-DE" dirty="0" smtClean="0"/>
              <a:t>Addierte Polarität für Wörter aus dem Sentiment-Wörterbuch</a:t>
            </a:r>
          </a:p>
          <a:p>
            <a:pPr lvl="1"/>
            <a:r>
              <a:rPr lang="de-DE" dirty="0" smtClean="0"/>
              <a:t>Zahl der Negationen</a:t>
            </a:r>
          </a:p>
          <a:p>
            <a:pPr lvl="1"/>
            <a:r>
              <a:rPr lang="de-DE" dirty="0" smtClean="0"/>
              <a:t>Sentiment-Klassifikation aus dem Datensatz</a:t>
            </a:r>
          </a:p>
        </p:txBody>
      </p:sp>
      <p:sp>
        <p:nvSpPr>
          <p:cNvPr id="4" name="Foliennummernplatzhalter 3"/>
          <p:cNvSpPr>
            <a:spLocks noGrp="1"/>
          </p:cNvSpPr>
          <p:nvPr>
            <p:ph type="sldNum" sz="quarter" idx="12"/>
          </p:nvPr>
        </p:nvSpPr>
        <p:spPr/>
        <p:txBody>
          <a:bodyPr/>
          <a:lstStyle/>
          <a:p>
            <a:fld id="{990AD7F9-ADAE-46E7-AC5A-255D27BB8C59}" type="slidenum">
              <a:rPr lang="de-DE" smtClean="0"/>
              <a:t>97</a:t>
            </a:fld>
            <a:endParaRPr lang="de-DE"/>
          </a:p>
        </p:txBody>
      </p:sp>
    </p:spTree>
    <p:extLst>
      <p:ext uri="{BB962C8B-B14F-4D97-AF65-F5344CB8AC3E}">
        <p14:creationId xmlns:p14="http://schemas.microsoft.com/office/powerpoint/2010/main" val="53370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 anpassen</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a:bodyPr>
              <a:lstStyle/>
              <a:p>
                <a:r>
                  <a:rPr lang="de-DE" dirty="0" smtClean="0"/>
                  <a:t>Notwendig</a:t>
                </a:r>
                <a:r>
                  <a:rPr lang="de-DE" dirty="0"/>
                  <a:t>, weil sie extrem unterschiedliche Werte annehmen können, was das ML auf die falsche Fährte führen </a:t>
                </a:r>
                <a:r>
                  <a:rPr lang="de-DE" dirty="0" smtClean="0"/>
                  <a:t>könnte.</a:t>
                </a:r>
              </a:p>
              <a:p>
                <a:r>
                  <a:rPr lang="de-DE" dirty="0" smtClean="0"/>
                  <a:t>1. Möglichkeit: Normierung (</a:t>
                </a:r>
                <a:r>
                  <a:rPr lang="de-DE" dirty="0" err="1" smtClean="0"/>
                  <a:t>Rescaling</a:t>
                </a:r>
                <a:r>
                  <a:rPr lang="de-DE" dirty="0" smtClean="0"/>
                  <a:t>)</a:t>
                </a:r>
              </a:p>
              <a:p>
                <a:pPr lvl="1"/>
                <a:r>
                  <a:rPr lang="de-DE" dirty="0" smtClean="0"/>
                  <a:t>Abbildung auf einer Skala [0,1]</a:t>
                </a:r>
              </a:p>
              <a:p>
                <a:pPr lvl="1"/>
                <a:r>
                  <a:rPr lang="de-DE" dirty="0"/>
                  <a:t>m</a:t>
                </a:r>
                <a:r>
                  <a:rPr lang="de-DE" dirty="0" smtClean="0"/>
                  <a:t>it dem minimalen und dem maximalen Wert, den das Feature annehmen kann:</a:t>
                </a:r>
              </a:p>
              <a:p>
                <a:pPr lvl="2"/>
                <a14:m>
                  <m:oMath xmlns:m="http://schemas.openxmlformats.org/officeDocument/2006/math">
                    <m:r>
                      <a:rPr lang="de-DE" b="0" i="1" smtClean="0">
                        <a:latin typeface="Cambria Math" panose="02040503050406030204" pitchFamily="18" charset="0"/>
                      </a:rPr>
                      <m:t>𝑛𝑜𝑟𝑚</m:t>
                    </m:r>
                    <m:r>
                      <a:rPr lang="de-DE" b="0" i="1" smtClean="0">
                        <a:latin typeface="Cambria Math" panose="02040503050406030204" pitchFamily="18" charset="0"/>
                      </a:rPr>
                      <m:t>_</m:t>
                    </m:r>
                    <m:r>
                      <a:rPr lang="de-DE" i="1" smtClean="0">
                        <a:latin typeface="Cambria Math" panose="02040503050406030204" pitchFamily="18" charset="0"/>
                      </a:rPr>
                      <m:t>𝑥</m:t>
                    </m:r>
                    <m:r>
                      <a:rPr lang="de-DE" i="1" smtClean="0">
                        <a:latin typeface="Cambria Math" panose="02040503050406030204" pitchFamily="18" charset="0"/>
                      </a:rPr>
                      <m:t>=</m:t>
                    </m:r>
                    <m:f>
                      <m:fPr>
                        <m:ctrlPr>
                          <a:rPr lang="de-DE" i="1" smtClean="0">
                            <a:latin typeface="Cambria Math" panose="02040503050406030204" pitchFamily="18" charset="0"/>
                          </a:rPr>
                        </m:ctrlPr>
                      </m:fPr>
                      <m:num>
                        <m:r>
                          <m:rPr>
                            <m:nor/>
                          </m:rPr>
                          <a:rPr lang="de-DE" dirty="0"/>
                          <m:t>x</m:t>
                        </m:r>
                        <m:r>
                          <m:rPr>
                            <m:nor/>
                          </m:rPr>
                          <a:rPr lang="de-DE" dirty="0"/>
                          <m:t> – </m:t>
                        </m:r>
                        <m:r>
                          <m:rPr>
                            <m:nor/>
                          </m:rPr>
                          <a:rPr lang="de-DE" dirty="0"/>
                          <m:t>min</m:t>
                        </m:r>
                        <m:r>
                          <m:rPr>
                            <m:nor/>
                          </m:rPr>
                          <a:rPr lang="de-DE" dirty="0"/>
                          <m:t>_</m:t>
                        </m:r>
                        <m:r>
                          <m:rPr>
                            <m:nor/>
                          </m:rPr>
                          <a:rPr lang="de-DE" dirty="0"/>
                          <m:t>wert</m:t>
                        </m:r>
                      </m:num>
                      <m:den>
                        <m:r>
                          <m:rPr>
                            <m:nor/>
                          </m:rPr>
                          <a:rPr lang="de-DE" dirty="0"/>
                          <m:t>max</m:t>
                        </m:r>
                        <m:r>
                          <m:rPr>
                            <m:nor/>
                          </m:rPr>
                          <a:rPr lang="de-DE" dirty="0"/>
                          <m:t>_</m:t>
                        </m:r>
                        <m:r>
                          <m:rPr>
                            <m:nor/>
                          </m:rPr>
                          <a:rPr lang="de-DE" dirty="0"/>
                          <m:t>wert</m:t>
                        </m:r>
                        <m:r>
                          <m:rPr>
                            <m:nor/>
                          </m:rPr>
                          <a:rPr lang="de-DE" dirty="0"/>
                          <m:t> – </m:t>
                        </m:r>
                        <m:r>
                          <m:rPr>
                            <m:nor/>
                          </m:rPr>
                          <a:rPr lang="de-DE" dirty="0"/>
                          <m:t>min</m:t>
                        </m:r>
                        <m:r>
                          <m:rPr>
                            <m:nor/>
                          </m:rPr>
                          <a:rPr lang="de-DE" dirty="0"/>
                          <m:t>_</m:t>
                        </m:r>
                        <m:r>
                          <m:rPr>
                            <m:nor/>
                          </m:rPr>
                          <a:rPr lang="de-DE" dirty="0"/>
                          <m:t>wert</m:t>
                        </m:r>
                      </m:den>
                    </m:f>
                  </m:oMath>
                </a14:m>
                <a:endParaRPr lang="de-DE" dirty="0"/>
              </a:p>
              <a:p>
                <a:endParaRPr lang="de-DE" dirty="0">
                  <a:latin typeface="Cambria Math" panose="02040503050406030204" pitchFamily="18" charset="0"/>
                </a:endParaRPr>
              </a:p>
              <a:p>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de-DE">
                    <a:noFill/>
                  </a:rPr>
                  <a:t> </a:t>
                </a:r>
              </a:p>
            </p:txBody>
          </p:sp>
        </mc:Fallback>
      </mc:AlternateContent>
      <p:sp>
        <p:nvSpPr>
          <p:cNvPr id="4" name="Foliennummernplatzhalter 3"/>
          <p:cNvSpPr>
            <a:spLocks noGrp="1"/>
          </p:cNvSpPr>
          <p:nvPr>
            <p:ph type="sldNum" sz="quarter" idx="12"/>
          </p:nvPr>
        </p:nvSpPr>
        <p:spPr/>
        <p:txBody>
          <a:bodyPr/>
          <a:lstStyle/>
          <a:p>
            <a:fld id="{990AD7F9-ADAE-46E7-AC5A-255D27BB8C59}" type="slidenum">
              <a:rPr lang="de-DE" smtClean="0"/>
              <a:t>98</a:t>
            </a:fld>
            <a:endParaRPr lang="de-DE"/>
          </a:p>
        </p:txBody>
      </p:sp>
    </p:spTree>
    <p:extLst>
      <p:ext uri="{BB962C8B-B14F-4D97-AF65-F5344CB8AC3E}">
        <p14:creationId xmlns:p14="http://schemas.microsoft.com/office/powerpoint/2010/main" val="13365938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 anpassen</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de-DE" dirty="0"/>
                  <a:t>2. Möglichkeit: Standardisierung</a:t>
                </a:r>
              </a:p>
              <a:p>
                <a:pPr lvl="1"/>
                <a:r>
                  <a:rPr lang="de-DE" dirty="0"/>
                  <a:t>mit Mittelwert (M) und Standardabweichung (S):</a:t>
                </a:r>
              </a:p>
              <a:p>
                <a:pPr lvl="2"/>
                <a:endParaRPr lang="de-DE" i="1" dirty="0">
                  <a:latin typeface="Cambria Math" panose="02040503050406030204" pitchFamily="18" charset="0"/>
                </a:endParaRPr>
              </a:p>
              <a:p>
                <a:pPr lvl="2"/>
                <a:r>
                  <a:rPr lang="de-DE" i="1" dirty="0" err="1">
                    <a:latin typeface="Cambria Math" panose="02040503050406030204" pitchFamily="18" charset="0"/>
                  </a:rPr>
                  <a:t>standard</a:t>
                </a:r>
                <a14:m>
                  <m:oMath xmlns:m="http://schemas.openxmlformats.org/officeDocument/2006/math">
                    <m:r>
                      <a:rPr lang="de-DE" i="1">
                        <a:latin typeface="Cambria Math" panose="02040503050406030204" pitchFamily="18" charset="0"/>
                      </a:rPr>
                      <m:t>_</m:t>
                    </m:r>
                    <m:r>
                      <a:rPr lang="de-DE" i="1">
                        <a:latin typeface="Cambria Math" panose="02040503050406030204" pitchFamily="18" charset="0"/>
                      </a:rPr>
                      <m:t>𝑥</m:t>
                    </m:r>
                    <m:r>
                      <a:rPr lang="de-DE" i="1">
                        <a:latin typeface="Cambria Math" panose="02040503050406030204" pitchFamily="18" charset="0"/>
                      </a:rPr>
                      <m:t>=</m:t>
                    </m:r>
                    <m:f>
                      <m:fPr>
                        <m:ctrlPr>
                          <a:rPr lang="de-DE" i="1">
                            <a:latin typeface="Cambria Math" panose="02040503050406030204" pitchFamily="18" charset="0"/>
                          </a:rPr>
                        </m:ctrlPr>
                      </m:fPr>
                      <m:num>
                        <m:r>
                          <m:rPr>
                            <m:nor/>
                          </m:rPr>
                          <a:rPr lang="de-DE" dirty="0">
                            <a:latin typeface="Cambria Math" panose="02040503050406030204" pitchFamily="18" charset="0"/>
                          </a:rPr>
                          <m:t>x</m:t>
                        </m:r>
                        <m:r>
                          <m:rPr>
                            <m:nor/>
                          </m:rPr>
                          <a:rPr lang="de-DE" dirty="0">
                            <a:latin typeface="Cambria Math" panose="02040503050406030204" pitchFamily="18" charset="0"/>
                          </a:rPr>
                          <m:t> –</m:t>
                        </m:r>
                        <m:r>
                          <m:rPr>
                            <m:sty m:val="p"/>
                          </m:rPr>
                          <a:rPr lang="de-DE" dirty="0">
                            <a:latin typeface="Cambria Math" panose="02040503050406030204" pitchFamily="18" charset="0"/>
                          </a:rPr>
                          <m:t>M</m:t>
                        </m:r>
                      </m:num>
                      <m:den>
                        <m:r>
                          <m:rPr>
                            <m:nor/>
                          </m:rPr>
                          <a:rPr lang="de-DE" dirty="0">
                            <a:latin typeface="Cambria Math" panose="02040503050406030204" pitchFamily="18" charset="0"/>
                          </a:rPr>
                          <m:t>S</m:t>
                        </m:r>
                      </m:den>
                    </m:f>
                  </m:oMath>
                </a14:m>
                <a:endParaRPr lang="de-DE" dirty="0" smtClean="0"/>
              </a:p>
              <a:p>
                <a:pPr lvl="1"/>
                <a:endParaRPr lang="de-DE" dirty="0" smtClean="0"/>
              </a:p>
              <a:p>
                <a:pPr lvl="1"/>
                <a:r>
                  <a:rPr lang="de-DE" dirty="0" smtClean="0"/>
                  <a:t>wie berechnet man den Mittelwert?</a:t>
                </a:r>
              </a:p>
              <a:p>
                <a:pPr lvl="2"/>
                <a:r>
                  <a:rPr lang="de-DE" dirty="0"/>
                  <a:t>a</a:t>
                </a:r>
                <a:r>
                  <a:rPr lang="de-DE" dirty="0" smtClean="0"/>
                  <a:t>lle Werte addieren und dann durch die Anzahl der Werte teilen</a:t>
                </a:r>
              </a:p>
              <a:p>
                <a:pPr lvl="1"/>
                <a:r>
                  <a:rPr lang="de-DE" dirty="0"/>
                  <a:t>w</a:t>
                </a:r>
                <a:r>
                  <a:rPr lang="de-DE" dirty="0" smtClean="0"/>
                  <a:t>ie berechnet man die Standardabweichung?</a:t>
                </a:r>
              </a:p>
              <a:p>
                <a:pPr lvl="2"/>
                <a:r>
                  <a:rPr lang="de-DE" dirty="0"/>
                  <a:t>v</a:t>
                </a:r>
                <a:r>
                  <a:rPr lang="de-DE" dirty="0" smtClean="0"/>
                  <a:t>on jedem Wert den Mittelwert abziehen, quadrieren, das alles addieren und dann durch die Anzahl der Werte teilen. Davon die Wurzel ziehen.</a:t>
                </a:r>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de-DE">
                    <a:noFill/>
                  </a:rPr>
                  <a:t> </a:t>
                </a:r>
              </a:p>
            </p:txBody>
          </p:sp>
        </mc:Fallback>
      </mc:AlternateContent>
      <p:sp>
        <p:nvSpPr>
          <p:cNvPr id="4" name="Foliennummernplatzhalter 3"/>
          <p:cNvSpPr>
            <a:spLocks noGrp="1"/>
          </p:cNvSpPr>
          <p:nvPr>
            <p:ph type="sldNum" sz="quarter" idx="12"/>
          </p:nvPr>
        </p:nvSpPr>
        <p:spPr/>
        <p:txBody>
          <a:bodyPr/>
          <a:lstStyle/>
          <a:p>
            <a:fld id="{990AD7F9-ADAE-46E7-AC5A-255D27BB8C59}" type="slidenum">
              <a:rPr lang="de-DE" smtClean="0"/>
              <a:t>99</a:t>
            </a:fld>
            <a:endParaRPr lang="de-DE"/>
          </a:p>
        </p:txBody>
      </p:sp>
    </p:spTree>
    <p:extLst>
      <p:ext uri="{BB962C8B-B14F-4D97-AF65-F5344CB8AC3E}">
        <p14:creationId xmlns:p14="http://schemas.microsoft.com/office/powerpoint/2010/main" val="1649337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12719</Words>
  <Application>Microsoft Office PowerPoint</Application>
  <PresentationFormat>Breitbild</PresentationFormat>
  <Paragraphs>1679</Paragraphs>
  <Slides>194</Slides>
  <Notes>101</Notes>
  <HiddenSlides>13</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194</vt:i4>
      </vt:variant>
    </vt:vector>
  </HeadingPairs>
  <TitlesOfParts>
    <vt:vector size="201" baseType="lpstr">
      <vt:lpstr>Arial</vt:lpstr>
      <vt:lpstr>Calibri</vt:lpstr>
      <vt:lpstr>Calibri Light</vt:lpstr>
      <vt:lpstr>Cambria Math</vt:lpstr>
      <vt:lpstr>Symbol</vt:lpstr>
      <vt:lpstr>Wingdings</vt:lpstr>
      <vt:lpstr>Office</vt:lpstr>
      <vt:lpstr>Sentimentanalyse mit Python</vt:lpstr>
      <vt:lpstr>Sentiment Retrieval</vt:lpstr>
      <vt:lpstr>Links</vt:lpstr>
      <vt:lpstr>Informationsquellen für die folgenden Folien</vt:lpstr>
      <vt:lpstr>Aufgaben des Opinion Mining</vt:lpstr>
      <vt:lpstr>Aufgaben des Opinion Mining</vt:lpstr>
      <vt:lpstr>Was ist eigentlich eine Meinungsäußerung?</vt:lpstr>
      <vt:lpstr>Beitrag in einem Forum über Kameras</vt:lpstr>
      <vt:lpstr>Beitrag in einem Forum über Kameras</vt:lpstr>
      <vt:lpstr>Beitrag in einem Forum über Kameras</vt:lpstr>
      <vt:lpstr>Beitrag in einem Forum über Kameras</vt:lpstr>
      <vt:lpstr>Elemente einer Meinungsäußerung</vt:lpstr>
      <vt:lpstr>Entität</vt:lpstr>
      <vt:lpstr>Definition Opinion nach Liu</vt:lpstr>
      <vt:lpstr>Definition Opinion nach Liu</vt:lpstr>
      <vt:lpstr>Aufgaben der Sentimentanalyse: Definition nach Liu</vt:lpstr>
      <vt:lpstr>Aufgaben: (ei, aij, sijkl, hk, tl) </vt:lpstr>
      <vt:lpstr>PowerPoint-Präsentation</vt:lpstr>
      <vt:lpstr>PowerPoint-Präsentation</vt:lpstr>
      <vt:lpstr>PowerPoint-Präsentation</vt:lpstr>
      <vt:lpstr>PowerPoint-Präsentation</vt:lpstr>
      <vt:lpstr>PowerPoint-Präsentation</vt:lpstr>
      <vt:lpstr>PowerPoint-Präsentation</vt:lpstr>
      <vt:lpstr>Quintupel für Chaos in Laos</vt:lpstr>
      <vt:lpstr>… und jetzt Sie:</vt:lpstr>
      <vt:lpstr>… und jetzt Sie:</vt:lpstr>
      <vt:lpstr>Subjektivität und Meinungsäußerungen</vt:lpstr>
      <vt:lpstr>Anwendungen für Sentiment Retrieval</vt:lpstr>
      <vt:lpstr>PowerPoint-Präsentation</vt:lpstr>
      <vt:lpstr>Zusammenfassung -1</vt:lpstr>
      <vt:lpstr>Zusammenfassung -2</vt:lpstr>
      <vt:lpstr>1 Installationen</vt:lpstr>
      <vt:lpstr>Installationen: Python 3</vt:lpstr>
      <vt:lpstr>Installationen: Python 3</vt:lpstr>
      <vt:lpstr>Installationen: Textblob und Textblob DE</vt:lpstr>
      <vt:lpstr>Installationen: Spacy</vt:lpstr>
      <vt:lpstr>Installationen: Spacy</vt:lpstr>
      <vt:lpstr>Installationen: Spacy</vt:lpstr>
      <vt:lpstr>Verwendung einer Sentimentanalyse</vt:lpstr>
      <vt:lpstr>Aufgabe: Textblob</vt:lpstr>
      <vt:lpstr>Polarität:Dokumente klassifizieren</vt:lpstr>
      <vt:lpstr>Dokumentklassifikation</vt:lpstr>
      <vt:lpstr>Dokumentklassifikation</vt:lpstr>
      <vt:lpstr>„Dokument“</vt:lpstr>
      <vt:lpstr>Relevant sind „Wörter“ – aber was ist das?</vt:lpstr>
      <vt:lpstr>Erste Idee: Wortlistenvergleich</vt:lpstr>
      <vt:lpstr>Qualitätssicherung: Evaluation unseres Programms</vt:lpstr>
      <vt:lpstr>Korpora: Orte mit Meinungsäußerungen, z.B.</vt:lpstr>
      <vt:lpstr>amazon</vt:lpstr>
      <vt:lpstr>chefkoch</vt:lpstr>
      <vt:lpstr>hrs</vt:lpstr>
      <vt:lpstr>diekinokritiker</vt:lpstr>
      <vt:lpstr>google.de/shopping</vt:lpstr>
      <vt:lpstr>http://www.yelp.com/</vt:lpstr>
      <vt:lpstr>Woher kommen die Testsätze?</vt:lpstr>
      <vt:lpstr>Evaluation: Accuracy</vt:lpstr>
      <vt:lpstr>Evaluation für die einzelnen Werte: Precision und Recall</vt:lpstr>
      <vt:lpstr>Wir brauchen aber auch eine Ausgabe der falsch klassifizierten Sätze aus unserem Gold-Standard</vt:lpstr>
      <vt:lpstr>Aufgaben</vt:lpstr>
      <vt:lpstr>Aufgaben</vt:lpstr>
      <vt:lpstr>Aufgaben</vt:lpstr>
      <vt:lpstr>Klassifikation oder Regression</vt:lpstr>
      <vt:lpstr>Ziel: Berechnung eines Polarity-Werts</vt:lpstr>
      <vt:lpstr>Dokumentklassifikation mit Machine Learning: Supervised Learning</vt:lpstr>
      <vt:lpstr>Supervised Learning</vt:lpstr>
      <vt:lpstr>Supervised Learning</vt:lpstr>
      <vt:lpstr>Lernverfahren für Dokumentklassifikation: Daten</vt:lpstr>
      <vt:lpstr>Experiment: Supervised Learning</vt:lpstr>
      <vt:lpstr>Worthäufigkeiten im Beispiel</vt:lpstr>
      <vt:lpstr>nur die Adjektive</vt:lpstr>
      <vt:lpstr>Methoden: Supervised Learning</vt:lpstr>
      <vt:lpstr>Supervised Learning:  Naive Bayes Classifier</vt:lpstr>
      <vt:lpstr>Supervised Learning:  Naive Bayes Classifier</vt:lpstr>
      <vt:lpstr>Supervised Learning:  Naive Bayes Classifier</vt:lpstr>
      <vt:lpstr>Naive Bayes Classifier: Weitere Erklärung</vt:lpstr>
      <vt:lpstr>Naive Bayes Classifier: Weitere Erklärung</vt:lpstr>
      <vt:lpstr>Jemand kommt in das Geschäft: Will er einen Computer kaufen?</vt:lpstr>
      <vt:lpstr>Andere Erklärung: http://www.academia.edu/5622548/Bayesian_Classification_with_Insect_examples</vt:lpstr>
      <vt:lpstr>PowerPoint-Präsentation</vt:lpstr>
      <vt:lpstr>PowerPoint-Präsentation</vt:lpstr>
      <vt:lpstr>PowerPoint-Präsentation</vt:lpstr>
      <vt:lpstr>PowerPoint-Präsentation</vt:lpstr>
      <vt:lpstr>Naïve Bayes und Sentiment: Training</vt:lpstr>
      <vt:lpstr>Naïve Bayes und Sentiment: Testen</vt:lpstr>
      <vt:lpstr>Sentiment-Klassifikation im Satz: Supervised Learning, Probabilistisches Sprachmodell</vt:lpstr>
      <vt:lpstr>Sentiment-Klassifikation im Satz: Supervised Learning, Probabilistisches Sprachmodell</vt:lpstr>
      <vt:lpstr>Sentiment-Klassifikation im Satz: Supervised Learning, Probabilistisches Sprachmodell</vt:lpstr>
      <vt:lpstr>Sentiment-Klassifikation im Satz: Supervised Learning, Probabilistisches Sprachmodell</vt:lpstr>
      <vt:lpstr>Sentiment-Klassifikation im Satz: Supervised Learning, Probabilistisches Sprachmodell</vt:lpstr>
      <vt:lpstr>Supervised Learning: Weitere Algorithmen</vt:lpstr>
      <vt:lpstr>Lernverfahren für Dokumentklassifikation</vt:lpstr>
      <vt:lpstr>Unsupervised Learning: Regeln</vt:lpstr>
      <vt:lpstr>Cross-Domain Sentiment-Klassifikation</vt:lpstr>
      <vt:lpstr>Basis</vt:lpstr>
      <vt:lpstr>Features erweitern: Texteigenschaften hinzufügen</vt:lpstr>
      <vt:lpstr>Features vorbereiten</vt:lpstr>
      <vt:lpstr>Aufgabe: Datensatz aufstellen</vt:lpstr>
      <vt:lpstr>Features anpassen</vt:lpstr>
      <vt:lpstr>Features anpassen</vt:lpstr>
      <vt:lpstr>Aufgabe: Daten normalisieren/standardisieren</vt:lpstr>
      <vt:lpstr>Daten analysieren: Module importieren</vt:lpstr>
      <vt:lpstr>Daten einlesen</vt:lpstr>
      <vt:lpstr>Daten analysieren</vt:lpstr>
      <vt:lpstr>Daten für ML umwandeln</vt:lpstr>
      <vt:lpstr>Trainings- und Testdaten</vt:lpstr>
      <vt:lpstr>Modell trainieren und testen</vt:lpstr>
      <vt:lpstr>Modell trainieren und speichern</vt:lpstr>
      <vt:lpstr>Modell anwenden</vt:lpstr>
      <vt:lpstr>Aufgabe: Modell auf einen Satz anwenden</vt:lpstr>
      <vt:lpstr>Wörter in der Sentiment-Analyse</vt:lpstr>
      <vt:lpstr>Ziel: Verbesserte Abdeckung</vt:lpstr>
      <vt:lpstr>Textnormalisierung</vt:lpstr>
      <vt:lpstr>Einbindung eines existierenden Sentiment-Wörterbuchs</vt:lpstr>
      <vt:lpstr>Gewinnung von Sentimentwörtern aus WordNet</vt:lpstr>
      <vt:lpstr>Gewinnung von Sentimentwörtern aus WordNet</vt:lpstr>
      <vt:lpstr>Gewinnung domänenabhängiger Sentimentwörter aus annotierten Korpora: Z.B. Germeval 2017</vt:lpstr>
      <vt:lpstr>PowerPoint-Präsentation</vt:lpstr>
      <vt:lpstr>Problem</vt:lpstr>
      <vt:lpstr>Zeitplan</vt:lpstr>
      <vt:lpstr>Trainings- und Entwicklungsdaten</vt:lpstr>
      <vt:lpstr>PowerPoint-Präsentation</vt:lpstr>
      <vt:lpstr>Vorgehensweise</vt:lpstr>
      <vt:lpstr>Ergebnis</vt:lpstr>
      <vt:lpstr>Überarbeitung notwendig</vt:lpstr>
      <vt:lpstr>Interessante domänenspezifische Wörter</vt:lpstr>
      <vt:lpstr>Gewinnung domänenabhängiger Sentimentwörter aus nicht annotierten Korpora</vt:lpstr>
      <vt:lpstr>Unsupervised Learning für die Erweiterung von Wortlisten: PMI</vt:lpstr>
      <vt:lpstr>Unsupervised Learning: PMI</vt:lpstr>
      <vt:lpstr>Unsupervised Learning: PMI</vt:lpstr>
      <vt:lpstr>Andere Vorgehensweise: Word Embeddings</vt:lpstr>
      <vt:lpstr>Andere Vorgehensweise: Word Embeddings</vt:lpstr>
      <vt:lpstr>Word Embeddings</vt:lpstr>
      <vt:lpstr>Aufgaben</vt:lpstr>
      <vt:lpstr>Weitere Aufgabe</vt:lpstr>
      <vt:lpstr>Sentiment-Analyse auf Satzeben</vt:lpstr>
      <vt:lpstr>Opinion Mining auf Satzebene</vt:lpstr>
      <vt:lpstr>Opinion Mining auf Satzebene</vt:lpstr>
      <vt:lpstr>Opinion Mining auf Satzebene</vt:lpstr>
      <vt:lpstr>Opinion Mining auf Satzebene</vt:lpstr>
      <vt:lpstr>Opinion Mining auf Satzebene</vt:lpstr>
      <vt:lpstr>Opinion Mining auf Satzebene</vt:lpstr>
      <vt:lpstr>Satz-Tokenisierung: Einen Text in Sätze aufteilen, die dann einzeln verarbeitet werden können</vt:lpstr>
      <vt:lpstr>Satz-Tokenisierung</vt:lpstr>
      <vt:lpstr>Satz-Tokenisierung: Die Aufgabe</vt:lpstr>
      <vt:lpstr>Satzsegmentierung: Regeln</vt:lpstr>
      <vt:lpstr>Satzsegmentierung: Regeln</vt:lpstr>
      <vt:lpstr>Satzsegmentierung: Problem Punkt</vt:lpstr>
      <vt:lpstr>Satzsegmentierung mit SpaCy</vt:lpstr>
      <vt:lpstr>Aufgabe: Satzsegmentierung</vt:lpstr>
      <vt:lpstr>Klassifikation von Subjektivität</vt:lpstr>
      <vt:lpstr>Sentiment-Klassifikation im Satz</vt:lpstr>
      <vt:lpstr>Opinion Mining auf Satzebene: Probleme</vt:lpstr>
      <vt:lpstr>Aber das ist abhängig von der Domäne!</vt:lpstr>
      <vt:lpstr>Negationen</vt:lpstr>
      <vt:lpstr>Negationen</vt:lpstr>
      <vt:lpstr>Negation ohne Grammatikanalyse: Potts</vt:lpstr>
      <vt:lpstr>Negation ohne Grammatikanalyse: Aufgabe</vt:lpstr>
      <vt:lpstr>Grammatikanalyse für Negation</vt:lpstr>
      <vt:lpstr>Grammatikanalyse mit SpaCy</vt:lpstr>
      <vt:lpstr>Negation mit Dependenzgrammatik: Aufgabe</vt:lpstr>
      <vt:lpstr>Vergleichende Meinungsäußerungen</vt:lpstr>
      <vt:lpstr>Vergleichende Meinungsäußerungen</vt:lpstr>
      <vt:lpstr>Was bewertet wird: Aspekte identifizieren</vt:lpstr>
      <vt:lpstr>Die Satzebene reicht noch nicht aus</vt:lpstr>
      <vt:lpstr>Aspekte </vt:lpstr>
      <vt:lpstr>Aspekte</vt:lpstr>
      <vt:lpstr>Aspektbasierte Sentimentanalyse ist domänenbasiert</vt:lpstr>
      <vt:lpstr>Methoden für die Extraktion expliziter Aspekte aus den Texten</vt:lpstr>
      <vt:lpstr>Extraktion häufig auftretender Nomen und Nominalphrasen</vt:lpstr>
      <vt:lpstr>Extraktion häufig auftretender Nomen und Nominalphrasen</vt:lpstr>
      <vt:lpstr>Untersuchung von Meinungsausdrücken und ihren Zielen</vt:lpstr>
      <vt:lpstr>Wörter oder Phrasen in den Texten Aspekten zuordnen</vt:lpstr>
      <vt:lpstr>Wörter oder Phrasen in den Texten Aspekten zuordnen: Synonyme</vt:lpstr>
      <vt:lpstr>Aufgabe</vt:lpstr>
      <vt:lpstr>Aspekte interpretieren</vt:lpstr>
      <vt:lpstr>Methoden für die Extraktion impliziter Aspekte</vt:lpstr>
      <vt:lpstr>Anpassung an die Domäne</vt:lpstr>
      <vt:lpstr>Sentiment-Klassifikation des Aspekts</vt:lpstr>
      <vt:lpstr>Supervised Learning für Aspekt-Klassifikation</vt:lpstr>
      <vt:lpstr>Topic Modelling</vt:lpstr>
      <vt:lpstr>Aspekt-Klassifikation  (lexikonbasiert, unsupervised) (Ding, Liu and Yu 2008, beschrieben von Liu 2012)</vt:lpstr>
      <vt:lpstr>Aspekt-Klassifikation  (lexikonbasiert, unsupervised)</vt:lpstr>
      <vt:lpstr>Skopus des Sentiment-Ausdrucks finden: Tiefe Analyse (Parsing)</vt:lpstr>
      <vt:lpstr>Skopus des Sentiment-Ausdrucks finden: Tiefe Analyse (Parsing)</vt:lpstr>
      <vt:lpstr>Skopus des Sentiment-Ausdrucks finden: Dependenzanalyse</vt:lpstr>
      <vt:lpstr>SemEval 2014 Task 4: Aspect Based Sentiment Analysis</vt:lpstr>
      <vt:lpstr>GermEval 2017, Task C (aspekt-basierte Sentiment-Analyse)</vt:lpstr>
      <vt:lpstr>EVALITA2020: Aspect Term Extraction and Aspect-based Sentiment Analysis Task</vt:lpstr>
      <vt:lpstr>Aufgaben</vt:lpstr>
      <vt:lpstr>Opinion Spam</vt:lpstr>
      <vt:lpstr>Trenderkennung</vt:lpstr>
      <vt:lpstr>Sarkasmus und Ironie</vt:lpstr>
      <vt:lpstr>Sarkasmus - Beispiele</vt:lpstr>
      <vt:lpstr>Sarkasmus - Methoden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Sentimentanalyse mit Python</dc:title>
  <dc:creator>Melanie Siegel</dc:creator>
  <cp:lastModifiedBy>Windows User</cp:lastModifiedBy>
  <cp:revision>317</cp:revision>
  <dcterms:created xsi:type="dcterms:W3CDTF">2018-08-07T09:59:09Z</dcterms:created>
  <dcterms:modified xsi:type="dcterms:W3CDTF">2021-06-17T14:01:00Z</dcterms:modified>
</cp:coreProperties>
</file>